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Ex1.xml" ContentType="application/vnd.ms-office.chartex+xml"/>
  <Override PartName="/ppt/charts/style12.xml" ContentType="application/vnd.ms-office.chartstyle+xml"/>
  <Override PartName="/ppt/charts/colors12.xml" ContentType="application/vnd.ms-office.chartcolorstyle+xml"/>
  <Override PartName="/ppt/charts/chart1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FWPHLNHQT001\HQT_Share\Parks\Visitor%20Services%20Unit\Planning\Shooting%20Range\Individual%20Survey-Response%20Summary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2.xml"/><Relationship Id="rId2" Type="http://schemas.microsoft.com/office/2011/relationships/chartStyle" Target="style12.xml"/><Relationship Id="rId1" Type="http://schemas.openxmlformats.org/officeDocument/2006/relationships/oleObject" Target="file:///\\FWPHLNHQT001\HQT_Share\Parks\Visitor%20Services%20Unit\Planning\Shooting%20Range\Individual%20Survey-Response%20Summa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Q1. How often do you participate in shooting activities? </a:t>
            </a:r>
          </a:p>
        </c:rich>
      </c:tx>
      <c:overlay val="0"/>
      <c:spPr>
        <a:noFill/>
        <a:ln w="9525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3E2B51F-E956-46F1-890A-E7D38136D49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4AAE-4569-8F6E-6EE881B6333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82A55DE-FB29-4D1D-A5DC-87D7BFC2B69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4AAE-4569-8F6E-6EE881B6333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A4F5E0D-A11A-4659-8212-E3A07E654F8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AAE-4569-8F6E-6EE881B6333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0D704F6-FCCF-41A9-B6DF-E669FCC484C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AAE-4569-8F6E-6EE881B6333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9DC7C0B-4A3D-49A7-9B15-F87DA7C9C90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AAE-4569-8F6E-6EE881B633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Sheet!$A$4:$A$8</c:f>
              <c:strCache>
                <c:ptCount val="5"/>
                <c:pt idx="0">
                  <c:v>Weekly</c:v>
                </c:pt>
                <c:pt idx="1">
                  <c:v>Monthly</c:v>
                </c:pt>
                <c:pt idx="2">
                  <c:v>A few times per year</c:v>
                </c:pt>
                <c:pt idx="3">
                  <c:v>Rarely (once per year or less)</c:v>
                </c:pt>
                <c:pt idx="4">
                  <c:v>I am a non-shooter but have an interested in shooting ranges</c:v>
                </c:pt>
              </c:strCache>
            </c:strRef>
          </c:cat>
          <c:val>
            <c:numRef>
              <c:f>Sheet!$B$4:$B$8</c:f>
              <c:numCache>
                <c:formatCode>General</c:formatCode>
                <c:ptCount val="5"/>
                <c:pt idx="0">
                  <c:v>576</c:v>
                </c:pt>
                <c:pt idx="1">
                  <c:v>511</c:v>
                </c:pt>
                <c:pt idx="2">
                  <c:v>312</c:v>
                </c:pt>
                <c:pt idx="3">
                  <c:v>39</c:v>
                </c:pt>
                <c:pt idx="4">
                  <c:v>16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Sheet!$D$4:$D$8</c15:f>
                <c15:dlblRangeCache>
                  <c:ptCount val="5"/>
                  <c:pt idx="0">
                    <c:v>576 (39.6%)</c:v>
                  </c:pt>
                  <c:pt idx="1">
                    <c:v>511 (35.1%)</c:v>
                  </c:pt>
                  <c:pt idx="2">
                    <c:v>312 (21.5%)</c:v>
                  </c:pt>
                  <c:pt idx="3">
                    <c:v>39 (2.7%)</c:v>
                  </c:pt>
                  <c:pt idx="4">
                    <c:v>16 (1.1%)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4AAE-4569-8F6E-6EE881B633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779798079"/>
        <c:axId val="779802879"/>
      </c:barChart>
      <c:catAx>
        <c:axId val="77979807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9802879"/>
        <c:crosses val="autoZero"/>
        <c:auto val="1"/>
        <c:lblAlgn val="ctr"/>
        <c:lblOffset val="100"/>
        <c:noMultiLvlLbl val="0"/>
      </c:catAx>
      <c:valAx>
        <c:axId val="779802879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9798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  <a:r>
              <a:rPr lang="en-US" b="1"/>
              <a:t>Q11. How interested would you be in the following events if they were made available?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'Q11'!$B$17</c:f>
              <c:strCache>
                <c:ptCount val="1"/>
                <c:pt idx="0">
                  <c:v>No interest at 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9695619896065357E-2"/>
                  <c:y val="-5.9052030149083737E-2"/>
                </c:manualLayout>
              </c:layout>
              <c:tx>
                <c:rich>
                  <a:bodyPr/>
                  <a:lstStyle/>
                  <a:p>
                    <a:fld id="{2660757B-2AA1-4874-9ADC-2ABAD11F940C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8677FD2-E37D-43D1-9295-D9B3AEFB219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B55-4EAC-8582-A7357A168FAE}"/>
                </c:ext>
              </c:extLst>
            </c:dLbl>
            <c:dLbl>
              <c:idx val="1"/>
              <c:layout>
                <c:manualLayout>
                  <c:x val="-3.4149962880475129E-2"/>
                  <c:y val="-6.5268033322671615E-2"/>
                </c:manualLayout>
              </c:layout>
              <c:tx>
                <c:rich>
                  <a:bodyPr/>
                  <a:lstStyle/>
                  <a:p>
                    <a:fld id="{06905F4C-BDAD-42FB-8FE6-BAF0D7D4B6B2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2EB4187-9430-4440-A1DA-760D5A12DD6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9B55-4EAC-8582-A7357A168FAE}"/>
                </c:ext>
              </c:extLst>
            </c:dLbl>
            <c:dLbl>
              <c:idx val="2"/>
              <c:layout>
                <c:manualLayout>
                  <c:x val="-2.8210838901262063E-2"/>
                  <c:y val="-6.5268033322671448E-2"/>
                </c:manualLayout>
              </c:layout>
              <c:tx>
                <c:rich>
                  <a:bodyPr/>
                  <a:lstStyle/>
                  <a:p>
                    <a:fld id="{293C948D-441F-4751-A07B-D48004C1E171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58B9BBF-CAF5-4627-A902-E020443EF64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9B55-4EAC-8582-A7357A168FAE}"/>
                </c:ext>
              </c:extLst>
            </c:dLbl>
            <c:dLbl>
              <c:idx val="3"/>
              <c:layout>
                <c:manualLayout>
                  <c:x val="-5.6421677802524155E-2"/>
                  <c:y val="-6.5268033322671559E-2"/>
                </c:manualLayout>
              </c:layout>
              <c:tx>
                <c:rich>
                  <a:bodyPr/>
                  <a:lstStyle/>
                  <a:p>
                    <a:fld id="{BF085B3D-DD50-4D04-988E-08F77E7F2A7B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B3FB966-3493-4DA1-8A51-F5CB1A49E91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9B55-4EAC-8582-A7357A168FAE}"/>
                </c:ext>
              </c:extLst>
            </c:dLbl>
            <c:dLbl>
              <c:idx val="4"/>
              <c:layout>
                <c:manualLayout>
                  <c:x val="-3.1180400890868598E-2"/>
                  <c:y val="-6.216003173587762E-2"/>
                </c:manualLayout>
              </c:layout>
              <c:tx>
                <c:rich>
                  <a:bodyPr/>
                  <a:lstStyle/>
                  <a:p>
                    <a:fld id="{91B6130B-2703-4B0A-A83C-317DD365F7F4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0B8FAA7-FE27-4552-9684-427F4F865AC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9B55-4EAC-8582-A7357A168F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'Q11'!$A$18:$A$22</c:f>
              <c:strCache>
                <c:ptCount val="5"/>
                <c:pt idx="0">
                  <c:v>Hunter education or marksmanship clinics</c:v>
                </c:pt>
                <c:pt idx="1">
                  <c:v>Shooting competitions in your area</c:v>
                </c:pt>
                <c:pt idx="2">
                  <c:v>Volunteer range stewardship / cleanup days</c:v>
                </c:pt>
                <c:pt idx="3">
                  <c:v>Youth shooting programs</c:v>
                </c:pt>
                <c:pt idx="4">
                  <c:v>Training or educational courses</c:v>
                </c:pt>
              </c:strCache>
            </c:strRef>
          </c:cat>
          <c:val>
            <c:numRef>
              <c:f>'Q11'!$B$18:$B$22</c:f>
              <c:numCache>
                <c:formatCode>General</c:formatCode>
                <c:ptCount val="5"/>
                <c:pt idx="0">
                  <c:v>96</c:v>
                </c:pt>
                <c:pt idx="1">
                  <c:v>91</c:v>
                </c:pt>
                <c:pt idx="2">
                  <c:v>64</c:v>
                </c:pt>
                <c:pt idx="3">
                  <c:v>184</c:v>
                </c:pt>
                <c:pt idx="4">
                  <c:v>80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'Q11'!$B$11:$B$15</c15:f>
                <c15:dlblRangeCache>
                  <c:ptCount val="5"/>
                  <c:pt idx="0">
                    <c:v>7.37%</c:v>
                  </c:pt>
                  <c:pt idx="1">
                    <c:v>6.51%</c:v>
                  </c:pt>
                  <c:pt idx="2">
                    <c:v>15.03%</c:v>
                  </c:pt>
                  <c:pt idx="3">
                    <c:v>7.82%</c:v>
                  </c:pt>
                  <c:pt idx="4">
                    <c:v>5.22%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9B55-4EAC-8582-A7357A168FAE}"/>
            </c:ext>
          </c:extLst>
        </c:ser>
        <c:ser>
          <c:idx val="1"/>
          <c:order val="1"/>
          <c:tx>
            <c:strRef>
              <c:f>'Q11'!$C$17</c:f>
              <c:strCache>
                <c:ptCount val="1"/>
                <c:pt idx="0">
                  <c:v>Low interest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9086859688195987E-3"/>
                  <c:y val="-5.9052030149083737E-2"/>
                </c:manualLayout>
              </c:layout>
              <c:tx>
                <c:rich>
                  <a:bodyPr/>
                  <a:lstStyle/>
                  <a:p>
                    <a:fld id="{FB1966B9-0261-48AB-AF66-45216642E7A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D4BC4C6-190B-4D1D-B93D-E9574AE7CBD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9B55-4EAC-8582-A7357A168FAE}"/>
                </c:ext>
              </c:extLst>
            </c:dLbl>
            <c:dLbl>
              <c:idx val="1"/>
              <c:layout>
                <c:manualLayout>
                  <c:x val="8.9086859688195987E-3"/>
                  <c:y val="-6.8376034909465491E-2"/>
                </c:manualLayout>
              </c:layout>
              <c:tx>
                <c:rich>
                  <a:bodyPr/>
                  <a:lstStyle/>
                  <a:p>
                    <a:fld id="{4ADF729C-60D1-4B0D-A316-F4092AF5FBF4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BF65083-33C4-42BC-BE5A-22249F9319C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9B55-4EAC-8582-A7357A168FAE}"/>
                </c:ext>
              </c:extLst>
            </c:dLbl>
            <c:dLbl>
              <c:idx val="2"/>
              <c:layout>
                <c:manualLayout>
                  <c:x val="1.4847809948032665E-2"/>
                  <c:y val="-7.1484036496259326E-2"/>
                </c:manualLayout>
              </c:layout>
              <c:tx>
                <c:rich>
                  <a:bodyPr/>
                  <a:lstStyle/>
                  <a:p>
                    <a:fld id="{5D4CE879-1891-46A8-9810-E1C3BFB403C5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63188C2-57B9-458D-855C-1F8FF9E966F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9B55-4EAC-8582-A7357A168FAE}"/>
                </c:ext>
              </c:extLst>
            </c:dLbl>
            <c:dLbl>
              <c:idx val="3"/>
              <c:layout>
                <c:manualLayout>
                  <c:x val="0"/>
                  <c:y val="-6.5268033322671559E-2"/>
                </c:manualLayout>
              </c:layout>
              <c:tx>
                <c:rich>
                  <a:bodyPr/>
                  <a:lstStyle/>
                  <a:p>
                    <a:fld id="{4D6C2654-45A5-439A-A974-60DC7195983D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5F8A409-5AB1-4C09-9B0E-5A36AD9B56F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9B55-4EAC-8582-A7357A168FAE}"/>
                </c:ext>
              </c:extLst>
            </c:dLbl>
            <c:dLbl>
              <c:idx val="4"/>
              <c:layout>
                <c:manualLayout>
                  <c:x val="-1.4847809948032665E-3"/>
                  <c:y val="-5.9052030149083765E-2"/>
                </c:manualLayout>
              </c:layout>
              <c:tx>
                <c:rich>
                  <a:bodyPr/>
                  <a:lstStyle/>
                  <a:p>
                    <a:fld id="{BC1B1B57-7E29-4D58-B090-4E1D0BFFA05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1A0042F-9AF3-408A-AA52-E04DEEBDD51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9B55-4EAC-8582-A7357A168F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'Q11'!$A$18:$A$22</c:f>
              <c:strCache>
                <c:ptCount val="5"/>
                <c:pt idx="0">
                  <c:v>Hunter education or marksmanship clinics</c:v>
                </c:pt>
                <c:pt idx="1">
                  <c:v>Shooting competitions in your area</c:v>
                </c:pt>
                <c:pt idx="2">
                  <c:v>Volunteer range stewardship / cleanup days</c:v>
                </c:pt>
                <c:pt idx="3">
                  <c:v>Youth shooting programs</c:v>
                </c:pt>
                <c:pt idx="4">
                  <c:v>Training or educational courses</c:v>
                </c:pt>
              </c:strCache>
            </c:strRef>
          </c:cat>
          <c:val>
            <c:numRef>
              <c:f>'Q11'!$C$18:$C$22</c:f>
              <c:numCache>
                <c:formatCode>General</c:formatCode>
                <c:ptCount val="5"/>
                <c:pt idx="0">
                  <c:v>111</c:v>
                </c:pt>
                <c:pt idx="1">
                  <c:v>132</c:v>
                </c:pt>
                <c:pt idx="2">
                  <c:v>98</c:v>
                </c:pt>
                <c:pt idx="3">
                  <c:v>105</c:v>
                </c:pt>
                <c:pt idx="4">
                  <c:v>136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'Q11'!$C$11:$C$15</c15:f>
                <c15:dlblRangeCache>
                  <c:ptCount val="5"/>
                  <c:pt idx="0">
                    <c:v>10.69%</c:v>
                  </c:pt>
                  <c:pt idx="1">
                    <c:v>11.07%</c:v>
                  </c:pt>
                  <c:pt idx="2">
                    <c:v>8.58%</c:v>
                  </c:pt>
                  <c:pt idx="3">
                    <c:v>9.05%</c:v>
                  </c:pt>
                  <c:pt idx="4">
                    <c:v>8.00%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9B55-4EAC-8582-A7357A168FAE}"/>
            </c:ext>
          </c:extLst>
        </c:ser>
        <c:ser>
          <c:idx val="2"/>
          <c:order val="2"/>
          <c:tx>
            <c:strRef>
              <c:f>'Q11'!$D$17</c:f>
              <c:strCache>
                <c:ptCount val="1"/>
                <c:pt idx="0">
                  <c:v>Neither low nor high interest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F9A1683-8BF6-487A-9F9E-A16F09713B3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6F92F15-33CD-4A57-9780-17762E7DC98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9B55-4EAC-8582-A7357A168FA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46D786E-C9F4-4BD6-B6C8-18495F7E762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7EF53FE-8B4D-4FD2-9D81-A33997BE90A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9B55-4EAC-8582-A7357A168FA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1EB1CE6-0C6B-4B81-B2E0-2065D19694F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3B0BAB7-583C-4248-AE43-1BABA1EA94D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9B55-4EAC-8582-A7357A168FA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88FCE1A-9B5A-4BB5-8475-28C4F9B5C62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C0C4F5D-0587-4041-8318-6E617C6B0A4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9B55-4EAC-8582-A7357A168FA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6FBB753-116D-45C3-ABDD-35E44E156AD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B8E9468-3341-41F5-AD0A-C286C8728A1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9B55-4EAC-8582-A7357A168F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'Q11'!$A$18:$A$22</c:f>
              <c:strCache>
                <c:ptCount val="5"/>
                <c:pt idx="0">
                  <c:v>Hunter education or marksmanship clinics</c:v>
                </c:pt>
                <c:pt idx="1">
                  <c:v>Shooting competitions in your area</c:v>
                </c:pt>
                <c:pt idx="2">
                  <c:v>Volunteer range stewardship / cleanup days</c:v>
                </c:pt>
                <c:pt idx="3">
                  <c:v>Youth shooting programs</c:v>
                </c:pt>
                <c:pt idx="4">
                  <c:v>Training or educational courses</c:v>
                </c:pt>
              </c:strCache>
            </c:strRef>
          </c:cat>
          <c:val>
            <c:numRef>
              <c:f>'Q11'!$D$18:$D$22</c:f>
              <c:numCache>
                <c:formatCode>General</c:formatCode>
                <c:ptCount val="5"/>
                <c:pt idx="0">
                  <c:v>321</c:v>
                </c:pt>
                <c:pt idx="1">
                  <c:v>319</c:v>
                </c:pt>
                <c:pt idx="2">
                  <c:v>397</c:v>
                </c:pt>
                <c:pt idx="3">
                  <c:v>274</c:v>
                </c:pt>
                <c:pt idx="4">
                  <c:v>357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'Q11'!$D$11:$D$15</c15:f>
                <c15:dlblRangeCache>
                  <c:ptCount val="5"/>
                  <c:pt idx="0">
                    <c:v>25.83%</c:v>
                  </c:pt>
                  <c:pt idx="1">
                    <c:v>29.07%</c:v>
                  </c:pt>
                  <c:pt idx="2">
                    <c:v>22.39%</c:v>
                  </c:pt>
                  <c:pt idx="3">
                    <c:v>26.16%</c:v>
                  </c:pt>
                  <c:pt idx="4">
                    <c:v>32.41%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9B55-4EAC-8582-A7357A168FAE}"/>
            </c:ext>
          </c:extLst>
        </c:ser>
        <c:ser>
          <c:idx val="3"/>
          <c:order val="3"/>
          <c:tx>
            <c:strRef>
              <c:f>'Q11'!$E$17</c:f>
              <c:strCache>
                <c:ptCount val="1"/>
                <c:pt idx="0">
                  <c:v>High or very high interest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C4C6461-D28F-41B9-B97E-CDF8C6F30C1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9CDAFC5-0BB5-4A2E-93F8-6225DF2EECF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9B55-4EAC-8582-A7357A168FA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26F0B3A-A2D8-4F6A-A9CB-539BC456FF5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9722100-6061-408A-AE44-C5CA49D52F4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9B55-4EAC-8582-A7357A168FA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9FAC3FC-127D-4A9D-892C-1B2228C3BEF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14442B5-5E2B-4F7D-977E-A83E7A108F2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9B55-4EAC-8582-A7357A168FA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D7F917F-BFE2-4911-9851-247EA2ECB9C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84B4CE7-D32D-40E2-A703-75CDCD540FC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9B55-4EAC-8582-A7357A168FA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A24214E-F929-4CF7-9768-E9A1949A0AD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F5D88FD-A137-4CFC-8278-061EAA61B42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9B55-4EAC-8582-A7357A168F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'Q11'!$A$18:$A$22</c:f>
              <c:strCache>
                <c:ptCount val="5"/>
                <c:pt idx="0">
                  <c:v>Hunter education or marksmanship clinics</c:v>
                </c:pt>
                <c:pt idx="1">
                  <c:v>Shooting competitions in your area</c:v>
                </c:pt>
                <c:pt idx="2">
                  <c:v>Volunteer range stewardship / cleanup days</c:v>
                </c:pt>
                <c:pt idx="3">
                  <c:v>Youth shooting programs</c:v>
                </c:pt>
                <c:pt idx="4">
                  <c:v>Training or educational courses</c:v>
                </c:pt>
              </c:strCache>
            </c:strRef>
          </c:cat>
          <c:val>
            <c:numRef>
              <c:f>'Q11'!$E$18:$E$22</c:f>
              <c:numCache>
                <c:formatCode>General</c:formatCode>
                <c:ptCount val="5"/>
                <c:pt idx="0">
                  <c:v>693</c:v>
                </c:pt>
                <c:pt idx="1">
                  <c:v>655</c:v>
                </c:pt>
                <c:pt idx="2">
                  <c:v>661</c:v>
                </c:pt>
                <c:pt idx="3">
                  <c:v>699</c:v>
                </c:pt>
                <c:pt idx="4">
                  <c:v>666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'Q11'!$E$11:$E$15</c15:f>
                <c15:dlblRangeCache>
                  <c:ptCount val="5"/>
                  <c:pt idx="0">
                    <c:v>56.11%</c:v>
                  </c:pt>
                  <c:pt idx="1">
                    <c:v>53.33%</c:v>
                  </c:pt>
                  <c:pt idx="2">
                    <c:v>54.01%</c:v>
                  </c:pt>
                  <c:pt idx="3">
                    <c:v>56.97%</c:v>
                  </c:pt>
                  <c:pt idx="4">
                    <c:v>54.37%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7-9B55-4EAC-8582-A7357A168FA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99439055"/>
        <c:axId val="1299442895"/>
      </c:barChart>
      <c:catAx>
        <c:axId val="12994390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9442895"/>
        <c:crosses val="autoZero"/>
        <c:auto val="1"/>
        <c:lblAlgn val="ctr"/>
        <c:lblOffset val="100"/>
        <c:noMultiLvlLbl val="0"/>
      </c:catAx>
      <c:valAx>
        <c:axId val="12994428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9439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Q12. Would you be in favor of a Montana building a premier, multi-discipline, shooting sports complex?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58-4DCB-8149-676CEDB1B1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58-4DCB-8149-676CEDB1B1B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CF8DA47B-CE32-4562-850F-75C8D9AF3D0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42514A4-17AD-49F6-B1AB-A2047BEA9D9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858-4DCB-8149-676CEDB1B1B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F8D2711-041F-4F67-9524-60757ADA06F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43DD084-7ACB-4147-813E-0BCEBD594DB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858-4DCB-8149-676CEDB1B1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'Q12'!$A$3:$A$4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'Q12'!$B$3:$B$4</c:f>
              <c:numCache>
                <c:formatCode>0.00%</c:formatCode>
                <c:ptCount val="2"/>
                <c:pt idx="0">
                  <c:v>0.81940000000000002</c:v>
                </c:pt>
                <c:pt idx="1">
                  <c:v>0.18060000000000001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'Q12'!$C$3:$C$4</c15:f>
                <c15:dlblRangeCache>
                  <c:ptCount val="2"/>
                  <c:pt idx="0">
                    <c:v>1016</c:v>
                  </c:pt>
                  <c:pt idx="1">
                    <c:v>224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858-4DCB-8149-676CEDB1B1B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Q14. How far would you be willing to travel to use a premier statewide shooting facility? (Select one)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2C-498A-A7E4-B485781389D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2C-498A-A7E4-B485781389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E2C-498A-A7E4-B485781389D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E2C-498A-A7E4-B485781389D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21510FB-7324-4349-9C3B-045CDCC9A3F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F0D088C-D505-48CB-A2E5-CB3C9B843A7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7E2C-498A-A7E4-B485781389D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E87C2C8-2F55-48F7-B11A-FC5B2D2503D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A2C4CCC-8352-4DD3-A638-60523048776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E2C-498A-A7E4-B485781389D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4AB8D6E-4F02-43F6-AF65-256020066FE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AF4BE78-3E28-4152-AD1C-A60064C9B61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7E2C-498A-A7E4-B485781389D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3FDE335-30EC-4202-97E5-380469A971A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A3B473B-8AB6-46E0-89FB-8E3A130F80B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7E2C-498A-A7E4-B485781389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'Q14'!$A$4:$A$7</c:f>
              <c:strCache>
                <c:ptCount val="4"/>
                <c:pt idx="0">
                  <c:v>More than 200 miles</c:v>
                </c:pt>
                <c:pt idx="1">
                  <c:v>100–200 miles</c:v>
                </c:pt>
                <c:pt idx="2">
                  <c:v>Less than 50 miles</c:v>
                </c:pt>
                <c:pt idx="3">
                  <c:v>50–100 miles</c:v>
                </c:pt>
              </c:strCache>
            </c:strRef>
          </c:cat>
          <c:val>
            <c:numRef>
              <c:f>'Q14'!$B$4:$B$7</c:f>
              <c:numCache>
                <c:formatCode>0.00%</c:formatCode>
                <c:ptCount val="4"/>
                <c:pt idx="0">
                  <c:v>3.9600000000000003E-2</c:v>
                </c:pt>
                <c:pt idx="1">
                  <c:v>0.12690000000000001</c:v>
                </c:pt>
                <c:pt idx="2">
                  <c:v>0.40239999999999998</c:v>
                </c:pt>
                <c:pt idx="3">
                  <c:v>0.41820000000000002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'Q14'!$C$4:$C$7</c15:f>
                <c15:dlblRangeCache>
                  <c:ptCount val="4"/>
                  <c:pt idx="0">
                    <c:v>40</c:v>
                  </c:pt>
                  <c:pt idx="1">
                    <c:v>128</c:v>
                  </c:pt>
                  <c:pt idx="2">
                    <c:v>406</c:v>
                  </c:pt>
                  <c:pt idx="3">
                    <c:v>422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7E2C-498A-A7E4-B485781389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99443375"/>
        <c:axId val="1299437615"/>
      </c:barChart>
      <c:catAx>
        <c:axId val="12994433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9437615"/>
        <c:crosses val="autoZero"/>
        <c:auto val="1"/>
        <c:lblAlgn val="ctr"/>
        <c:lblOffset val="100"/>
        <c:noMultiLvlLbl val="0"/>
      </c:catAx>
      <c:valAx>
        <c:axId val="12994376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94433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Q15. If Montana were to build a premier shooting-sports complex, in which area of the state would you prefer it be located?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'Q15'!$B$24</c:f>
              <c:strCache>
                <c:ptCount val="1"/>
                <c:pt idx="0">
                  <c:v>No interest at 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2742CED-208E-4D08-BD54-5697AF8AADD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974680A-16ED-4E50-AC28-8BBBF459BBF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5B98-4B8D-AC7F-625D4826268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0A380E2-1261-47EE-9439-818BADEFFBF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ACA7B2C-8398-4778-99CF-78E519D8A72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B98-4B8D-AC7F-625D4826268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7EF48A3-B682-48D7-A362-44E00A75C1D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E0D6CFA-183A-418A-920B-AFDBFE29F52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B98-4B8D-AC7F-625D4826268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D54121F-2EBE-4B76-BEAC-9973B0B1668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554E713-55AD-427A-B20E-1415552D92C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B98-4B8D-AC7F-625D4826268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629361F-C4D1-4C5F-B2CB-38B1E9A64F2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FF2F82E-5442-4F81-9D7C-1B6FAD1CD64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B98-4B8D-AC7F-625D482626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'Q15'!$A$25:$A$29</c:f>
              <c:strCache>
                <c:ptCount val="5"/>
                <c:pt idx="0">
                  <c:v>Kalispell area</c:v>
                </c:pt>
                <c:pt idx="1">
                  <c:v>Billings area</c:v>
                </c:pt>
                <c:pt idx="2">
                  <c:v>Great Falls area</c:v>
                </c:pt>
                <c:pt idx="3">
                  <c:v>Missoula area</c:v>
                </c:pt>
                <c:pt idx="4">
                  <c:v>Bozeman area</c:v>
                </c:pt>
              </c:strCache>
            </c:strRef>
          </c:cat>
          <c:val>
            <c:numRef>
              <c:f>'Q15'!$B$25:$B$29</c:f>
              <c:numCache>
                <c:formatCode>General</c:formatCode>
                <c:ptCount val="5"/>
                <c:pt idx="0">
                  <c:v>535</c:v>
                </c:pt>
                <c:pt idx="1">
                  <c:v>355</c:v>
                </c:pt>
                <c:pt idx="2">
                  <c:v>433</c:v>
                </c:pt>
                <c:pt idx="3">
                  <c:v>457</c:v>
                </c:pt>
                <c:pt idx="4">
                  <c:v>413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'Q15'!$B$13:$B$17</c15:f>
                <c15:dlblRangeCache>
                  <c:ptCount val="5"/>
                  <c:pt idx="0">
                    <c:v>56.20%</c:v>
                  </c:pt>
                  <c:pt idx="1">
                    <c:v>48.05%</c:v>
                  </c:pt>
                  <c:pt idx="2">
                    <c:v>43.38%</c:v>
                  </c:pt>
                  <c:pt idx="3">
                    <c:v>45.29%</c:v>
                  </c:pt>
                  <c:pt idx="4">
                    <c:v>37.13%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5B98-4B8D-AC7F-625D48262682}"/>
            </c:ext>
          </c:extLst>
        </c:ser>
        <c:ser>
          <c:idx val="1"/>
          <c:order val="1"/>
          <c:tx>
            <c:strRef>
              <c:f>'Q15'!$C$24</c:f>
              <c:strCache>
                <c:ptCount val="1"/>
                <c:pt idx="0">
                  <c:v>Low interest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14420DA-6B85-46D3-A82F-05A658FB5C5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8FC7FF2-AB47-4C9C-8EAF-8DB4E97CAE1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5B98-4B8D-AC7F-625D4826268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96EFA3F-A860-4D4D-BAEF-8464046ECE3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550BBB9-C213-48A9-97E2-3D330AA9605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5B98-4B8D-AC7F-625D4826268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B0B2E7B-EE3B-430A-92A0-4DF6853106B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3492AD5-9112-4BC3-B9A4-E920205F053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5B98-4B8D-AC7F-625D4826268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3DCE874-8DC6-4346-AB51-3B772D688F5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A3A241A-03E2-46F6-8233-197DC88904D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5B98-4B8D-AC7F-625D4826268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FD6F1CE-601F-4BCB-86A7-F494F33F89B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999F1EE-A2C5-42EF-88BD-2AA05063508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5B98-4B8D-AC7F-625D482626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'Q15'!$A$25:$A$29</c:f>
              <c:strCache>
                <c:ptCount val="5"/>
                <c:pt idx="0">
                  <c:v>Kalispell area</c:v>
                </c:pt>
                <c:pt idx="1">
                  <c:v>Billings area</c:v>
                </c:pt>
                <c:pt idx="2">
                  <c:v>Great Falls area</c:v>
                </c:pt>
                <c:pt idx="3">
                  <c:v>Missoula area</c:v>
                </c:pt>
                <c:pt idx="4">
                  <c:v>Bozeman area</c:v>
                </c:pt>
              </c:strCache>
            </c:strRef>
          </c:cat>
          <c:val>
            <c:numRef>
              <c:f>'Q15'!$C$25:$C$29</c:f>
              <c:numCache>
                <c:formatCode>General</c:formatCode>
                <c:ptCount val="5"/>
                <c:pt idx="0">
                  <c:v>132</c:v>
                </c:pt>
                <c:pt idx="1">
                  <c:v>107</c:v>
                </c:pt>
                <c:pt idx="2">
                  <c:v>143</c:v>
                </c:pt>
                <c:pt idx="3">
                  <c:v>133</c:v>
                </c:pt>
                <c:pt idx="4">
                  <c:v>149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'Q15'!$C$13:$C$17</c15:f>
                <c15:dlblRangeCache>
                  <c:ptCount val="5"/>
                  <c:pt idx="0">
                    <c:v>13.87%</c:v>
                  </c:pt>
                  <c:pt idx="1">
                    <c:v>13.99%</c:v>
                  </c:pt>
                  <c:pt idx="2">
                    <c:v>15.65%</c:v>
                  </c:pt>
                  <c:pt idx="3">
                    <c:v>14.96%</c:v>
                  </c:pt>
                  <c:pt idx="4">
                    <c:v>11.19%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5B98-4B8D-AC7F-625D48262682}"/>
            </c:ext>
          </c:extLst>
        </c:ser>
        <c:ser>
          <c:idx val="2"/>
          <c:order val="2"/>
          <c:tx>
            <c:strRef>
              <c:f>'Q15'!$D$24</c:f>
              <c:strCache>
                <c:ptCount val="1"/>
                <c:pt idx="0">
                  <c:v>Neither low nor high interest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A390917-D26D-4123-9ABF-D4A2D5CA8BD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5F19F87-9A6A-49E7-B870-BCADF4E9DCD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5B98-4B8D-AC7F-625D4826268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2447B73-EDA7-466F-9C1C-3912C260C3D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915CDD5-8FAC-4F50-93A5-C9BE7DED422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5B98-4B8D-AC7F-625D4826268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CF3884C-DBBF-4849-AF4A-C40651EB72D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8E37D80-F826-4547-83EB-2EBBAA3AF74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5B98-4B8D-AC7F-625D4826268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20788AB-E705-4E7E-8D78-8E8079CAE8F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51233D3-720D-4D16-9965-8CA695C469F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5B98-4B8D-AC7F-625D4826268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CA3233D-6E67-4707-A0D7-65ECAF0F35C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8355AE4-4226-49F8-904E-8DF69A845A4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5B98-4B8D-AC7F-625D482626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'Q15'!$A$25:$A$29</c:f>
              <c:strCache>
                <c:ptCount val="5"/>
                <c:pt idx="0">
                  <c:v>Kalispell area</c:v>
                </c:pt>
                <c:pt idx="1">
                  <c:v>Billings area</c:v>
                </c:pt>
                <c:pt idx="2">
                  <c:v>Great Falls area</c:v>
                </c:pt>
                <c:pt idx="3">
                  <c:v>Missoula area</c:v>
                </c:pt>
                <c:pt idx="4">
                  <c:v>Bozeman area</c:v>
                </c:pt>
              </c:strCache>
            </c:strRef>
          </c:cat>
          <c:val>
            <c:numRef>
              <c:f>'Q15'!$D$25:$D$29</c:f>
              <c:numCache>
                <c:formatCode>General</c:formatCode>
                <c:ptCount val="5"/>
                <c:pt idx="0">
                  <c:v>111</c:v>
                </c:pt>
                <c:pt idx="1">
                  <c:v>125</c:v>
                </c:pt>
                <c:pt idx="2">
                  <c:v>138</c:v>
                </c:pt>
                <c:pt idx="3">
                  <c:v>157</c:v>
                </c:pt>
                <c:pt idx="4">
                  <c:v>182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'Q15'!$D$13:$D$17</c15:f>
                <c15:dlblRangeCache>
                  <c:ptCount val="5"/>
                  <c:pt idx="0">
                    <c:v>11.66%</c:v>
                  </c:pt>
                  <c:pt idx="1">
                    <c:v>16.51%</c:v>
                  </c:pt>
                  <c:pt idx="2">
                    <c:v>19.12%</c:v>
                  </c:pt>
                  <c:pt idx="3">
                    <c:v>14.44%</c:v>
                  </c:pt>
                  <c:pt idx="4">
                    <c:v>13.08%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5B98-4B8D-AC7F-625D48262682}"/>
            </c:ext>
          </c:extLst>
        </c:ser>
        <c:ser>
          <c:idx val="3"/>
          <c:order val="3"/>
          <c:tx>
            <c:strRef>
              <c:f>'Q15'!$E$24</c:f>
              <c:strCache>
                <c:ptCount val="1"/>
                <c:pt idx="0">
                  <c:v>High or very high interest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9D23978-D7A6-4543-8569-34234038E8F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4CCBE3F-0750-4456-B300-FA84E4B1790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5B98-4B8D-AC7F-625D4826268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54418B5-43A5-4781-8FE8-7FBB1A5E42B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6569574-B299-4386-8719-467592B125A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5B98-4B8D-AC7F-625D4826268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40EDBA3-4E79-4B86-BE0E-6B9F4FAEBD8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4593923-9ED3-4002-B280-B6F6601EC90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5B98-4B8D-AC7F-625D4826268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B8165A5-C040-4BF8-9328-4AE838B2C05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5385608-81DC-4C08-8D31-3285AA59AFA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5B98-4B8D-AC7F-625D4826268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54DF087-56B6-4BC8-807C-1CFCED4A54B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CB27731-75C1-4771-A880-D6FB1B0D54A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5B98-4B8D-AC7F-625D482626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'Q15'!$A$25:$A$29</c:f>
              <c:strCache>
                <c:ptCount val="5"/>
                <c:pt idx="0">
                  <c:v>Kalispell area</c:v>
                </c:pt>
                <c:pt idx="1">
                  <c:v>Billings area</c:v>
                </c:pt>
                <c:pt idx="2">
                  <c:v>Great Falls area</c:v>
                </c:pt>
                <c:pt idx="3">
                  <c:v>Missoula area</c:v>
                </c:pt>
                <c:pt idx="4">
                  <c:v>Bozeman area</c:v>
                </c:pt>
              </c:strCache>
            </c:strRef>
          </c:cat>
          <c:val>
            <c:numRef>
              <c:f>'Q15'!$E$25:$E$29</c:f>
              <c:numCache>
                <c:formatCode>General</c:formatCode>
                <c:ptCount val="5"/>
                <c:pt idx="0">
                  <c:v>174</c:v>
                </c:pt>
                <c:pt idx="1">
                  <c:v>204</c:v>
                </c:pt>
                <c:pt idx="2">
                  <c:v>208</c:v>
                </c:pt>
                <c:pt idx="3">
                  <c:v>242</c:v>
                </c:pt>
                <c:pt idx="4">
                  <c:v>369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'Q15'!$E$13:$E$17</c15:f>
                <c15:dlblRangeCache>
                  <c:ptCount val="5"/>
                  <c:pt idx="0">
                    <c:v>18.28%</c:v>
                  </c:pt>
                  <c:pt idx="1">
                    <c:v>21.45%</c:v>
                  </c:pt>
                  <c:pt idx="2">
                    <c:v>21.84%</c:v>
                  </c:pt>
                  <c:pt idx="3">
                    <c:v>25.31%</c:v>
                  </c:pt>
                  <c:pt idx="4">
                    <c:v>38.60%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7-5B98-4B8D-AC7F-625D482626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83154207"/>
        <c:axId val="1083138367"/>
      </c:barChart>
      <c:catAx>
        <c:axId val="1083154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3138367"/>
        <c:crosses val="autoZero"/>
        <c:auto val="1"/>
        <c:lblAlgn val="ctr"/>
        <c:lblOffset val="100"/>
        <c:noMultiLvlLbl val="0"/>
      </c:catAx>
      <c:valAx>
        <c:axId val="10831383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3154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Q15.1 If Montana were to build a premier shooting-sports complex, in which area of the state would you prefer it be located?</a:t>
            </a:r>
            <a:br>
              <a:rPr lang="en-US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r>
              <a:rPr lang="en-US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highlight>
                  <a:srgbClr val="FFFF00"/>
                </a:highlight>
              </a:rPr>
              <a:t>*</a:t>
            </a:r>
            <a:r>
              <a:rPr lang="en-US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highlight>
                  <a:srgbClr val="FFFF00"/>
                </a:highlight>
              </a:rPr>
              <a:t>Removed responses of Cascade, Missoula, Flathead, Gallatin, and Yellowstone Counties</a:t>
            </a:r>
            <a:endParaRPr lang="en-US" dirty="0">
              <a:highlight>
                <a:srgbClr val="FFFF00"/>
              </a:highlight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'Q15.1'!$J$12</c:f>
              <c:strCache>
                <c:ptCount val="1"/>
                <c:pt idx="0">
                  <c:v>No interest at 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19D25B1-D23B-4C14-8346-FACF57CE384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3CE5161-C729-4698-99B4-FFDE33C4006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B117-4590-BB6E-DCD4588CE3E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534C3DA-3C1D-4D24-950E-E4CD93A392C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6F34462-D460-44A2-9FD0-731A3EDD0A0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117-4590-BB6E-DCD4588CE3E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6DB8BA5-6712-4FBF-8ABC-FC6B8E67E31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BD3065A-F99D-4321-8838-050D2DB4442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117-4590-BB6E-DCD4588CE3E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7AC7746-8531-45D7-BA24-785771B56FE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29FAFE1-2ED5-4197-846B-9427D537D49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117-4590-BB6E-DCD4588CE3E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85809CF-3906-4676-86E1-7E4CA83EE45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DB9BA27-C106-4B37-B6D0-ABC663DB2DE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B117-4590-BB6E-DCD4588CE3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'Q15.1'!$I$13:$I$17</c:f>
              <c:strCache>
                <c:ptCount val="5"/>
                <c:pt idx="0">
                  <c:v>Kalispell area</c:v>
                </c:pt>
                <c:pt idx="1">
                  <c:v>Billings area</c:v>
                </c:pt>
                <c:pt idx="2">
                  <c:v>Great Falls area</c:v>
                </c:pt>
                <c:pt idx="3">
                  <c:v>Missoula area</c:v>
                </c:pt>
                <c:pt idx="4">
                  <c:v>Bozeman area</c:v>
                </c:pt>
              </c:strCache>
            </c:strRef>
          </c:cat>
          <c:val>
            <c:numRef>
              <c:f>'Q15.1'!$J$13:$J$17</c:f>
              <c:numCache>
                <c:formatCode>General</c:formatCode>
                <c:ptCount val="5"/>
                <c:pt idx="0">
                  <c:v>267</c:v>
                </c:pt>
                <c:pt idx="1">
                  <c:v>229</c:v>
                </c:pt>
                <c:pt idx="2">
                  <c:v>207</c:v>
                </c:pt>
                <c:pt idx="3">
                  <c:v>211</c:v>
                </c:pt>
                <c:pt idx="4">
                  <c:v>181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'Q15.1'!$J$3:$J$7</c15:f>
                <c15:dlblRangeCache>
                  <c:ptCount val="5"/>
                  <c:pt idx="0">
                    <c:v>60.96%</c:v>
                  </c:pt>
                  <c:pt idx="1">
                    <c:v>52.28%</c:v>
                  </c:pt>
                  <c:pt idx="2">
                    <c:v>47.05%</c:v>
                  </c:pt>
                  <c:pt idx="3">
                    <c:v>47.52%</c:v>
                  </c:pt>
                  <c:pt idx="4">
                    <c:v>41.04%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B117-4590-BB6E-DCD4588CE3EB}"/>
            </c:ext>
          </c:extLst>
        </c:ser>
        <c:ser>
          <c:idx val="1"/>
          <c:order val="1"/>
          <c:tx>
            <c:strRef>
              <c:f>'Q15.1'!$K$12</c:f>
              <c:strCache>
                <c:ptCount val="1"/>
                <c:pt idx="0">
                  <c:v>Low interest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7A5DAB0-F861-4361-A365-D77ADDDB4D5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5E0F920-A9B8-4F01-83D8-AD4A4AC80CA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B117-4590-BB6E-DCD4588CE3E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BB946BC-CED7-4FDC-8BA2-1E62FDB008A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003AB47-8024-4680-845F-0E127360911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117-4590-BB6E-DCD4588CE3E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B36CD3B-9F3A-4F50-A730-FB2389E5421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7867E71-462C-4D84-93CD-1AABEEBB9AA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B117-4590-BB6E-DCD4588CE3E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E767AF6-660E-473A-9F00-6482B1C0DC5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1C4D611-F71C-499B-B0A8-919C5C30040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B117-4590-BB6E-DCD4588CE3E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E73284D-0427-4C8A-9C23-338CDCF62CD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51B38DB-FCAC-4204-B626-A811D173B49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B117-4590-BB6E-DCD4588CE3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'Q15.1'!$I$13:$I$17</c:f>
              <c:strCache>
                <c:ptCount val="5"/>
                <c:pt idx="0">
                  <c:v>Kalispell area</c:v>
                </c:pt>
                <c:pt idx="1">
                  <c:v>Billings area</c:v>
                </c:pt>
                <c:pt idx="2">
                  <c:v>Great Falls area</c:v>
                </c:pt>
                <c:pt idx="3">
                  <c:v>Missoula area</c:v>
                </c:pt>
                <c:pt idx="4">
                  <c:v>Bozeman area</c:v>
                </c:pt>
              </c:strCache>
            </c:strRef>
          </c:cat>
          <c:val>
            <c:numRef>
              <c:f>'Q15.1'!$K$13:$K$17</c:f>
              <c:numCache>
                <c:formatCode>General</c:formatCode>
                <c:ptCount val="5"/>
                <c:pt idx="0">
                  <c:v>69</c:v>
                </c:pt>
                <c:pt idx="1">
                  <c:v>60</c:v>
                </c:pt>
                <c:pt idx="2">
                  <c:v>66</c:v>
                </c:pt>
                <c:pt idx="3">
                  <c:v>59</c:v>
                </c:pt>
                <c:pt idx="4">
                  <c:v>61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'Q15.1'!$K$3:$K$7</c15:f>
                <c15:dlblRangeCache>
                  <c:ptCount val="5"/>
                  <c:pt idx="0">
                    <c:v>15.75%</c:v>
                  </c:pt>
                  <c:pt idx="1">
                    <c:v>13.70%</c:v>
                  </c:pt>
                  <c:pt idx="2">
                    <c:v>15.00%</c:v>
                  </c:pt>
                  <c:pt idx="3">
                    <c:v>13.29%</c:v>
                  </c:pt>
                  <c:pt idx="4">
                    <c:v>13.83%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B117-4590-BB6E-DCD4588CE3EB}"/>
            </c:ext>
          </c:extLst>
        </c:ser>
        <c:ser>
          <c:idx val="2"/>
          <c:order val="2"/>
          <c:tx>
            <c:strRef>
              <c:f>'Q15.1'!$L$12</c:f>
              <c:strCache>
                <c:ptCount val="1"/>
                <c:pt idx="0">
                  <c:v>Neither low nor high interest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87C155D-222C-470F-8B6A-A3D1FE20336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CC2287D-4C8F-4A29-9D8F-E8606C30FDA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B117-4590-BB6E-DCD4588CE3E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F0AA9E2-6C94-459B-9B58-459C0D389CF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A85A5AA-F49F-4224-A424-56837C791D5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B117-4590-BB6E-DCD4588CE3E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0F91513-D26F-46CC-A5E4-E149F848EF0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C37CE2F-126D-48E2-B311-9ECE15D4441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B117-4590-BB6E-DCD4588CE3E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1F93E2D-CA60-4696-96FD-1F5FF45D595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77110B3-8080-4791-B271-3984F75A95B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B117-4590-BB6E-DCD4588CE3E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A31DCDB-73BD-4725-BFBC-C87D304029B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A2A22F6-DBC2-4089-9C7A-BB266047478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B117-4590-BB6E-DCD4588CE3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'Q15.1'!$I$13:$I$17</c:f>
              <c:strCache>
                <c:ptCount val="5"/>
                <c:pt idx="0">
                  <c:v>Kalispell area</c:v>
                </c:pt>
                <c:pt idx="1">
                  <c:v>Billings area</c:v>
                </c:pt>
                <c:pt idx="2">
                  <c:v>Great Falls area</c:v>
                </c:pt>
                <c:pt idx="3">
                  <c:v>Missoula area</c:v>
                </c:pt>
                <c:pt idx="4">
                  <c:v>Bozeman area</c:v>
                </c:pt>
              </c:strCache>
            </c:strRef>
          </c:cat>
          <c:val>
            <c:numRef>
              <c:f>'Q15.1'!$L$13:$L$17</c:f>
              <c:numCache>
                <c:formatCode>General</c:formatCode>
                <c:ptCount val="5"/>
                <c:pt idx="0">
                  <c:v>51</c:v>
                </c:pt>
                <c:pt idx="1">
                  <c:v>67</c:v>
                </c:pt>
                <c:pt idx="2">
                  <c:v>81</c:v>
                </c:pt>
                <c:pt idx="3">
                  <c:v>49</c:v>
                </c:pt>
                <c:pt idx="4">
                  <c:v>62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'Q15.1'!$L$3:$L$7</c15:f>
                <c15:dlblRangeCache>
                  <c:ptCount val="5"/>
                  <c:pt idx="0">
                    <c:v>11.64%</c:v>
                  </c:pt>
                  <c:pt idx="1">
                    <c:v>15.30%</c:v>
                  </c:pt>
                  <c:pt idx="2">
                    <c:v>18.41%</c:v>
                  </c:pt>
                  <c:pt idx="3">
                    <c:v>11.04%</c:v>
                  </c:pt>
                  <c:pt idx="4">
                    <c:v>14.06%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B117-4590-BB6E-DCD4588CE3EB}"/>
            </c:ext>
          </c:extLst>
        </c:ser>
        <c:ser>
          <c:idx val="3"/>
          <c:order val="3"/>
          <c:tx>
            <c:strRef>
              <c:f>'Q15.1'!$M$12</c:f>
              <c:strCache>
                <c:ptCount val="1"/>
                <c:pt idx="0">
                  <c:v>High or very high interest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591B958-AF33-4394-BC6D-903FBA3B16B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9AAA807-10FE-4654-A3D2-055B03450F0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B117-4590-BB6E-DCD4588CE3E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8139A8E-4FA1-4FD0-B04B-0215C749D5F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691DBF8-C434-4448-98E4-1BE32AC382B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B117-4590-BB6E-DCD4588CE3E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3F84247-E461-4779-9CCC-2CF4BDD4FE3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53BBA25-518A-4FEC-A0CF-3C70510C3B1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B117-4590-BB6E-DCD4588CE3E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32206AD-D88C-4E29-9B4B-36BFDEDF13C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F210FD6-11BB-4940-8F48-5B55C2EFE7B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B117-4590-BB6E-DCD4588CE3E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4CFB47E-7428-401D-82CA-088277B9011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3547E51-962F-4124-BD26-EAB8076971A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B117-4590-BB6E-DCD4588CE3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'Q15.1'!$I$13:$I$17</c:f>
              <c:strCache>
                <c:ptCount val="5"/>
                <c:pt idx="0">
                  <c:v>Kalispell area</c:v>
                </c:pt>
                <c:pt idx="1">
                  <c:v>Billings area</c:v>
                </c:pt>
                <c:pt idx="2">
                  <c:v>Great Falls area</c:v>
                </c:pt>
                <c:pt idx="3">
                  <c:v>Missoula area</c:v>
                </c:pt>
                <c:pt idx="4">
                  <c:v>Bozeman area</c:v>
                </c:pt>
              </c:strCache>
            </c:strRef>
          </c:cat>
          <c:val>
            <c:numRef>
              <c:f>'Q15.1'!$M$13:$M$17</c:f>
              <c:numCache>
                <c:formatCode>General</c:formatCode>
                <c:ptCount val="5"/>
                <c:pt idx="0">
                  <c:v>51</c:v>
                </c:pt>
                <c:pt idx="1">
                  <c:v>82</c:v>
                </c:pt>
                <c:pt idx="2">
                  <c:v>86</c:v>
                </c:pt>
                <c:pt idx="3">
                  <c:v>125</c:v>
                </c:pt>
                <c:pt idx="4">
                  <c:v>137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'Q15.1'!$M$3:$M$7</c15:f>
                <c15:dlblRangeCache>
                  <c:ptCount val="5"/>
                  <c:pt idx="0">
                    <c:v>11.65%</c:v>
                  </c:pt>
                  <c:pt idx="1">
                    <c:v>18.72%</c:v>
                  </c:pt>
                  <c:pt idx="2">
                    <c:v>19.55%</c:v>
                  </c:pt>
                  <c:pt idx="3">
                    <c:v>28.15%</c:v>
                  </c:pt>
                  <c:pt idx="4">
                    <c:v>31.06%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7-B117-4590-BB6E-DCD4588CE3E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99483215"/>
        <c:axId val="1299483695"/>
      </c:barChart>
      <c:catAx>
        <c:axId val="12994832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9483695"/>
        <c:crosses val="autoZero"/>
        <c:auto val="1"/>
        <c:lblAlgn val="ctr"/>
        <c:lblOffset val="100"/>
        <c:noMultiLvlLbl val="0"/>
      </c:catAx>
      <c:valAx>
        <c:axId val="1299483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94832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Q2. What types of shooting do you participate in?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762E58C-6884-4B53-B086-D7A6314B7FC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E084-40EC-9029-CBDB16C10CD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A810D0F-F421-47E6-9BC0-AC8CC638217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E084-40EC-9029-CBDB16C10CD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9ED31ED-BCB6-4F03-9CE2-EB472450D3F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E084-40EC-9029-CBDB16C10CD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2AD440B-D9D6-40B2-9EDD-73FECEDECC6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E084-40EC-9029-CBDB16C10CD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75A9679-453A-45DF-8C4D-D6D8C1933CE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E084-40EC-9029-CBDB16C10CD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00BB9B8-02EE-486F-A443-3DB2A91B22F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E084-40EC-9029-CBDB16C10CD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025C45E-7D26-4CF4-98F4-31EEB20EA84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E084-40EC-9029-CBDB16C10CD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8EA09A4-0087-4D9D-88E8-8B23FD09E7D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E084-40EC-9029-CBDB16C10CD0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F192BD4-46AB-4D92-8EFF-175535F1CD6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E084-40EC-9029-CBDB16C10CD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FC6824D0-F485-4290-807C-C75699B9B4E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E084-40EC-9029-CBDB16C10CD0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F9FF9441-DE9E-47D6-AE77-6F5305F5E47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E084-40EC-9029-CBDB16C10CD0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C60F8E96-6733-4188-B630-7D635ED978B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E084-40EC-9029-CBDB16C10CD0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7C2F2349-A324-46FC-B730-A20A817BEE0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E084-40EC-9029-CBDB16C10C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'Q2'!$D$3:$D$15</c:f>
              <c:strCache>
                <c:ptCount val="13"/>
                <c:pt idx="0">
                  <c:v>Rifle shooting (general)</c:v>
                </c:pt>
                <c:pt idx="1">
                  <c:v>Handgun / pistol shooting</c:v>
                </c:pt>
                <c:pt idx="2">
                  <c:v>Hunting-related practice</c:v>
                </c:pt>
                <c:pt idx="3">
                  <c:v>Long-range rifle shooting (500+ yards)</c:v>
                </c:pt>
                <c:pt idx="4">
                  <c:v>Shotgun trap</c:v>
                </c:pt>
                <c:pt idx="5">
                  <c:v>Archery – static / target</c:v>
                </c:pt>
                <c:pt idx="6">
                  <c:v>Youth or family shooting activities</c:v>
                </c:pt>
                <c:pt idx="7">
                  <c:v>Sporting clays</c:v>
                </c:pt>
                <c:pt idx="8">
                  <c:v>Archery – 3D / field</c:v>
                </c:pt>
                <c:pt idx="9">
                  <c:v>Competition shooting</c:v>
                </c:pt>
                <c:pt idx="10">
                  <c:v>Shotgun skeet</c:v>
                </c:pt>
                <c:pt idx="11">
                  <c:v>Other (please specify)</c:v>
                </c:pt>
                <c:pt idx="12">
                  <c:v>Cowboy Action</c:v>
                </c:pt>
              </c:strCache>
            </c:strRef>
          </c:cat>
          <c:val>
            <c:numRef>
              <c:f>'Q2'!$E$3:$E$15</c:f>
              <c:numCache>
                <c:formatCode>General</c:formatCode>
                <c:ptCount val="13"/>
                <c:pt idx="0">
                  <c:v>1285</c:v>
                </c:pt>
                <c:pt idx="1">
                  <c:v>1217</c:v>
                </c:pt>
                <c:pt idx="2">
                  <c:v>826</c:v>
                </c:pt>
                <c:pt idx="3">
                  <c:v>738</c:v>
                </c:pt>
                <c:pt idx="4">
                  <c:v>456</c:v>
                </c:pt>
                <c:pt idx="5">
                  <c:v>451</c:v>
                </c:pt>
                <c:pt idx="6">
                  <c:v>421</c:v>
                </c:pt>
                <c:pt idx="7">
                  <c:v>410</c:v>
                </c:pt>
                <c:pt idx="8">
                  <c:v>371</c:v>
                </c:pt>
                <c:pt idx="9">
                  <c:v>363</c:v>
                </c:pt>
                <c:pt idx="10">
                  <c:v>236</c:v>
                </c:pt>
                <c:pt idx="11">
                  <c:v>86</c:v>
                </c:pt>
                <c:pt idx="12">
                  <c:v>60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'Q2'!$F$3:$F$15</c15:f>
                <c15:dlblRangeCache>
                  <c:ptCount val="13"/>
                  <c:pt idx="0">
                    <c:v>1217 (83.8%)</c:v>
                  </c:pt>
                  <c:pt idx="1">
                    <c:v>1285 (88.5%)</c:v>
                  </c:pt>
                  <c:pt idx="2">
                    <c:v>738 (50.8%)</c:v>
                  </c:pt>
                  <c:pt idx="3">
                    <c:v>456 (31.4%)</c:v>
                  </c:pt>
                  <c:pt idx="4">
                    <c:v>236 (16.3%)</c:v>
                  </c:pt>
                  <c:pt idx="5">
                    <c:v>410 (28.2%)</c:v>
                  </c:pt>
                  <c:pt idx="6">
                    <c:v>451 (31.1%)</c:v>
                  </c:pt>
                  <c:pt idx="7">
                    <c:v>371 (25.6%)</c:v>
                  </c:pt>
                  <c:pt idx="8">
                    <c:v>826 (56.9%)</c:v>
                  </c:pt>
                  <c:pt idx="9">
                    <c:v>363 (25.0%)</c:v>
                  </c:pt>
                  <c:pt idx="10">
                    <c:v>421 (29.0%)</c:v>
                  </c:pt>
                  <c:pt idx="11">
                    <c:v>60 (4.1%)</c:v>
                  </c:pt>
                  <c:pt idx="12">
                    <c:v>86 (5.9%)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E084-40EC-9029-CBDB16C10C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15141615"/>
        <c:axId val="715139215"/>
      </c:barChart>
      <c:catAx>
        <c:axId val="71514161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5139215"/>
        <c:crosses val="autoZero"/>
        <c:auto val="1"/>
        <c:lblAlgn val="ctr"/>
        <c:lblOffset val="100"/>
        <c:noMultiLvlLbl val="0"/>
      </c:catAx>
      <c:valAx>
        <c:axId val="715139215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715141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Q3. How frequently do you use the following types of shooting ranges?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'Q3'!$B$24</c:f>
              <c:strCache>
                <c:ptCount val="1"/>
                <c:pt idx="0">
                  <c:v>Rarely or very infrequently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'Q3'!$A$25:$A$29</c:f>
              <c:strCache>
                <c:ptCount val="5"/>
                <c:pt idx="0">
                  <c:v>Private established shooting range – operated by for-profit, commercial business</c:v>
                </c:pt>
                <c:pt idx="1">
                  <c:v>Public established shooting range</c:v>
                </c:pt>
                <c:pt idx="2">
                  <c:v>Private land with no established shooting range (owned or with permission)</c:v>
                </c:pt>
                <c:pt idx="3">
                  <c:v>Public land with no established shooting range (BLM, USFS, state land)</c:v>
                </c:pt>
                <c:pt idx="4">
                  <c:v>Private established shooting range – operated by non-profit club</c:v>
                </c:pt>
              </c:strCache>
            </c:strRef>
          </c:cat>
          <c:val>
            <c:numRef>
              <c:f>'Q3'!$B$25:$B$29</c:f>
              <c:numCache>
                <c:formatCode>General</c:formatCode>
                <c:ptCount val="5"/>
                <c:pt idx="0">
                  <c:v>776</c:v>
                </c:pt>
                <c:pt idx="1">
                  <c:v>428</c:v>
                </c:pt>
                <c:pt idx="2">
                  <c:v>460</c:v>
                </c:pt>
                <c:pt idx="3">
                  <c:v>241</c:v>
                </c:pt>
                <c:pt idx="4">
                  <c:v>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8B-49E5-8C5A-21FF4E18AF73}"/>
            </c:ext>
          </c:extLst>
        </c:ser>
        <c:ser>
          <c:idx val="1"/>
          <c:order val="1"/>
          <c:tx>
            <c:strRef>
              <c:f>'Q3'!$C$24</c:f>
              <c:strCache>
                <c:ptCount val="1"/>
                <c:pt idx="0">
                  <c:v>Infrequently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'Q3'!$A$25:$A$29</c:f>
              <c:strCache>
                <c:ptCount val="5"/>
                <c:pt idx="0">
                  <c:v>Private established shooting range – operated by for-profit, commercial business</c:v>
                </c:pt>
                <c:pt idx="1">
                  <c:v>Public established shooting range</c:v>
                </c:pt>
                <c:pt idx="2">
                  <c:v>Private land with no established shooting range (owned or with permission)</c:v>
                </c:pt>
                <c:pt idx="3">
                  <c:v>Public land with no established shooting range (BLM, USFS, state land)</c:v>
                </c:pt>
                <c:pt idx="4">
                  <c:v>Private established shooting range – operated by non-profit club</c:v>
                </c:pt>
              </c:strCache>
            </c:strRef>
          </c:cat>
          <c:val>
            <c:numRef>
              <c:f>'Q3'!$C$25:$C$29</c:f>
              <c:numCache>
                <c:formatCode>General</c:formatCode>
                <c:ptCount val="5"/>
                <c:pt idx="0">
                  <c:v>140</c:v>
                </c:pt>
                <c:pt idx="1">
                  <c:v>219</c:v>
                </c:pt>
                <c:pt idx="2">
                  <c:v>174</c:v>
                </c:pt>
                <c:pt idx="3">
                  <c:v>198</c:v>
                </c:pt>
                <c:pt idx="4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8B-49E5-8C5A-21FF4E18AF73}"/>
            </c:ext>
          </c:extLst>
        </c:ser>
        <c:ser>
          <c:idx val="2"/>
          <c:order val="2"/>
          <c:tx>
            <c:strRef>
              <c:f>'Q3'!$D$24</c:f>
              <c:strCache>
                <c:ptCount val="1"/>
                <c:pt idx="0">
                  <c:v>Neither infrequently nor frequently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'Q3'!$A$25:$A$29</c:f>
              <c:strCache>
                <c:ptCount val="5"/>
                <c:pt idx="0">
                  <c:v>Private established shooting range – operated by for-profit, commercial business</c:v>
                </c:pt>
                <c:pt idx="1">
                  <c:v>Public established shooting range</c:v>
                </c:pt>
                <c:pt idx="2">
                  <c:v>Private land with no established shooting range (owned or with permission)</c:v>
                </c:pt>
                <c:pt idx="3">
                  <c:v>Public land with no established shooting range (BLM, USFS, state land)</c:v>
                </c:pt>
                <c:pt idx="4">
                  <c:v>Private established shooting range – operated by non-profit club</c:v>
                </c:pt>
              </c:strCache>
            </c:strRef>
          </c:cat>
          <c:val>
            <c:numRef>
              <c:f>'Q3'!$D$25:$D$29</c:f>
              <c:numCache>
                <c:formatCode>General</c:formatCode>
                <c:ptCount val="5"/>
                <c:pt idx="0">
                  <c:v>123</c:v>
                </c:pt>
                <c:pt idx="1">
                  <c:v>186</c:v>
                </c:pt>
                <c:pt idx="2">
                  <c:v>172</c:v>
                </c:pt>
                <c:pt idx="3">
                  <c:v>240</c:v>
                </c:pt>
                <c:pt idx="4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8B-49E5-8C5A-21FF4E18AF73}"/>
            </c:ext>
          </c:extLst>
        </c:ser>
        <c:ser>
          <c:idx val="3"/>
          <c:order val="3"/>
          <c:tx>
            <c:strRef>
              <c:f>'Q3'!$E$24</c:f>
              <c:strCache>
                <c:ptCount val="1"/>
                <c:pt idx="0">
                  <c:v>Frequently or Very Frequently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'Q3'!$A$25:$A$29</c:f>
              <c:strCache>
                <c:ptCount val="5"/>
                <c:pt idx="0">
                  <c:v>Private established shooting range – operated by for-profit, commercial business</c:v>
                </c:pt>
                <c:pt idx="1">
                  <c:v>Public established shooting range</c:v>
                </c:pt>
                <c:pt idx="2">
                  <c:v>Private land with no established shooting range (owned or with permission)</c:v>
                </c:pt>
                <c:pt idx="3">
                  <c:v>Public land with no established shooting range (BLM, USFS, state land)</c:v>
                </c:pt>
                <c:pt idx="4">
                  <c:v>Private established shooting range – operated by non-profit club</c:v>
                </c:pt>
              </c:strCache>
            </c:strRef>
          </c:cat>
          <c:val>
            <c:numRef>
              <c:f>'Q3'!$E$25:$E$29</c:f>
              <c:numCache>
                <c:formatCode>General</c:formatCode>
                <c:ptCount val="5"/>
                <c:pt idx="0">
                  <c:v>161</c:v>
                </c:pt>
                <c:pt idx="1">
                  <c:v>393</c:v>
                </c:pt>
                <c:pt idx="2">
                  <c:v>416</c:v>
                </c:pt>
                <c:pt idx="3">
                  <c:v>552</c:v>
                </c:pt>
                <c:pt idx="4">
                  <c:v>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C8B-49E5-8C5A-21FF4E18AF7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52423104"/>
        <c:axId val="1052433184"/>
      </c:barChart>
      <c:catAx>
        <c:axId val="1052423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2433184"/>
        <c:crosses val="autoZero"/>
        <c:auto val="1"/>
        <c:lblAlgn val="ctr"/>
        <c:lblOffset val="100"/>
        <c:noMultiLvlLbl val="0"/>
      </c:catAx>
      <c:valAx>
        <c:axId val="1052433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242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Q4. Approximately how far do you TYPICALLY travel one way to shoot?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94-4651-8AC0-AC25C336651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94-4651-8AC0-AC25C33665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94-4651-8AC0-AC25C336651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94-4651-8AC0-AC25C336651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303B6B5-78DB-40F5-A1EA-54AD0B58568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346B2A1-3F0F-41A5-A5A3-93720EE34EE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C94-4651-8AC0-AC25C336651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C04B1D6-68AB-48B3-91C4-85E43701F61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54C6574-1DE3-4456-8AE8-285E1442281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C94-4651-8AC0-AC25C336651F}"/>
                </c:ext>
              </c:extLst>
            </c:dLbl>
            <c:dLbl>
              <c:idx val="2"/>
              <c:layout>
                <c:manualLayout>
                  <c:x val="-1.3888888888888888E-2"/>
                  <c:y val="1.3888888888888888E-2"/>
                </c:manualLayout>
              </c:layout>
              <c:tx>
                <c:rich>
                  <a:bodyPr/>
                  <a:lstStyle/>
                  <a:p>
                    <a:fld id="{56708388-1973-4F3F-ADB1-9EB8572E31DE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09E7D39-FA3D-4CD0-953B-C3F20056038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C94-4651-8AC0-AC25C336651F}"/>
                </c:ext>
              </c:extLst>
            </c:dLbl>
            <c:dLbl>
              <c:idx val="3"/>
              <c:layout>
                <c:manualLayout>
                  <c:x val="4.1666666666666664E-2"/>
                  <c:y val="-9.2592592592592587E-3"/>
                </c:manualLayout>
              </c:layout>
              <c:tx>
                <c:rich>
                  <a:bodyPr/>
                  <a:lstStyle/>
                  <a:p>
                    <a:fld id="{E04D484B-BD6E-47C5-9EA5-459F87C691A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C806C7C-88C5-40A8-A0AD-C3C8E015A3B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3C94-4651-8AC0-AC25C33665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'Q4'!$A$3:$A$6</c:f>
              <c:strCache>
                <c:ptCount val="4"/>
                <c:pt idx="0">
                  <c:v>Less than 25 miles</c:v>
                </c:pt>
                <c:pt idx="1">
                  <c:v>25–50 miles</c:v>
                </c:pt>
                <c:pt idx="2">
                  <c:v>50–100 miles</c:v>
                </c:pt>
                <c:pt idx="3">
                  <c:v>More than 100 miles</c:v>
                </c:pt>
              </c:strCache>
            </c:strRef>
          </c:cat>
          <c:val>
            <c:numRef>
              <c:f>'Q4'!$B$3:$B$6</c:f>
              <c:numCache>
                <c:formatCode>General</c:formatCode>
                <c:ptCount val="4"/>
                <c:pt idx="0">
                  <c:v>726</c:v>
                </c:pt>
                <c:pt idx="1">
                  <c:v>437</c:v>
                </c:pt>
                <c:pt idx="2">
                  <c:v>80</c:v>
                </c:pt>
                <c:pt idx="3">
                  <c:v>26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'Q4'!$C$3:$C$6</c15:f>
                <c15:dlblRangeCache>
                  <c:ptCount val="4"/>
                  <c:pt idx="0">
                    <c:v>57.21%</c:v>
                  </c:pt>
                  <c:pt idx="1">
                    <c:v>34.44%</c:v>
                  </c:pt>
                  <c:pt idx="2">
                    <c:v>6.30%</c:v>
                  </c:pt>
                  <c:pt idx="3">
                    <c:v>2.05%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3C94-4651-8AC0-AC25C3366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Q5.</a:t>
            </a:r>
            <a:r>
              <a:rPr lang="en-US" b="1" baseline="0"/>
              <a:t> </a:t>
            </a:r>
            <a:r>
              <a:rPr lang="en-US" b="1"/>
              <a:t>What challenges do you experience when going shooting at both private AND public shooting areas?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'Q5'!$B$49</c:f>
              <c:strCache>
                <c:ptCount val="1"/>
                <c:pt idx="0">
                  <c:v>Very low impact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'Q5'!$A$50:$A$69</c:f>
              <c:strCache>
                <c:ptCount val="20"/>
                <c:pt idx="0">
                  <c:v>I do not experience significant challenges</c:v>
                </c:pt>
                <c:pt idx="1">
                  <c:v>Noise or land-use conflicts</c:v>
                </c:pt>
                <c:pt idx="2">
                  <c:v>Environmental restrictions or closures</c:v>
                </c:pt>
                <c:pt idx="3">
                  <c:v>Adjacent landowner conflicts</c:v>
                </c:pt>
                <c:pt idx="4">
                  <c:v>Vehicle access or parking limitations</c:v>
                </c:pt>
                <c:pt idx="5">
                  <c:v>Conflicts with other recreation users</c:v>
                </c:pt>
                <c:pt idx="6">
                  <c:v>Unclear or changing regulations</c:v>
                </c:pt>
                <c:pt idx="7">
                  <c:v>Safety concerns</c:v>
                </c:pt>
                <c:pt idx="8">
                  <c:v>Fire concerns</c:v>
                </c:pt>
                <c:pt idx="9">
                  <c:v>Limited hours or availability</c:v>
                </c:pt>
                <c:pt idx="10">
                  <c:v>Lack of designated firing points</c:v>
                </c:pt>
                <c:pt idx="11">
                  <c:v>Cost of range fees or memberships</c:v>
                </c:pt>
                <c:pt idx="12">
                  <c:v>Lack of safe backstops</c:v>
                </c:pt>
                <c:pt idx="13">
                  <c:v>Seasonal access limitations</c:v>
                </c:pt>
                <c:pt idx="14">
                  <c:v>Public land restrictions or closures</c:v>
                </c:pt>
                <c:pt idx="15">
                  <c:v>Weather exposure at outdoor facilities</c:v>
                </c:pt>
                <c:pt idx="16">
                  <c:v>Distance / travel time (to ranges or public land)</c:v>
                </c:pt>
                <c:pt idx="17">
                  <c:v>Trash / cleanup or maintenance issues at shooting sites</c:v>
                </c:pt>
                <c:pt idx="18">
                  <c:v>Overcrowding</c:v>
                </c:pt>
                <c:pt idx="19">
                  <c:v>Lack of facilities for certain shooting disciplines</c:v>
                </c:pt>
              </c:strCache>
            </c:strRef>
          </c:cat>
          <c:val>
            <c:numRef>
              <c:f>'Q5'!$B$50:$B$69</c:f>
              <c:numCache>
                <c:formatCode>General</c:formatCode>
                <c:ptCount val="20"/>
                <c:pt idx="0">
                  <c:v>326</c:v>
                </c:pt>
                <c:pt idx="1">
                  <c:v>541</c:v>
                </c:pt>
                <c:pt idx="2">
                  <c:v>418</c:v>
                </c:pt>
                <c:pt idx="3">
                  <c:v>485</c:v>
                </c:pt>
                <c:pt idx="4">
                  <c:v>374</c:v>
                </c:pt>
                <c:pt idx="5">
                  <c:v>388</c:v>
                </c:pt>
                <c:pt idx="6">
                  <c:v>373</c:v>
                </c:pt>
                <c:pt idx="7">
                  <c:v>372</c:v>
                </c:pt>
                <c:pt idx="8">
                  <c:v>328</c:v>
                </c:pt>
                <c:pt idx="9">
                  <c:v>320</c:v>
                </c:pt>
                <c:pt idx="10">
                  <c:v>378</c:v>
                </c:pt>
                <c:pt idx="11">
                  <c:v>335</c:v>
                </c:pt>
                <c:pt idx="12">
                  <c:v>393</c:v>
                </c:pt>
                <c:pt idx="13">
                  <c:v>280</c:v>
                </c:pt>
                <c:pt idx="14">
                  <c:v>315</c:v>
                </c:pt>
                <c:pt idx="15">
                  <c:v>233</c:v>
                </c:pt>
                <c:pt idx="16">
                  <c:v>272</c:v>
                </c:pt>
                <c:pt idx="17">
                  <c:v>291</c:v>
                </c:pt>
                <c:pt idx="18">
                  <c:v>192</c:v>
                </c:pt>
                <c:pt idx="19">
                  <c:v>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DC-426D-947D-BFDC4E0B6039}"/>
            </c:ext>
          </c:extLst>
        </c:ser>
        <c:ser>
          <c:idx val="1"/>
          <c:order val="1"/>
          <c:tx>
            <c:strRef>
              <c:f>'Q5'!$C$49</c:f>
              <c:strCache>
                <c:ptCount val="1"/>
                <c:pt idx="0">
                  <c:v>Low impact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'Q5'!$A$50:$A$69</c:f>
              <c:strCache>
                <c:ptCount val="20"/>
                <c:pt idx="0">
                  <c:v>I do not experience significant challenges</c:v>
                </c:pt>
                <c:pt idx="1">
                  <c:v>Noise or land-use conflicts</c:v>
                </c:pt>
                <c:pt idx="2">
                  <c:v>Environmental restrictions or closures</c:v>
                </c:pt>
                <c:pt idx="3">
                  <c:v>Adjacent landowner conflicts</c:v>
                </c:pt>
                <c:pt idx="4">
                  <c:v>Vehicle access or parking limitations</c:v>
                </c:pt>
                <c:pt idx="5">
                  <c:v>Conflicts with other recreation users</c:v>
                </c:pt>
                <c:pt idx="6">
                  <c:v>Unclear or changing regulations</c:v>
                </c:pt>
                <c:pt idx="7">
                  <c:v>Safety concerns</c:v>
                </c:pt>
                <c:pt idx="8">
                  <c:v>Fire concerns</c:v>
                </c:pt>
                <c:pt idx="9">
                  <c:v>Limited hours or availability</c:v>
                </c:pt>
                <c:pt idx="10">
                  <c:v>Lack of designated firing points</c:v>
                </c:pt>
                <c:pt idx="11">
                  <c:v>Cost of range fees or memberships</c:v>
                </c:pt>
                <c:pt idx="12">
                  <c:v>Lack of safe backstops</c:v>
                </c:pt>
                <c:pt idx="13">
                  <c:v>Seasonal access limitations</c:v>
                </c:pt>
                <c:pt idx="14">
                  <c:v>Public land restrictions or closures</c:v>
                </c:pt>
                <c:pt idx="15">
                  <c:v>Weather exposure at outdoor facilities</c:v>
                </c:pt>
                <c:pt idx="16">
                  <c:v>Distance / travel time (to ranges or public land)</c:v>
                </c:pt>
                <c:pt idx="17">
                  <c:v>Trash / cleanup or maintenance issues at shooting sites</c:v>
                </c:pt>
                <c:pt idx="18">
                  <c:v>Overcrowding</c:v>
                </c:pt>
                <c:pt idx="19">
                  <c:v>Lack of facilities for certain shooting disciplines</c:v>
                </c:pt>
              </c:strCache>
            </c:strRef>
          </c:cat>
          <c:val>
            <c:numRef>
              <c:f>'Q5'!$C$50:$C$69</c:f>
              <c:numCache>
                <c:formatCode>General</c:formatCode>
                <c:ptCount val="20"/>
                <c:pt idx="0">
                  <c:v>169</c:v>
                </c:pt>
                <c:pt idx="1">
                  <c:v>285</c:v>
                </c:pt>
                <c:pt idx="2">
                  <c:v>256</c:v>
                </c:pt>
                <c:pt idx="3">
                  <c:v>282</c:v>
                </c:pt>
                <c:pt idx="4">
                  <c:v>252</c:v>
                </c:pt>
                <c:pt idx="5">
                  <c:v>295</c:v>
                </c:pt>
                <c:pt idx="6">
                  <c:v>204</c:v>
                </c:pt>
                <c:pt idx="7">
                  <c:v>275</c:v>
                </c:pt>
                <c:pt idx="8">
                  <c:v>303</c:v>
                </c:pt>
                <c:pt idx="9">
                  <c:v>257</c:v>
                </c:pt>
                <c:pt idx="10">
                  <c:v>210</c:v>
                </c:pt>
                <c:pt idx="11">
                  <c:v>227</c:v>
                </c:pt>
                <c:pt idx="12">
                  <c:v>218</c:v>
                </c:pt>
                <c:pt idx="13">
                  <c:v>210</c:v>
                </c:pt>
                <c:pt idx="14">
                  <c:v>204</c:v>
                </c:pt>
                <c:pt idx="15">
                  <c:v>224</c:v>
                </c:pt>
                <c:pt idx="16">
                  <c:v>198</c:v>
                </c:pt>
                <c:pt idx="17">
                  <c:v>200</c:v>
                </c:pt>
                <c:pt idx="18">
                  <c:v>207</c:v>
                </c:pt>
                <c:pt idx="19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DC-426D-947D-BFDC4E0B6039}"/>
            </c:ext>
          </c:extLst>
        </c:ser>
        <c:ser>
          <c:idx val="2"/>
          <c:order val="2"/>
          <c:tx>
            <c:strRef>
              <c:f>'Q5'!$D$49</c:f>
              <c:strCache>
                <c:ptCount val="1"/>
                <c:pt idx="0">
                  <c:v>Neither low nor high impact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'Q5'!$A$50:$A$69</c:f>
              <c:strCache>
                <c:ptCount val="20"/>
                <c:pt idx="0">
                  <c:v>I do not experience significant challenges</c:v>
                </c:pt>
                <c:pt idx="1">
                  <c:v>Noise or land-use conflicts</c:v>
                </c:pt>
                <c:pt idx="2">
                  <c:v>Environmental restrictions or closures</c:v>
                </c:pt>
                <c:pt idx="3">
                  <c:v>Adjacent landowner conflicts</c:v>
                </c:pt>
                <c:pt idx="4">
                  <c:v>Vehicle access or parking limitations</c:v>
                </c:pt>
                <c:pt idx="5">
                  <c:v>Conflicts with other recreation users</c:v>
                </c:pt>
                <c:pt idx="6">
                  <c:v>Unclear or changing regulations</c:v>
                </c:pt>
                <c:pt idx="7">
                  <c:v>Safety concerns</c:v>
                </c:pt>
                <c:pt idx="8">
                  <c:v>Fire concerns</c:v>
                </c:pt>
                <c:pt idx="9">
                  <c:v>Limited hours or availability</c:v>
                </c:pt>
                <c:pt idx="10">
                  <c:v>Lack of designated firing points</c:v>
                </c:pt>
                <c:pt idx="11">
                  <c:v>Cost of range fees or memberships</c:v>
                </c:pt>
                <c:pt idx="12">
                  <c:v>Lack of safe backstops</c:v>
                </c:pt>
                <c:pt idx="13">
                  <c:v>Seasonal access limitations</c:v>
                </c:pt>
                <c:pt idx="14">
                  <c:v>Public land restrictions or closures</c:v>
                </c:pt>
                <c:pt idx="15">
                  <c:v>Weather exposure at outdoor facilities</c:v>
                </c:pt>
                <c:pt idx="16">
                  <c:v>Distance / travel time (to ranges or public land)</c:v>
                </c:pt>
                <c:pt idx="17">
                  <c:v>Trash / cleanup or maintenance issues at shooting sites</c:v>
                </c:pt>
                <c:pt idx="18">
                  <c:v>Overcrowding</c:v>
                </c:pt>
                <c:pt idx="19">
                  <c:v>Lack of facilities for certain shooting disciplines</c:v>
                </c:pt>
              </c:strCache>
            </c:strRef>
          </c:cat>
          <c:val>
            <c:numRef>
              <c:f>'Q5'!$D$50:$D$69</c:f>
              <c:numCache>
                <c:formatCode>General</c:formatCode>
                <c:ptCount val="20"/>
                <c:pt idx="0">
                  <c:v>539</c:v>
                </c:pt>
                <c:pt idx="1">
                  <c:v>254</c:v>
                </c:pt>
                <c:pt idx="2">
                  <c:v>334</c:v>
                </c:pt>
                <c:pt idx="3">
                  <c:v>248</c:v>
                </c:pt>
                <c:pt idx="4">
                  <c:v>360</c:v>
                </c:pt>
                <c:pt idx="5">
                  <c:v>287</c:v>
                </c:pt>
                <c:pt idx="6">
                  <c:v>356</c:v>
                </c:pt>
                <c:pt idx="7">
                  <c:v>285</c:v>
                </c:pt>
                <c:pt idx="8">
                  <c:v>290</c:v>
                </c:pt>
                <c:pt idx="9">
                  <c:v>332</c:v>
                </c:pt>
                <c:pt idx="10">
                  <c:v>280</c:v>
                </c:pt>
                <c:pt idx="11">
                  <c:v>310</c:v>
                </c:pt>
                <c:pt idx="12">
                  <c:v>243</c:v>
                </c:pt>
                <c:pt idx="13">
                  <c:v>344</c:v>
                </c:pt>
                <c:pt idx="14">
                  <c:v>284</c:v>
                </c:pt>
                <c:pt idx="15">
                  <c:v>342</c:v>
                </c:pt>
                <c:pt idx="16">
                  <c:v>308</c:v>
                </c:pt>
                <c:pt idx="17">
                  <c:v>245</c:v>
                </c:pt>
                <c:pt idx="18">
                  <c:v>265</c:v>
                </c:pt>
                <c:pt idx="19">
                  <c:v>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DC-426D-947D-BFDC4E0B6039}"/>
            </c:ext>
          </c:extLst>
        </c:ser>
        <c:ser>
          <c:idx val="3"/>
          <c:order val="3"/>
          <c:tx>
            <c:strRef>
              <c:f>'Q5'!$E$49</c:f>
              <c:strCache>
                <c:ptCount val="1"/>
                <c:pt idx="0">
                  <c:v>High or very high impact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'Q5'!$A$50:$A$69</c:f>
              <c:strCache>
                <c:ptCount val="20"/>
                <c:pt idx="0">
                  <c:v>I do not experience significant challenges</c:v>
                </c:pt>
                <c:pt idx="1">
                  <c:v>Noise or land-use conflicts</c:v>
                </c:pt>
                <c:pt idx="2">
                  <c:v>Environmental restrictions or closures</c:v>
                </c:pt>
                <c:pt idx="3">
                  <c:v>Adjacent landowner conflicts</c:v>
                </c:pt>
                <c:pt idx="4">
                  <c:v>Vehicle access or parking limitations</c:v>
                </c:pt>
                <c:pt idx="5">
                  <c:v>Conflicts with other recreation users</c:v>
                </c:pt>
                <c:pt idx="6">
                  <c:v>Unclear or changing regulations</c:v>
                </c:pt>
                <c:pt idx="7">
                  <c:v>Safety concerns</c:v>
                </c:pt>
                <c:pt idx="8">
                  <c:v>Fire concerns</c:v>
                </c:pt>
                <c:pt idx="9">
                  <c:v>Limited hours or availability</c:v>
                </c:pt>
                <c:pt idx="10">
                  <c:v>Lack of designated firing points</c:v>
                </c:pt>
                <c:pt idx="11">
                  <c:v>Cost of range fees or memberships</c:v>
                </c:pt>
                <c:pt idx="12">
                  <c:v>Lack of safe backstops</c:v>
                </c:pt>
                <c:pt idx="13">
                  <c:v>Seasonal access limitations</c:v>
                </c:pt>
                <c:pt idx="14">
                  <c:v>Public land restrictions or closures</c:v>
                </c:pt>
                <c:pt idx="15">
                  <c:v>Weather exposure at outdoor facilities</c:v>
                </c:pt>
                <c:pt idx="16">
                  <c:v>Distance / travel time (to ranges or public land)</c:v>
                </c:pt>
                <c:pt idx="17">
                  <c:v>Trash / cleanup or maintenance issues at shooting sites</c:v>
                </c:pt>
                <c:pt idx="18">
                  <c:v>Overcrowding</c:v>
                </c:pt>
                <c:pt idx="19">
                  <c:v>Lack of facilities for certain shooting disciplines</c:v>
                </c:pt>
              </c:strCache>
            </c:strRef>
          </c:cat>
          <c:val>
            <c:numRef>
              <c:f>'Q5'!$E$50:$E$69</c:f>
              <c:numCache>
                <c:formatCode>General</c:formatCode>
                <c:ptCount val="20"/>
                <c:pt idx="0">
                  <c:v>123</c:v>
                </c:pt>
                <c:pt idx="1">
                  <c:v>176</c:v>
                </c:pt>
                <c:pt idx="2">
                  <c:v>244</c:v>
                </c:pt>
                <c:pt idx="3">
                  <c:v>247</c:v>
                </c:pt>
                <c:pt idx="4">
                  <c:v>263</c:v>
                </c:pt>
                <c:pt idx="5">
                  <c:v>285</c:v>
                </c:pt>
                <c:pt idx="6">
                  <c:v>317</c:v>
                </c:pt>
                <c:pt idx="7">
                  <c:v>325</c:v>
                </c:pt>
                <c:pt idx="8">
                  <c:v>335</c:v>
                </c:pt>
                <c:pt idx="9">
                  <c:v>345</c:v>
                </c:pt>
                <c:pt idx="10">
                  <c:v>381</c:v>
                </c:pt>
                <c:pt idx="11">
                  <c:v>382</c:v>
                </c:pt>
                <c:pt idx="12">
                  <c:v>395</c:v>
                </c:pt>
                <c:pt idx="13">
                  <c:v>416</c:v>
                </c:pt>
                <c:pt idx="14">
                  <c:v>453</c:v>
                </c:pt>
                <c:pt idx="15">
                  <c:v>454</c:v>
                </c:pt>
                <c:pt idx="16">
                  <c:v>479</c:v>
                </c:pt>
                <c:pt idx="17">
                  <c:v>516</c:v>
                </c:pt>
                <c:pt idx="18">
                  <c:v>592</c:v>
                </c:pt>
                <c:pt idx="19">
                  <c:v>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0DC-426D-947D-BFDC4E0B60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52481664"/>
        <c:axId val="1052480704"/>
      </c:barChart>
      <c:catAx>
        <c:axId val="1052481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2480704"/>
        <c:crosses val="autoZero"/>
        <c:auto val="1"/>
        <c:lblAlgn val="ctr"/>
        <c:lblOffset val="100"/>
        <c:noMultiLvlLbl val="0"/>
      </c:catAx>
      <c:valAx>
        <c:axId val="1052480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2481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Q7. What types of shooting would you like MORE access to in your area? (Select all that apply)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'Q7'!$B$2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'Q7'!$A$3:$A$17</c:f>
              <c:strCache>
                <c:ptCount val="15"/>
                <c:pt idx="0">
                  <c:v>Other (please specify)</c:v>
                </c:pt>
                <c:pt idx="1">
                  <c:v>Cowboy action</c:v>
                </c:pt>
                <c:pt idx="2">
                  <c:v>Large caliber / full-auto capable facilities</c:v>
                </c:pt>
                <c:pt idx="3">
                  <c:v>Archery – static / target</c:v>
                </c:pt>
                <c:pt idx="4">
                  <c:v>Skeet shooting</c:v>
                </c:pt>
                <c:pt idx="5">
                  <c:v>Archery – 3D / field</c:v>
                </c:pt>
                <c:pt idx="6">
                  <c:v>Trap shooting</c:v>
                </c:pt>
                <c:pt idx="7">
                  <c:v>Youth or beginner-focused facilities</c:v>
                </c:pt>
                <c:pt idx="8">
                  <c:v>Competition-capable facilities</c:v>
                </c:pt>
                <c:pt idx="9">
                  <c:v>Sporting clays</c:v>
                </c:pt>
                <c:pt idx="10">
                  <c:v>Tactical / practical shooting bays</c:v>
                </c:pt>
                <c:pt idx="11">
                  <c:v>Short-range rifle (300 yards or less)</c:v>
                </c:pt>
                <c:pt idx="12">
                  <c:v>Pistol bays</c:v>
                </c:pt>
                <c:pt idx="13">
                  <c:v>Mid-range rifle (300–500 yards)</c:v>
                </c:pt>
                <c:pt idx="14">
                  <c:v>Long-range rifle (500+ yards)</c:v>
                </c:pt>
              </c:strCache>
            </c:strRef>
          </c:cat>
          <c:val>
            <c:numRef>
              <c:f>'Q7'!$B$3:$B$17</c:f>
              <c:numCache>
                <c:formatCode>General</c:formatCode>
                <c:ptCount val="15"/>
                <c:pt idx="0">
                  <c:v>76</c:v>
                </c:pt>
                <c:pt idx="1">
                  <c:v>119</c:v>
                </c:pt>
                <c:pt idx="2">
                  <c:v>239</c:v>
                </c:pt>
                <c:pt idx="3">
                  <c:v>256</c:v>
                </c:pt>
                <c:pt idx="4">
                  <c:v>267</c:v>
                </c:pt>
                <c:pt idx="5">
                  <c:v>305</c:v>
                </c:pt>
                <c:pt idx="6">
                  <c:v>315</c:v>
                </c:pt>
                <c:pt idx="7">
                  <c:v>333</c:v>
                </c:pt>
                <c:pt idx="8">
                  <c:v>375</c:v>
                </c:pt>
                <c:pt idx="9">
                  <c:v>390</c:v>
                </c:pt>
                <c:pt idx="10">
                  <c:v>406</c:v>
                </c:pt>
                <c:pt idx="11">
                  <c:v>648</c:v>
                </c:pt>
                <c:pt idx="12">
                  <c:v>651</c:v>
                </c:pt>
                <c:pt idx="13">
                  <c:v>707</c:v>
                </c:pt>
                <c:pt idx="14">
                  <c:v>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55-4E6F-B395-F44C4FDEDB3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74723055"/>
        <c:axId val="874720655"/>
      </c:barChart>
      <c:catAx>
        <c:axId val="8747230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4720655"/>
        <c:crosses val="autoZero"/>
        <c:auto val="1"/>
        <c:lblAlgn val="ctr"/>
        <c:lblOffset val="100"/>
        <c:noMultiLvlLbl val="0"/>
      </c:catAx>
      <c:valAx>
        <c:axId val="8747206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47230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Q8. Which additional amenities would be most likely to increase your use of shooting ranges? (Select all that apply)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'Q8'!$A$3:$A$14</c:f>
              <c:strCache>
                <c:ptCount val="12"/>
                <c:pt idx="0">
                  <c:v>Other (please specify)</c:v>
                </c:pt>
                <c:pt idx="1">
                  <c:v>Camping or overnight access</c:v>
                </c:pt>
                <c:pt idx="2">
                  <c:v>New-shooter friendly support</c:v>
                </c:pt>
                <c:pt idx="3">
                  <c:v>Improved parking and road access</c:v>
                </c:pt>
                <c:pt idx="4">
                  <c:v>Educational / training spaces</c:v>
                </c:pt>
                <c:pt idx="5">
                  <c:v>Trash and cleanup services</c:v>
                </c:pt>
                <c:pt idx="6">
                  <c:v>Covered firing lines</c:v>
                </c:pt>
                <c:pt idx="7">
                  <c:v>Improved safety infrastructure (berms, barriers, signage, etc.)</c:v>
                </c:pt>
                <c:pt idx="8">
                  <c:v>Better target systems</c:v>
                </c:pt>
                <c:pt idx="9">
                  <c:v>Restroom facilities</c:v>
                </c:pt>
                <c:pt idx="10">
                  <c:v>Longer shooting distances</c:v>
                </c:pt>
                <c:pt idx="11">
                  <c:v>Year-round access improvements (snow removal, access roads, wind protection, etc.)</c:v>
                </c:pt>
              </c:strCache>
            </c:strRef>
          </c:cat>
          <c:val>
            <c:numRef>
              <c:f>'Q8'!$B$3:$B$14</c:f>
              <c:numCache>
                <c:formatCode>General</c:formatCode>
                <c:ptCount val="12"/>
                <c:pt idx="0">
                  <c:v>89</c:v>
                </c:pt>
                <c:pt idx="1">
                  <c:v>190</c:v>
                </c:pt>
                <c:pt idx="2">
                  <c:v>351</c:v>
                </c:pt>
                <c:pt idx="3">
                  <c:v>372</c:v>
                </c:pt>
                <c:pt idx="4">
                  <c:v>379</c:v>
                </c:pt>
                <c:pt idx="5">
                  <c:v>435</c:v>
                </c:pt>
                <c:pt idx="6">
                  <c:v>470</c:v>
                </c:pt>
                <c:pt idx="7">
                  <c:v>498</c:v>
                </c:pt>
                <c:pt idx="8">
                  <c:v>525</c:v>
                </c:pt>
                <c:pt idx="9">
                  <c:v>563</c:v>
                </c:pt>
                <c:pt idx="10">
                  <c:v>662</c:v>
                </c:pt>
                <c:pt idx="11">
                  <c:v>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3F-4E8D-8623-4B59C1689C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74606143"/>
        <c:axId val="874594143"/>
      </c:barChart>
      <c:catAx>
        <c:axId val="8746061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4594143"/>
        <c:crosses val="autoZero"/>
        <c:auto val="1"/>
        <c:lblAlgn val="ctr"/>
        <c:lblOffset val="100"/>
        <c:noMultiLvlLbl val="0"/>
      </c:catAx>
      <c:valAx>
        <c:axId val="8745941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4606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Q9. Do you currently participate in organized shooting events or competitions? (Select one)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DA-4AD1-B801-107CDC5AAC3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DA-4AD1-B801-107CDC5AAC3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DA-4AD1-B801-107CDC5AAC3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1A0A10C6-B15D-41A5-B258-8935F50CBF2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AD6FD3C-A445-4421-A543-E2DCBA71839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74DA-4AD1-B801-107CDC5AAC3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BBD29CC-6987-451E-97AA-017E9B09349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BB69E53-2E4A-46CC-B1B7-587E973E835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4DA-4AD1-B801-107CDC5AAC3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14FBD3A-5A73-47E7-91C2-A7EAFB787FD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7BC6692-8BA1-45EB-B9DB-A0F03B759CD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74DA-4AD1-B801-107CDC5AAC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'Q9'!$A$3:$A$5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Not currently, but I would if opportunities were available</c:v>
                </c:pt>
              </c:strCache>
            </c:strRef>
          </c:cat>
          <c:val>
            <c:numRef>
              <c:f>'Q9'!$B$3:$B$5</c:f>
              <c:numCache>
                <c:formatCode>0.00%</c:formatCode>
                <c:ptCount val="3"/>
                <c:pt idx="0">
                  <c:v>0.36699999999999999</c:v>
                </c:pt>
                <c:pt idx="1">
                  <c:v>0.3654</c:v>
                </c:pt>
                <c:pt idx="2">
                  <c:v>0.2676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'Q9'!$C$3:$C$5</c15:f>
                <c15:dlblRangeCache>
                  <c:ptCount val="3"/>
                  <c:pt idx="0">
                    <c:v>465</c:v>
                  </c:pt>
                  <c:pt idx="1">
                    <c:v>463</c:v>
                  </c:pt>
                  <c:pt idx="2">
                    <c:v>339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74DA-4AD1-B801-107CDC5AAC3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Q10. If yes, what level? (Select all that apply)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F8-4FC0-8B6D-04F28C6C91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F8-4FC0-8B6D-04F28C6C91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F8-4FC0-8B6D-04F28C6C91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7F8-4FC0-8B6D-04F28C6C915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F039A317-975D-4F60-86C6-F1F8DDBC719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6A0ABC7-7BF2-4E48-947F-999ED93E162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7F8-4FC0-8B6D-04F28C6C915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E9329D2-8E07-44DB-98F0-5A5D3363FC9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CC68657-912E-4224-B2B9-6C1C8F2FB63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7F8-4FC0-8B6D-04F28C6C915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6C56F23-5BB3-4DBA-BA72-5B232F92250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F270C79-7414-476C-A12E-516DC81C7FE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7F8-4FC0-8B6D-04F28C6C915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6C301C4-BF95-4AF7-B656-E4280C6C1FF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41FF47D-4D31-4CD5-B6E7-EDF75FDAC82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7F8-4FC0-8B6D-04F28C6C91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'Q10'!$A$3:$A$6</c:f>
              <c:strCache>
                <c:ptCount val="4"/>
                <c:pt idx="0">
                  <c:v>Local</c:v>
                </c:pt>
                <c:pt idx="1">
                  <c:v>State</c:v>
                </c:pt>
                <c:pt idx="2">
                  <c:v>Regional</c:v>
                </c:pt>
                <c:pt idx="3">
                  <c:v>National</c:v>
                </c:pt>
              </c:strCache>
            </c:strRef>
          </c:cat>
          <c:val>
            <c:numRef>
              <c:f>'Q10'!$B$3:$B$6</c:f>
              <c:numCache>
                <c:formatCode>0.00%</c:formatCode>
                <c:ptCount val="4"/>
                <c:pt idx="0">
                  <c:v>0.80650000000000011</c:v>
                </c:pt>
                <c:pt idx="1">
                  <c:v>0.48820000000000002</c:v>
                </c:pt>
                <c:pt idx="2">
                  <c:v>0.30109999999999998</c:v>
                </c:pt>
                <c:pt idx="3">
                  <c:v>0.21290000000000001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'Q10'!$C$3:$C$6</c15:f>
                <c15:dlblRangeCache>
                  <c:ptCount val="4"/>
                  <c:pt idx="0">
                    <c:v>375</c:v>
                  </c:pt>
                  <c:pt idx="1">
                    <c:v>227</c:v>
                  </c:pt>
                  <c:pt idx="2">
                    <c:v>140</c:v>
                  </c:pt>
                  <c:pt idx="3">
                    <c:v>99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07F8-4FC0-8B6D-04F28C6C915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entityId">
        <cx:lvl ptCount="56">
          <cx:pt idx="0">10036405</cx:pt>
          <cx:pt idx="1">10036406</cx:pt>
          <cx:pt idx="2">10036407</cx:pt>
          <cx:pt idx="3">10036408</cx:pt>
          <cx:pt idx="4">10036409</cx:pt>
          <cx:pt idx="5">10036410</cx:pt>
          <cx:pt idx="6">10036411</cx:pt>
          <cx:pt idx="7">10036412</cx:pt>
          <cx:pt idx="8">10036413</cx:pt>
          <cx:pt idx="9">10036414</cx:pt>
          <cx:pt idx="10">10036415</cx:pt>
          <cx:pt idx="11">10036416</cx:pt>
          <cx:pt idx="12">10036417</cx:pt>
          <cx:pt idx="13">10036418</cx:pt>
          <cx:pt idx="14">10036419</cx:pt>
          <cx:pt idx="15">10036420</cx:pt>
          <cx:pt idx="16">10036421</cx:pt>
          <cx:pt idx="17">10036422</cx:pt>
          <cx:pt idx="18">10036423</cx:pt>
          <cx:pt idx="19">10036424</cx:pt>
          <cx:pt idx="20">10036425</cx:pt>
          <cx:pt idx="21">10036426</cx:pt>
          <cx:pt idx="22">10036427</cx:pt>
          <cx:pt idx="23">10036428</cx:pt>
          <cx:pt idx="24">10036429</cx:pt>
          <cx:pt idx="25">10036430</cx:pt>
          <cx:pt idx="26">10036431</cx:pt>
          <cx:pt idx="27">10036432</cx:pt>
          <cx:pt idx="28">10036433</cx:pt>
          <cx:pt idx="29">10036434</cx:pt>
          <cx:pt idx="30">10036435</cx:pt>
          <cx:pt idx="31">10036436</cx:pt>
          <cx:pt idx="32">10036437</cx:pt>
          <cx:pt idx="33">10036438</cx:pt>
          <cx:pt idx="34">10036439</cx:pt>
          <cx:pt idx="35">10036440</cx:pt>
          <cx:pt idx="36">10036441</cx:pt>
          <cx:pt idx="37">10036442</cx:pt>
          <cx:pt idx="38">10036443</cx:pt>
          <cx:pt idx="39">10036444</cx:pt>
          <cx:pt idx="40">10036445</cx:pt>
          <cx:pt idx="41">10036446</cx:pt>
          <cx:pt idx="42">10036447</cx:pt>
          <cx:pt idx="43">10036448</cx:pt>
          <cx:pt idx="44">10036449</cx:pt>
          <cx:pt idx="45">10036450</cx:pt>
          <cx:pt idx="46">10036451</cx:pt>
          <cx:pt idx="47">10036452</cx:pt>
          <cx:pt idx="48">10036453</cx:pt>
          <cx:pt idx="49">10036454</cx:pt>
          <cx:pt idx="50">10036455</cx:pt>
          <cx:pt idx="51">10036456</cx:pt>
          <cx:pt idx="52">10036457</cx:pt>
          <cx:pt idx="53">10036458</cx:pt>
          <cx:pt idx="54">10036459</cx:pt>
          <cx:pt idx="55">10036460</cx:pt>
        </cx:lvl>
      </cx:strDim>
      <cx:strDim type="cat">
        <cx:f>'Q13-County Heat Map'!$B$2:$B$57</cx:f>
        <cx:nf>'Q13-County Heat Map'!$B$1</cx:nf>
        <cx:lvl ptCount="56" name="County">
          <cx:pt idx="0">Beaverhead County, Montana</cx:pt>
          <cx:pt idx="1">Big Horn County, Montana</cx:pt>
          <cx:pt idx="2">Blaine County, Montana</cx:pt>
          <cx:pt idx="3">Broadwater County, Montana</cx:pt>
          <cx:pt idx="4">Carbon County, Montana</cx:pt>
          <cx:pt idx="5">Carter County, Montana</cx:pt>
          <cx:pt idx="6">Cascade County, Montana</cx:pt>
          <cx:pt idx="7">Chouteau County, Montana</cx:pt>
          <cx:pt idx="8">Custer County, Montana</cx:pt>
          <cx:pt idx="9">Daniels County, Montana</cx:pt>
          <cx:pt idx="10">Dawson County, Montana</cx:pt>
          <cx:pt idx="11">Deer Lodge County, Montana</cx:pt>
          <cx:pt idx="12">Fallon County, Montana</cx:pt>
          <cx:pt idx="13">Fergus County, Montana</cx:pt>
          <cx:pt idx="14">Flathead County, Montana</cx:pt>
          <cx:pt idx="15">Gallatin County, Montana</cx:pt>
          <cx:pt idx="16">Garfield County, Montana</cx:pt>
          <cx:pt idx="17">Glacier County, Montana</cx:pt>
          <cx:pt idx="18">Golden Valley County, Montana</cx:pt>
          <cx:pt idx="19">Granite County, Montana</cx:pt>
          <cx:pt idx="20">Hill County, Montana</cx:pt>
          <cx:pt idx="21">Jefferson County, Montana</cx:pt>
          <cx:pt idx="22">Judith Basin County, Montana</cx:pt>
          <cx:pt idx="23">Lake County, Montana</cx:pt>
          <cx:pt idx="24">Lewis and Clark County, Montana</cx:pt>
          <cx:pt idx="25">Liberty County, Montana</cx:pt>
          <cx:pt idx="26">Lincoln County, Montana</cx:pt>
          <cx:pt idx="27">Madison County, Montana</cx:pt>
          <cx:pt idx="28">McCone County, Montana</cx:pt>
          <cx:pt idx="29">Meagher County, Montana</cx:pt>
          <cx:pt idx="30">Mineral County, Montana</cx:pt>
          <cx:pt idx="31">Missoula County, Montana</cx:pt>
          <cx:pt idx="32">Musselshell County, Montana</cx:pt>
          <cx:pt idx="33">Park County, Montana</cx:pt>
          <cx:pt idx="34">Petroleum County, Montana</cx:pt>
          <cx:pt idx="35">Phillips County, Montana</cx:pt>
          <cx:pt idx="36">Pondera County, Montana</cx:pt>
          <cx:pt idx="37">Powder River County, Montana</cx:pt>
          <cx:pt idx="38">Powell County, Montana</cx:pt>
          <cx:pt idx="39">Prairie County, Montana</cx:pt>
          <cx:pt idx="40">Ravalli County, Montana</cx:pt>
          <cx:pt idx="41">Richland County, Montana</cx:pt>
          <cx:pt idx="42">Roosevelt County, Montana</cx:pt>
          <cx:pt idx="43">Rosebud County, Montana</cx:pt>
          <cx:pt idx="44">Sanders County, Montana</cx:pt>
          <cx:pt idx="45">Sheridan County, Montana</cx:pt>
          <cx:pt idx="46">Silver Bow County, Montana</cx:pt>
          <cx:pt idx="47">Stillwater County, Montana</cx:pt>
          <cx:pt idx="48">Sweet Grass County, Montana</cx:pt>
          <cx:pt idx="49">Teton County, Montana</cx:pt>
          <cx:pt idx="50">Toole County, Montana</cx:pt>
          <cx:pt idx="51">Treasure County, Montana</cx:pt>
          <cx:pt idx="52">Valley County, Montana</cx:pt>
          <cx:pt idx="53">Wheatland County, Montana</cx:pt>
          <cx:pt idx="54">Wibaux County, Montana</cx:pt>
          <cx:pt idx="55">Yellowstone County, Montana</cx:pt>
        </cx:lvl>
      </cx:strDim>
      <cx:numDim type="colorVal">
        <cx:f>'Q13-County Heat Map'!$C$2:$C$57</cx:f>
        <cx:nf>'Q13-County Heat Map'!$C$1</cx:nf>
        <cx:lvl ptCount="56" formatCode="General" name="# of respondents">
          <cx:pt idx="0">34</cx:pt>
          <cx:pt idx="1">0</cx:pt>
          <cx:pt idx="2">4</cx:pt>
          <cx:pt idx="3">17</cx:pt>
          <cx:pt idx="4">7</cx:pt>
          <cx:pt idx="5">1</cx:pt>
          <cx:pt idx="6">90</cx:pt>
          <cx:pt idx="7">1</cx:pt>
          <cx:pt idx="8">9</cx:pt>
          <cx:pt idx="9">1</cx:pt>
          <cx:pt idx="10">5</cx:pt>
          <cx:pt idx="11">4</cx:pt>
          <cx:pt idx="12">0</cx:pt>
          <cx:pt idx="13">7</cx:pt>
          <cx:pt idx="14">110</cx:pt>
          <cx:pt idx="15">206</cx:pt>
          <cx:pt idx="16">0</cx:pt>
          <cx:pt idx="17">2</cx:pt>
          <cx:pt idx="18">0</cx:pt>
          <cx:pt idx="19">2</cx:pt>
          <cx:pt idx="20">8</cx:pt>
          <cx:pt idx="21">12</cx:pt>
          <cx:pt idx="22">1</cx:pt>
          <cx:pt idx="23">19</cx:pt>
          <cx:pt idx="24">73</cx:pt>
          <cx:pt idx="25">0</cx:pt>
          <cx:pt idx="26">12</cx:pt>
          <cx:pt idx="27">41</cx:pt>
          <cx:pt idx="28">0</cx:pt>
          <cx:pt idx="29">1</cx:pt>
          <cx:pt idx="30">2</cx:pt>
          <cx:pt idx="31">61</cx:pt>
          <cx:pt idx="32">4</cx:pt>
          <cx:pt idx="33">21</cx:pt>
          <cx:pt idx="34">1</cx:pt>
          <cx:pt idx="35">3</cx:pt>
          <cx:pt idx="36">2</cx:pt>
          <cx:pt idx="37">1</cx:pt>
          <cx:pt idx="38">1</cx:pt>
          <cx:pt idx="39">1</cx:pt>
          <cx:pt idx="40">64</cx:pt>
          <cx:pt idx="41">18</cx:pt>
          <cx:pt idx="42">0</cx:pt>
          <cx:pt idx="43">8</cx:pt>
          <cx:pt idx="44">17</cx:pt>
          <cx:pt idx="45">6</cx:pt>
          <cx:pt idx="46">31</cx:pt>
          <cx:pt idx="47">11</cx:pt>
          <cx:pt idx="48">3</cx:pt>
          <cx:pt idx="49">2</cx:pt>
          <cx:pt idx="50">3</cx:pt>
          <cx:pt idx="51">1</cx:pt>
          <cx:pt idx="52">14</cx:pt>
          <cx:pt idx="53">0</cx:pt>
          <cx:pt idx="54">2</cx:pt>
          <cx:pt idx="55">67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en-US" sz="1400" b="1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ptos Narrow" panose="02110004020202020204"/>
              </a:rPr>
              <a:t>Q13. In which Montana county do you live? </a:t>
            </a:r>
          </a:p>
          <a:p>
            <a:pPr algn="ctr" rtl="0">
              <a:defRPr/>
            </a:pPr>
            <a:r>
              <a:rPr lang="en-US" sz="1400" b="1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ptos Narrow" panose="02110004020202020204"/>
              </a:rPr>
              <a:t>Number of Responses by County</a:t>
            </a:r>
          </a:p>
        </cx:rich>
      </cx:tx>
    </cx:title>
    <cx:plotArea>
      <cx:plotAreaRegion>
        <cx:series layoutId="regionMap" uniqueId="{B360998E-23B5-4D80-A436-E755BFA93E1E}">
          <cx:tx>
            <cx:txData>
              <cx:f>'Q13-County Heat Map'!$C$1</cx:f>
              <cx:v># of respondents</cx:v>
            </cx:txData>
          </cx:tx>
          <cx:dataLabels>
            <cx:visibility seriesName="0" categoryName="1" value="0"/>
            <cx:separator>, </cx:separator>
          </cx:dataLabels>
          <cx:dataId val="0"/>
          <cx:layoutPr>
            <cx:geography cultureLanguage="en-US" cultureRegion="US" attribution="Powered by Bing">
              <cx:geoCache provider="{E9337A44-BEBE-4D9F-B70C-5C5E7DAFC167}">
                <cx:binary>7Jrbjt04kq5fpVDXWy6eSQ2m54LSOuc502U7b4R0Ok1RlESdRerpJ7K7q7qqp7qx+6KBPcCGDRtr
aUmiKDLi+/+I/3wN//Fav70MP4Smbsf/eA1/+rGcpu4/fvppfC3fmpfxQ2NfBz/679OHV9/85L9/
t69vP30bXlbbmp8Iwuyn1/JlmN7Cj//1n3A18+bzl+ll1052ivfz2xAf3sa5nsZ/evQfHPzh7c+X
eYrd259+fPnW2Da34zTY14n8+Ndjp29/+hEjRAXD8N1Pv73QX39x89LA2Vnp5+ntZf7j895exulP
PyYYpR84JakQAlMpUk5//GF9+8shjD8wlGJKU4wxJQr/+EPrh6n8049MfaBIMKFSQQWhiMkffxjh
bu+H5AeGOU5TIlOpOObi11m683U0vv11Xv76+Yd2bu68bacRzk7hSt1ffvf+nEwpKYmER6WEMQLD
eD/++vIArwJ+jv8PH1nws0TVraDjTm1ID204Ll5kqysf+nL+2FL2vM3mInqih0Fkk2zv42z3jNWZ
WZpdg5p9J/tsXVuNYtjVdPjkbL2zK8vXTd3aWp6StboMMz3DksmoHTOuyosL61UylcdkqIyep/Bx
7OzTMk+f+8DO08wmzY39aDH/TFx/W5jntElOdpr3LU7ysA2lpjU5xnrNKucOPu0KvazyNLnktkrm
rBzSvG6XI67Gg6rjsevU0bX1z+ZWiLwb3AlFe710TTZtVVaW5bFI40FO1acy2sPi7a5v56x37eet
ak9hqvIakU8TH44d8Rlb4v55PajtRah1VxC85wQxzWf3ZVnTvFd0h9m286ndpwHtt9HvHUyN7L1u
mj5zDh0U85fgaI7g/xG5zKjtbKdvmC5Xa4ngDvS6m8p9vcnjjFVewIMzGJFv/LGei7ws1PWkYPRz
faoXqjTdXuZeXBehukFlcWXLIm/q8XNE6tJQ+YhS8VZ5ftUGlLUr183Mzqp0eUrrne/D1RLR3vgt
2+o+m5pF+7XIQlLtS6s+mqm8afs248X4VEp06GObj1t9Nw3iJuHdo7Dc6WorT31TXQKjt1W1PVrr
ch7Ti6rdF5rWX0vHNS6227Wdbite76elOyYG7cqR71fbncpaZGOJHtPF3LSpzck8Prq12ydG3ZR1
U8GIvq5jfy5tlWM7n0JVZL2gTm8htrpYk0wM3d3SNEcc58Nk1lE3pMrWNNwv03xEFh2Nr+Byc06j
0Ghqbkc1XTm/fZNpk9Wje0qQOZpFZp2zu9q1N2TqrlLXHlbT6w7Hu74yZ4nrcx/szuHxGLrm502t
eyrcgXJ6F9nXqZyvp9Yfh/qltdMuuKTTcm5gmux9rOKxnLZTKoZBo7K5pNg8mlnusKrv+gUf3CSP
qJkzgoonQtOvypMLbtUl+u26c/w4bOWxMusubOalGxY9NeGKpo2mhfy8VDEzNhxLEk/dAM+4ph8x
xdfUk2NbmwtTVa5K+zw24mpt1QGZ5KYkRPul0g7BFJ1NlS2443qJC8pVMtzX5fbMCnlTD+S5p+IK
Nsmj58NLWaGDq9nr1DQ3zLZrlrbuPKN1t7rlxk7NZ4qmXPpwbMmWhbS6q4L8arc1t9E9czGdfY+J
3kibtUtzFs7epNF9CQ17aC3aW4q+G74+pA3PYlctenTNqbLqJsjxRJr+1jhzHsfq6zq1OJ+W6sZP
4th7mrVyypZkOnnT5HEcblpRfwncHHFgjd6WaTd06Ucvts8BqReO0hsBtx+QjPvG9kleN4k9+b5k
u00uPquq8YuFGKgVnbb7EGa0l6OSl4qwMett/4Cm6gsS6aBpamy+mW07VouZL2Iskp2i+I2E/lPo
ZpsZV6WwP2GGiCwLzbqI9UoadTSpd1o0TZWjRlqqe0nE0Ykillmk8SOEE9c/b5MZbBa2FkFQQ0Me
W4L4rl9o+o31m3zsG5IUeojCkmNThkOT0s8C1c2646wv+k9us2b8PNWMt7ckQj4xWswyrDvKbQsh
yy/2aJR98p5VLCe8pTltQlfqvl27R5vIdul1Svq5mXS1jK3RS+3r+TKMK8tcK5dtxzs74J1FCRfH
Yltidee9SshtOTaxPdmxHLVYZa3Tvq+0qvlV1zZET5WpjqpmXtNmupsXVO9b2K5ZSkkH9yB1Nige
DzEtICn55KNJjNQQxz5FPHw1/bKPnH9rUPkleU8WCy8ei3L8XiT9BaNq1TMq7hm8K8qDLkwIWiX4
ToiS675InvwYrnjirtYqPddbfwNhqtd0rj4ziIZ6lO2u4z3Sc0ic7of3b/iNmxjJF6Vuew8rypJp
bzu6gwx+j2XQ81Jc9b44bk13x9Jux0v7kcbytWf2Ep3IsO9+9oqfi7ZpsiWNWRH6z67bHuTcsv2g
YqVT02VdGW7F7LIhWT5DKroyC9lvdthPhiS6wf5kCbleS3HmTfPZt2u+GAeMk6iDbMSR1sUuNO25
wNW+kd0NW6ozEe3OkG3U08gvXoxxR1zND42QvssSX5qQ1Xyd4P216LBRP2nTmK47kG4O90wSnM9J
n9SlrmvI6VcDxl7m0vkrLtrDlMxwY39pA8nmRsCMrPrPUPXTX8jud8zy6rs4WFP+Fe1+/fhfT76B
v//5fs7fvnxnw799Orz5dywb//5HvzsH0Oiv930nyt99+B94+Vvu+789+I/p8reQSLBU6T8jy2vf
Ti/tyx+c8ytVsg+IUOBDIhHCv6dK8QGx9J1fEUaSEWDYX6gy/YAQgkNEKM6BLtXfqJJ9AN7lqaQQ
PLgAHvyXqJICuv6GKjniAgHvwl/KFVFMsd9TZbd5RwqIY7ey61Kc1UmTVHotCc94L1w8Su9ou5+d
KSurLe2uDamTrIa18W0s1Oa1NA3pMoXKPpzKrW9a7UcpXreBpLumtYpp1nTxyvduqD/ZjfVXftzQ
t4qakGo8uzBrxLGMeZMsCz3YRPiPcpokOY19uiznQO2wXg8d7I1ycqHVkdRRuyjcdYdTluG5AACN
yRWaY2f10CmT4ardSN7H4XmZybAjpKxPbAkoZrFS+E1wNHMdqWH7VBUl2RVry8uMidJe14tfT3M9
S8DdeTgtvqk6PdgW4KRPDqSaSe5J+mltAz2UST01WWP8+6jiVn0KfOwyOtMun2O4KlNsh2O1YdiI
+epwMeWzr6swakkHPmncEqOJr4cx25LCbVjDm4dZRtuM7yyx/Myqbbwbu7USlxVL/gozEi9uTKti
eNpEt52mgY0Ju8jBBLerBqw7torQHQbVlfWOBLJe+4rVltVHWUeMUbsXm2oWnK2sLCd6rGwoIY5m
o+uWWV62ObRDumV4xJiE3Vq6uSoXCHdDIMsJNw6ny6Ve08qKSQcsUuVORiVSdnlHOPuyUIIfxjGG
u7pPk/AtbWVXfU8rPH6PBSIrvSHtyBv8KJsC78VkpR91JwGLurWeme6bFKjaOHcW7dzBRA2ugBRb
z9XJsrSlu6F29xDWhh2yzaCL0q23Y6wXjaytYFkG5/PYOZMloKDOqnJ+ZwzaIC5bd3C+vMW2Cw+T
mJnNi6QmuU2Hss3qfjJnpSbJMkZhtjNSqeIIURZYpKaRn5qAhv2WbuOLJ139SqYe033qRsH10G+l
nlSham2maqC6HVN8Hum0akZNfa4aW+EjKILnsmLLlG2e8bsEZpBrzzrzbAaGLqZizb4JPDkslLW5
hNtd14J2B7zhcN/6CR/K1anqluFC6qZX66wdQe5CsOlXYJRxyZUT7WlZEQe0KyqiA5DElVDVdm4L
UItbhWLu5vIFxljtFWrwfq7NjSjH2eUzE1dIyvFzGVzxXA5luvfNthy6irKdA3F1nrHsPlbjdsNb
ye/fV/ZtgUeUS0Tbnejx9VbJqEvbTZmiHd8r25EBZqBD3z2O6NZzZz6bzm6XoWfrlV9cfRxr0elo
hTlU1eIOhR0LXfTd+I2sbjx0YkgfDUu4FlSRK+XkzxtBty2t+kwmhbhy2wKAAkR4BARcP/Her6Wu
3tVqsJR8aXgElpjj5o1ea0QfBGHzDrcj/Z5IVYIig9nYu62aTvNUvwrF0mywxajyZI59qt0i2GNH
11BmBDjzlalonnjFDNLeDfzr1Hh7aNNxhGt0yalWNcko7RLdz0t9WpHwZxf6JlNVVe2KpQp72hp1
DFwUeu3aRelZhGo/cYNhoc+TveC0nJ+mcnBZDfPzNIb+Hpa1f1AkXqVrmWTcFekxkWWnAHZ7eVZD
YlOdslp9C6It79Ja2eNS+PabtAhUNYrE6a5BSOyiZ0hHhE+FqB6mZlCnSJeQO1jdjzjxXaPxGskx
nWmRrdP2UaEK5xGoXGope3tT1QtE9hnRZ1+bVTflDNp+xazKAxL8C1egpikGSPIhtRmTw/rJlSNg
K638Nak7N+pFhtcktMtuIXT6bhwoQcd7EN91OR4CI/QzabfmdsM2vV2C2u5iy/0e12a6I8PQXYpk
RY8SD5vLxn5w/d770exG36MX1c1DzsLsHyqW+CmLa0mzspoTzfBkvoMOQ8d2aeUXSqYtyTdYWrsN
Qk5WTnERWplyzVsPkV+tQ6KlWsQ16TeTwY6ke2Yw+Wj6tLuolZdnn4J87XG55FOPFpjZtIxvNg7T
I19MX2U9Kcp8RLHudYnH5p0ehcZ4IadtiHHOGOnfmsaC8RA8qA1O/HWouipLaD9cba1f72uZ7Obo
0ut+IdxqGcEjOFGRuOsS4T7HpK+e63EhT9VYd9eyU/ERrXgMOhFl+sDSMB0XNYWTD4Vl2hdszZbS
otth6dynJvX9J6Pa4a6d6+LnzhX2MgdA6XJV20c8sLgrka8OcVjirohTr5FoxzJn8LQ+CxNB06mt
t6XTRs4fGUMoasvGNk8sbzPBmd/1qER3/SgN3UlV+HO7JmzKGrfGC69i4zIQIWSnPKMwj9P6mQXJ
NV9KcYihWcqs6ovtjC0Wr2CFoSTzRWvvwNtYM1Gh9FPc+HhEbINEr0Br1Xo0o90L68SVtF33VMhl
MDrhg3DaFMqyXK3hau79sB87NrfZvwV7r3/xUv+ee/83wfEfWK8I2PQfW6+g916+rS/T2/BbRv6L
aft+5i+YDA4r4hKnkkukEJJw6Dfmq1TwJ00ZVUwK8TdMFh+kwmCMIs4YA4IFVv/FfOUfFHwBhiwR
iHAwbv8VTAaL93eY/G6+KgnIIzlhkkrE+O8xecCp8XNRV7c4tk/Jgh6qEO9HUTUaBPJhCe3tmrr7
ZGnBG5u368Gl56Rvd1uRPhX1dmlQ9WZA6ms0T3c8+qjFsokMrBN52La+uJ1EqLMJvKQsmv5q3dZO
26761tX8yTXk6Mv2aml6EOYdv+lX8gBC8wFx/3OJ+0eg7i8LnyExzB8XsuWtoYctkLsCTLp65Y1e
3XDwHr/w0l3iXDyrZfqZhcHqbS2jLkTNP01dQbKFlFLbVn2nyVTnY0OavavjA2D+9SxNkc+9fQjK
pJe+G5432p+SGA4JR+NRJGbJOOllbjh7FKof8oRYAAMGcDTYGVkNTF7sA5pvbMWXY6vsfdcO684s
MAIO0qFdvyhMpmxEsnswwZhd55PclQvQvmChpx/Xvn+QFLcos5TRR5KON2zo7mnBjgPBTCviC52M
9aNrXK1Xux0615HMU4vAgZ7vAIrMPvoGBMn21Uyo1gNWlU6Uspkg87QPTGSLd5kI4/U81w4QayZg
ifdOt0OyL8g0ngMfWr2o6qlU+GqTDQCMR2veFe2D8G1/Yqr/HBuhefiZtHEfFrKzIV7WIljtW1vn
igBb+Imfu0bceyJKbWoBNp1DWWzHGuKWwJBTi/u+Hw6NoycU0nvZTN/R5r+MfjXZSvDH1Zo7sboU
/CgKmbWq92MSJl3L+pqsaNlBBIWw1xCr6w1RLTp/mc1IYZzmpdmo1Akheco53/u2qICzmye2jMsh
NupUlsmLL5M7U1C521RPLpQVW+Yr1GbIUZI5XMqdM/yWV/NdExEAKE3eDB/kHuoJjU56+xzByW+7
2WSFQSSXtjoWYbY69OuNj/LM29lA2hAH28BLE+MmNSk2crabrc5zKu7BfjQ6rUHXgR8NBjWurkk6
gyUOFY2MUPM8uwWU42zAJMMlz8a0dNm0xLuiDUy7jXwvNtdkpnorcHHTR5QNKwAeK4uvKcUHjuf9
KPxXBNawDpReOzpeV3NxTLG/6UR3P/HxvmzZFa+WTTPnKfjc632MrdoxSLiZSpNEk05s2pC10uI9
3VM1fa0qsY9D+7UK7aH27hGCCss2iU+oiiFX1XSWjn2sPJhYc5ly3S4zOIvJtsA/w6tk+FIU7rnq
p0WbDWobgV7JtH0eJdjUYse2cK+KcT1sCVje20q/I158mhpy75L2bt7WfRnSCOuaHVYcj8TH/bKs
p8GsX/kQbtYWfR/I+Cy3ieZB9Z+A054S29baCv8gxQBm2ULsjiUJgoScBM1qKvMqrGB8VuIGTWDv
mwVCytwDzUNxgMr6VQ71m/EgQ4hK4m4qABTLAZVgXlafRknB4y3XKhu3JQ+FclmS2kVXOBSZWGeR
yXa6pwk+e9QCj07L60zGhOZ1h89DAzJ92FarY7dsIe+6uqM5X5bF7SZENHjehuemFWb74sOqtK3h
XD2EKasVI2anBLjRSzW056pvISYIyZ4WEGXh/t+CAP+PO19/lNwhz/2T5P72srwN5dvLtz9I7nDm
b5I7E5QpSPBSSsrAY/o1udMPKZWpgAwNddR3N+tXD4x/SKHomiLGIPWr31VWwQMDtwoEKRhkVAA2
/EvJnUJl9396YIyA1Q93AcL4u8qq63yovFrL22mkeNDdSs/LEPlVCuZxMayayvGy8tk2EFc2eyqX
ecxI33SPERlSZhKtQOlLJ81hLrt4TOnSv9pUvDQxcWCrmvKFLvOaNVPSfw7NMH1GqpffFA7pN0EL
r+t5bHZorSun2YrR9YziPakKrgnd1I2czXBfVfXwYPHG36bQNl9G3m1fvfdo573s34qeLFnBRSx1
m07jZU4XvB+JSD5zkfY7FCmPWVUk41Vsi/Ih2r6b9Do3Rba1UGLj26YexchGcLpQOx3msQ5zVnWl
fRrojDPpyCtYZlsBTEL7DIz7Jp/Sttwn6dIfK29KMOG7Ve0kFBb2NonoVIc0Ocgx4GwbJnPv+sLd
zwFU5+LAOt9iaQ5dPxDI9iA4NHhF61WMzUNcZvutK1L88zRPy9739ViBak1B74qmVnotVHOOis95
Ibmp9WQCzdMwFPcmXQ0IrOHM8fScUo4hqQjr9Qym/U1Bm+GE1klpj7pvM5F7YnpIQGk5DFkEZzzf
KPZXlevifp7BBYo9f8VphOhjRetuR5qAfBIbS6t8DS4k4O0Y0ls9drRsD4GoctqlFWeXpDMq7vAw
tf21NZvDYPLXdXnuhJniLqoi2XYqoBpqcNX4FcxAAvUP361l3skR2HGs0+c5GVuhGUn7U4A5+47s
Em96A5lZugUKoTgNV6Hsyq8duNOaQM/A9cA33+l1G+3HdOzVbZTLSDRvpu7IuTf3q1fokhRLbXQz
JPIwY7vdGDX0V6oct91Me7xjBAGmoRV4NqRu+toxTltNp3r+mdiJXZoe6rVa9ANMQtdG3sPyNIHv
0AA1+YHSBAC0X6eMBu7OCfzqUUKp6Nok2H2qDVgtdotdPs1gSemiKekxDkP/WJMOfZJQiy+y2dI0
X5O02c987W5dAX5hJsDT+NiUojouKbyd0CL/qe5NMR3LtIp71C3ATMti3Sv4d3WZldJ1Z4vqmOMW
Si2OD+a0tn0VdcorUuqlx3NzcI4m35ZBhAMULedGewq1mqao1WlMYDqDSvjFrA17mZaCXFFGkoPw
jp+tL3e02V4TJC+KLa815LicWfm2VfbYYDPopoCaDqj4LB2WcLXyFjyc5C+1WTC3B2SPLeXTI1Sm
xZUxwr4k3YaPwLz9Gbe4ucZdkA+Qo+vvzVIP4CPXCdbQ7ZAC4pSsyTvBWpDk6yquh8SxS912xc8w
nBWK33G5I7BygUPAPfLvFJuOqbtjYKCfbbm5czo5ug/rzPFxFrPfx7iya1QK/pYIVE46qTvicoEo
fVKhpSfatktWCWvuYYc2eZ+44ras3ei0WpHdlYXAt4xzh7TrCpatzYpuykk0uRiTBHpI+m63gPO1
Vxu3V2OraM6SEt3Os/+MsRV7kB7pzx6U+b1KAescWcONLz372PdxOo2tNTcVStbbMgHBoSirr+y0
kh2IG/a16bb0y1ji5l5svS62oLJ3E/3KMng+PW6zXk1azfnSELELaoRXspk17KKh9FM1rPKVlz07
mFkluitQPNpiTQ8Q6rY9TkX/Ze3VdCs6XOsWl/4opi0+8pCkL6JRatFzOqJDNDV56f00ZHjhbtE1
wDgUfLnLkHRJnfFt9robEcrLtcB67Fl5BQc2MNsaEi5QYJQ4CwLSCR482P+0WV7T0o9nWsWzWPGt
HZXK00TWWc1MblXfnSF3MPPvsTD+9/ELRv+MX7IX6F37A2Pi/axf2AVB/Y6moIQweAhQqAP34Rd2
QRwOKZoqqN0JMC7AM/ilfic+QE1NCgSegRDQAQZo9YsxwT6kqQSwAX751+t3/L0897emMI6gZic5
hmYxhhmHcfydL4EtjxKvDl2zWbijn1zekGmAngsrG0ipGK3QuONBld2tkXFymDeaoF3hu3frm6J4
WJIE2rzoMiHoJxEemg0qhbZPMZF7ihweMgcZ+24sg1Q6kGS+VFBSnHRkJdXDsSmg/2IqjAYcYMd1
Nl/4krZajmwxu6Qrmy4XbA7bjhaIoh2FrD7uxia8itrTJJdJCzo/VQIEaQ9KS7yg3paVBvDv/W7C
wfBD0VPmbteInyBJSbVb14oAMXQDjtfJINPuuceLBA1pzPzGF0aqBxWX7wRyX9lnFrpVTJ9VdDz8
f+T/cyslghX+T5Dfmh+Ofmj/APjhvF83jfgAYM7Bs+Ow/n+/adQH2BDvNW3YUOLP9ea/bRrEoIlS
iZQI8pcGzN9uGgq1eCHJnzspyb8C/FjC0P5u11BCKXR6whhTKLHD9vxtK6WDKnDHGqh+cbN9jjHW
3VN00JBRUhvnU9W5XWLnpjuPfBzL55qWGJpsZgWVLr/GEu0geb2jn3jzPl2nx0jaGbDORfvn0nPO
6uLoUpMuJ1JEKPEa0d8lOGxfaWuTA3SSzMMO0k73hbbjCg15kPE8lNTb/lUtbdiOqC8Lp+dk4d15
8MGCLEjmZdWKG9Pd1GU/z9D54ZzTVkHJU5NtklPe/zd7Z7Ydt6027SuiF0CQAHHKoQe1WvPoEy7J
lsCZBMEJvPqv6PxOnL2T/a+c59SOZKm7Cbxv1VOVBj5+bEddLbvWLoOKzFSPoEqMV96m1TBlYYqF
6qZZTYY5CGb6LXXLyYR+WlfdUc98VUd3DryNexNBTPpqWJN07dS6y0paFxe0K/St5RxPm1908i4Q
zvgCJ6S89fAjQKyY2qCF2uhcNKNTFk+jKQQ2DAL8yBFmfSY0fxs0L5yQ9Kq4HCalIiwYblgXazPu
1Gp8GvFafao5LbwmAi2Ecbldqs5GlHn0FgIHBAajVYz5Ogs7lZ91uz55m5OENTMZe+egvOJU4BfM
B3gaOW0SQJd+HLAeZJPuQrjgdaid8XtVdLeZzL4Wo22ilXYXtOD1YVXVebIefEMjaIg3KRI4cJJ+
wBU+LHaXm/xidTioH27xHrZfDYF+41JzL4ICuGpa5zt4NrckZ9iTakiMI73IOraC43RfIINd2mw1
MXavw9TXLGGjjUegXRHz+EalvXlD9bKwPoYZfCVAvcZu76jIX7CU6IFXYdqBlFplAGdNmrssgyU8
rkXoDsU5Zc1bBRM1nEpjozkInpRr9lm2NvGKVyMWjMgDbPVbrAl9GLSDF85teuPXXQaajCajcpdw
GPS+Xavd1K7vdDk4dqO+HAefjhBjcLnv6pKoJZxYild07tuMA03KhTLxuCxZH1Y8SC+WIODdM28t
27WTJ0CqllXVz/cLhxuY/HsQ/8a0Qwv5+4M4ejPf3r5//Pc5TPFlP89hSr5sWHrAMKL4lAqccz+H
F+oCPtreccwPsDc2w+PnOSxwQgecbJONxwQmip+nMP8CtwUQU4CZ5je75Sd6BRXj/we04wP8p1N4
81QwNAFjxG4liYul4s+nsJvJZgAWCqDdab6p3D6uZeMldcDanWqwwSa2Ls7Q/eoxJjzVUTBOl64X
0C7B4hPYnevx/s6vTYzTZ4RXrY2JVVXdyZZMsDNHT0dZWRYbgTnifAhwIja9N+zMunRAPcXdiA2z
jerUFZdjYYiJhLH5h54G73vTb8tc9gOvc3AQhhC/yX5h7pCsjAPEm4BBQ23NxCnbiD1XtMnsZBfg
Xa5qXu5moH19B7wUqF9OBZYzsH9ttcRybV8WQIG5JOcKkKCvLI5DYIMtiJIcGKFj7IsAVqiBF/pt
GzkBwF9GwSpVcNfdsn2ZNyQxy+uoA6S42P5pBbRoq+zkAWKsuPOgHJ00VX/TA3KsveDSBfQoAD/q
2k0ywJD9RkXifLiuNk4ycMVVD3CyngMQlD5YShO0ib/RlSLLXuTGW8LVvVoAYA66uOwAZHJXPoiN
0JRANZ2N2RTVEiplognOhfuD6lzNyQHmKaAtqQncp5uXrytA0Hmad7ob30stnxUvRWiAjOI3x/5T
Zuu+6HkVdaDVcS/mNoIXUO3WagLbgJNoIU1xqGTnhjhhLjM9FKFe0yrULvgCOnpzAxwple41I/gQ
P6++lw3fofeTKfHpErg7BXT8aZm6br4oTdvFdIS1tktL/9Gh8jB5XXckpnjhZtjhH16Ajg1v2vG+
+oV/8WPX5xNMqaljUR6U0P5p8wFW5XUITHbmnVbHPGtArAD/hB9gVg6hGrQmx88j7BpyN8th8BX3
JXbLdk2vwVR/X3SWLP5S7+zQ3+vGfJbzaMLKFVHQNi+wNGIAYVelt0l4TleF48xC2BDvrtc9kJrc
2gmOmFPjjdT6uhiWB3x044XJOxrAAVichLX2GHjZ0fRVF3l5cGxS554FZ79yj41f73sBAUmOO2Ed
EhU+2ZEK9E3BHm23JCaA4d7193kBfaA2NVhc8hLIrMMcMz4KR9+6rneY3Pa41v05aJxvI8mck7/6
Q6IaY4+GqjJMSZOSOE/zIsyG0eCaJWrnVa92DvL6AUgRSxGcKL0y4auopiSbt1WEmpfGg8Cxo7CL
7l2vHNKwAH/oRksd3JGqb6OOGTepvGG+QjgGT4tQujmNBMtPnDUinaNmzWFA5AaXlWrukO/5bLqF
hpSRA7Pzp6vBBanyTubye4W0R+g4U7tnwOrweR2L/VzZOoQ8dUuqEiSjLD9gUI8hFpcLOg+QW0kP
MaQQ00GMaZkATkJEZh10tG74mqlSnfA5fWGmK6POmAS09Glk8GoBoEwGI0sz95fpQI/90EHCpQHC
HFl79vup2adsTYhpg9g37CLwdbnTpBjgsCKVkEKyRXRgvQTfUIaymGLX7W7LRS3Hbi4REKEmbsby
oVgrF6Zx0MQjpefRqY9Bn684DXIbtqI0UcWCJpogaoaVaQ54Odww8+hj3TRfczH3oan9e9CSt3Xd
lMAsl3fKszHEvLkBc3INU5ZHwYQgjl8d19E/Sx94fEFyJxFlD5HZ6R+Ilz9Ysqiw1U7S9guIa+as
cctmvExWDZEcjQ6nER4bOBQVgv8BAj0GR035hz/Dj9Js+u4KL4gGu0z7pUvT079DxI8hgv1PfPnm
Y+jb6mOs/3uM2L7w5xhBxJfA9YWLEZpgioDd8vsYQYIvuDkEkb4EYM593PF/jBE+RI5AegHUCU4k
pIs/Bgm8Wfg7jACSSejI/2Sd87dk3i/rHL5T4G77ovCAV3OJn/PPg4QZiVeR1roI72hTX2kxQOI1
Y9DhA6Y6ijN3RUIQJFy6xstykw7+IehJONjmhB/yRkvvOl26Q7DUTyWdH6tZnGu/TsQyvFQkuyjK
9FjO82mawWxWeQpmXyS1gbjsNl1kuHNwG3GYLSfhkjvPyBc+tbr7LnMHjOkYq9x5gAbIIhEED7xX
O8gV35dUYPFrli7Eo/7Nabw1bLn+pH1wiTRHRPREMEp7SHXVdWgzdquG/rxo+syRAAlZvmK2Kfhd
3tEQ1IgOV09dtu30FvjVdSPIm/LpFaIYiE/VC5IxABLcZfwoC4Y4FtCtWXjYBjeF1wcTWbP0AnLK
tzxIQUgz8lA62W4t3Xdr2KUzbv+5krD2GQPCMNV4+qs+LArkRJzePQCxelMdx+m+XBNY6xOrAK/4
r3I4gVhNXEoPIrM3mfVfZxgnBpx44bIOqDLfZaP/mm5Qd0+rVy35US7++9KxS84LUHpm11vyfbHf
8ataNe+BoZ8MybywGsqIyvSrbMd9X03Pee+QmE+Cx2NljlO3HgJnOJdVd+ms7imgedL7eSxAWs+O
bRLHiJ3jIWM2BYDV6EPDNaJFzY6u6t0sngynWcfAIV5Ip2IGdhDUyLVLp3vaBbcAId8sTGUs5fwj
w0VDSn5FjYf7XkwflcblrVk5wP6Gc8DEm9/Uz9VEnTDFH/rq2wiBS2t9bFr+PZXmwmvbx8HKCLPR
NWT9pHdMHfY90PZiUAlYlmvK64u29z7nIX2kvFixfILjHPlX6ME2rmb6KIL5ZLjd67xOwNQ/NyPX
4dKMl6lXveMXSdJqiiuXz1GF4Qh7eBG5Jtj55XI1tMEzxImkl/ZSZbrBG0SPU7YFTLrvol+RBRyv
rV4vMGR/GKIfCpuBF1hhzLEAbDxxwRgCThQh9gZED5V97YozOVWl3Rni7LIixdvVfE2xMMumujCV
TkoxAFutWTyV/qVlxT12/Ds9lAV4g85EQH0v67nr48oDsYntvXToaRiWb519oX6K1bUEZKKqZMTl
5vflHcfe4A/Yi9MBxoJ7ahCCswscsFI4956HR8GMj21QAAJpi/OIlSIU0jsGdZdkpdzbMYs6Yjci
uKZh00iIicPLrO2lM+k3R5uoWGiKyaV4HrBn01xcFPBlEjv5p1J0ZdxiYg6lKW9WL0uUk1/jJsQL
vB4bp17DadFXsm8wW+j0NDQCj7eT3Tkrv/Dm/A5De6QbILWLU5/nMk1IV50WWr5Xy/BVIUUcTSP3
wjyHI+sNe6CqlzKQZ0kWfGemrkltn8w0JrLyq7D0p6jznHNQ9NcIGuyCkb3pkX7jjolLMd3yjJ5l
rpETss8Z96Ks0yFiEHFJy7jHp2N7ONMV135r+GXl1lkkc9vGA8yJLdG30CmIWEUTiF8XaUdwvGY9
pNt0Pdt1Ps0du1p99snX8ugIOIqpOjqOMuG217megxmtf53kcKjz/pwFza6dBzjsZXmrFWmh6ULe
AIoN5giGaQqbS4z65I/idvK8Yze4mNExA/CMn0mJT0BVugkenqgt5eUCK2zy+z1iNfeFn92OcCXD
AFcCJs2wpfR6tPVRgmSHkcyPswM6fy0WJF0WgtGDtxn2xeyYOfPJ4c0O6KuOmmK4xvp6mU3DfTfS
GBMsgl8F/94yH8Ss5AjZ1U9t6t/6wyijTLk3ddWfm0DeZ717VrK/YSk9ka48F8ifVFO6U6kT0TV4
J4IjxpJdzyu9cHP6IuENd3o9YunN8RENrghCqxmdnizAX9epbopUfYeAeIJFucff3/Iiu+hzB+yT
6CCGm+WucEAPqKF6bHJxIs74FQr7UdExv8oNsnBpdbb6E4mWu5UB01+rN8mGY48sRgzZAEEK/GEl
d4LjAFBz14ULHisMYoCu2qcei3pYseLOigUvN/I/njgtQXoftMg4ezXD5SKKEHr7MTDI0TZY+0w6
gYAsPvFCKQQU6yQ3CPo2JfvAFgr1yZbXxYSo8sIcvHnTzbAqL8oB7B3IYJ40oO9QFP1dxqpv5Sja
KKBlHmNyvuaqpxF8GSeRntzNwnxPc0R4sqDSsWu6PgJb/d2CfdyPwKilW9zMCExGRTAegDtiDR3b
t6ZHXJQF3YTHSqYXBAk9ZI0HZ0ddB2DyarwoXdv+gHAeRxbS5vdu6+C3ZtDVoLuei7ZwEP90scln
FhgdYYdFDgx57Borw7zK/QgGesfYaPY9gz1S06zfC6aBKAHAjAWdlntnhGxpShiV6YRATt5xZNBV
ViJRYs1eLeDLqiHDgaQAa0njKgeX11JhJW61TGPNR1yXff/ZIt/JgE89TVkwuhdladTXZgYmF2Ya
y1ZibMchwFk2XjJDVxB32NpiB3BAVOciHfcTLRDK4kEd7OZMlbtJdOl0lXEJyrr0EDXNFQcVwws1
/Wui/D+0GQjR32t3YfWWN38h3RF81e8zd/DFhXQHGzHw4PIRzLw/pbutqAK+SiApyCjvh7n4c+b+
kRuE7wLcarNLNi/n58wtvmBwDzCRu1ADf7gr/0C8oz9ygX8Yj9vMTSSGd05hZWL4lpAJf7VQsoaP
pCN1di0bOx1ZXY2xN7vrfqzoS22zLFI9Hgjg+UucN1P10ClcR6WPME0JzuHk+nxNejCeEUY4FnbI
zsphVjExK1BIVw0BpHFJQejQ4dAUy3DtmwX4jqrT55zz4IKmksH+cHEFcUYTldU2IoiDYAKH5U6y
ewJ5Dt6/fwIAOIeaqjVsLDz7gBeRmhnEfQ9xaZoTs9O4CqJqLM+q7Efcn/JDsGWAx4Ccja2aoy/y
U5tJHaeBPsohhVy2Dh8VWd/dXKVPQDBZOLTZOedI5RPq33AxZgmuCyeSPiQgZIFoEszQXON2gToT
uaNOUrPgamLgqvV3LDjoc5hu8OA9ItL9qjCU7WQW7AfuPK9L44Wdbp1v/qigo2nH+BGvuEk8b5YI
yukK0067YboWJ078G2SEE9Ln2LhnckGGtpFfW3ekOylXFCBUB6RwYDjpLkJW4lPXYucNtg1zZKeS
skXbBzLdGGIhG0lyO2svRhTpIbf8RI2EnJR9VKo7FA59lbJ/8oIhwpjZhoWxT3OWK+Aq5bnu5s/G
oWcXezzz5GfboKdADw+VYGW9Wwz0avx0k77OVZVe9k7qgPMCd4ZkthzfJZaIiwb20VvHvIEmUPMG
rErN2J4obZoRESIXi0jZgkNC4rInnX/sXIeun01tVv0yzJN3q0u82hel1nNxPTm5nhKnb9ROFxzi
ojPXDrYvuhL+WgqLNOPCMH+OZlkee0jmQM0610ScVP6jyGBKRW4VNBeZ2pKEK8Tmx3JmFukn1bd7
pQliQx2h7W2z7CbTaUSgfusEQDtA8aMnIMfAjsi5gDyCAhN5aefxW9GCba0J7Can7jCF1c4a2bX/
FLjMwqLHHom0VuyQAu0f83UFWLdbAI8g0SbhkYsuGmRw+FcJ+c3X/p9KCFCQ9/avXO1fZZDgy4Zt
uDiOUevjMxgtvxzJAuuNJHC8ccZuhOvPI9mHBRPA6MZfB5R7vx7JGwoCI0Ui1uHDVvlnMgj++z/J
IGBBCCDb7WJwfTjriAn8+Uh2pF0zlfLparLBaneqnyU7m3ax3VczpUuUNyvNdqZf6tuCTHN/MWPL
1Dts8/aiKSd8wpfDGtD3DvbfCBvQneyCfBpNKIKS8QKrsMzA1pPNPRRjf4sUjTywxupYbR7jnA57
GH9P8+Y+1psPmXb6bayqM9scykqW1xgp7liu0K3jBibqNz+TtsoH/QSPky0j3E4jrmbYn8AOX8SU
fS9LunezFUU+MErnzTEFUndYNg+18crLBqZqFQDCN7BZnc1vpZvx6pfbWZPv2ABdglFzP2wubWr6
r1iSE3/urxutH3VQXMjcw5oKdzfYbF6wInGaAbgbNwt48uqz72bNYar7i3yziRX8Yr/ob3v4x/Vm
JIvNUiYaHroT+HHutkmx2c5yhFPjqWNQpgL/nIOZfn2SrDibzbZeuknFNXVtwgBkZqjLcB3WRALG
N34vWODp4LXjbhqsi64KeOSl3xWXiw9jPTRN9dZrvj43Ylw8JIZc2NQA4GgRWcshiCunVFgP8gDx
imEa0KviflQVXPMWQhI+OTZEfDMZMx3qoR5DZEAvnME7e7X7gLn3CuzPVY6r9qpiEHdtCYGrR6PR
Af6GG3E70bhVtI3RjeSGzLbtkfjZE+Xt95W5/Y0bTPbAClxCotHIEeYMa4dMbcjW+qGkULiVdcEo
unlElvbrIvv5mjZ1EGt/aOD3wE0TZeM89U0NrtiQYu+ntn50yxFfOkLR66O5des8mv21YQfuOmhV
UaOCtUFU4vbV2OFmrFVSZ0gFp4I7MS8kwoBIdxTJ0uUFNOrMiZGnVEdPdQp2w1geaeZBqsO0fFzQ
xoIFZ9n7XDyCxMyTWViDZZZMt0VWI2n8A7sYxlzA8EbDkFfQNY+qdFpfihXhJk5IUCdaLEt/q5Y5
NWG2VHJA5ZFqfB1xka2TCgtX9le15PG/Z/dvKjam378fp8/fovavxunNUP59nPa/UEyrmIwZiJ8f
2NHvZzf/4jHiYZ5F9pDRDaH7eXZvB77YGjowSW9//scsvQ29IiDo9ODBljv8B7M07o8/HdyYpTGX
U+67oJGglXP+H7P0wvmKOYN0V+hdQrlMVwzlbgWvm8eI0xdxxniaPm6UYXHbzhNG3sDPmjukyYf1
pmuz+hNlGrUJYTJNfoR/iYIHmXqc+HVWyDsUXJjxdpiIIy5IA4yHeY4U4VhBWqUqyNhRNKCLfQ2b
KcrnHicRrVXYK/i+jGV5qDOU8k3LhIiCWx1wpJF4ztMIHlmwR2YLssVWRQMGWx88yC1IAEFfW716
n7P+K00LMD1ooYqkDdzbLlib05qOiBzJ3H9zpjo4o+oBeno++HvaY4B2cnqFRf05x5YL/2giB0Iq
ucc8tcZ0mCF449U8DSIzO9LkH6SX7oF42o9GPZt44N0U9773luesjZ2qfe97rLB0JB9TzR9rNLwl
JVzPje3JkWAPcLO5tohaVd6CyYYj5YksXMvSoonKpQcXms1+qADioOOKJcpP0/1qGtRfoeYCX1WY
kIgFkauFPiD+jhQi4++y3TwybPSoSNLXUGIMeC0N+6oFJ9MUa5FkUwEuCB86aIGbeccmDncvZaee
Mxtnqr6tYNRFUnnPyzRu4Pl0yUWFgo+smXalzN9s7gXHwuD+aX382O4o8zM6nqqksH4dWfRYHPMO
KfNG1Hns1MujN8l1Zxvv0e/6JXLmjsauytTBx2CSZGPK9oigpHtORnilBZkRgsiPveQtLlexd1Mf
b5xBKKXOsPBBJxHXWFz31PRPolOgtT3yArKzDpVBTlV5HBEG6S2xrsSz6YL8cjS45JuyL6+8lVdn
dHAEe8NVlvR2rsF+N3afCuhsyCFuORRUZeSueznYALTpOoJhEksfWl9NV1K3YzRpANcoakHjHvYG
SEzyzXGDTwB66jQ4cHIHwGNxX088bgd8x86K6uT4w52XIyZD6hTJTX98DZqGhUvl5zBBBQtrmSMq
Tlvc92UaB82s8FqOo3YTXneozMgzZ0QBh9O6w/2Uwa5FrxJX7zNCa97WGqLWyKuwhqRoaOuRktsC
a2n3DvemzK55zfPjitAMrFCKEkVkPY2/Xgi/snlcUQiPvto06X9vhR+3Av2ftwLmgb+Gu3+9FTy4
l2g9ktRF/ecP1umXW4FKih0ZmXNXILT2x60ADIqjkmhLp1FE134tZ/IRSOeSEzCvmMb/YTnTlmz/
k68JKgqMLFAEyfDdkIX780DPvBKfKN5IxHsKsNGLN3sC5WgbM23HVaITUGjkHW1V4ImslLGHUqmp
3qXoQ0DwYZCld+luq6o3lLQ6gYmdH6ccSMWurjEkqY3cZDINoNTKUt5UZTcdx1XV82HAxC5BdGTj
bdnpYXwzkC0uSg8KeGEcjIMbZkEM+tnCoRnSKvGbCnURwQ/K1DUpciqUKx1nbq3m17pP00jpZb7J
RiKxt+dLOdxWjRDPK21RHTGwTovryQp3r2e68J2SpHtx/BLqalEHFUnUaNAF0mEyy8dBJBkXThmL
IqN7iavu4JG+z5LSW902hN87ohLC99hxmDAzJqCN14MOfIZDIXAmsOap4znrjZl1ZZ+ETZG7iZDe
0iFqKqb0/t/H77fHD4/E3w9lMfLIH5X5b7CA4st+n8qwAQuG4Qs4gI9NEg/Ar8+fj4gEAhZs64PA
MvvHVIa1maM5zfutVveXcEXwxQd6hoAFKh88PJzinwxm20L/p+cPcwRh+NkIoQKj3hYL+VXjZK1y
hMq88SoIsrX+Cv++2Rvhdnhe1qZBhE/2donUitKkb3bgyNEThKoPw5IipGSc0qJKYFiyk7a0cq5K
zYI55EPtmAs5CZu/0DZ1aOT8oMeBR9ZYlGzNFU0c4fcfaPyZQIGPHb6vI5mtTp3V8gbWf0Zf2yno
b4cazvarceVKnxftr/SaC5Oy878f4N+2Crzff/8Bvsybb231F5LQ9jH5+QGm3hdOsVgQFJNQvn3e
fv8AU761+yG4TJEyQDIHn9KfH+BNpaewKv+Q4n/ZLCCp4jtB+8fFtC0j/2CzgIz0H59gDJCoK4FK
L7D4eNz7j6DDmBLtEhSi3dRzVu1SWj6xYl3CEtcNGLDhHnnmy3pJ37zauxJrWu8UeKywWqZXz8xf
c+QNQGY0QZi58Lvq4US87oYtQZLp4NzXiJB2FeLRjbpGMVIbbVXG3NbXU+/c014B+xiTNAXHlw55
iP/iDKrjE9r8Pp1BC5DmGv9aghhfH42Bh5ofax5lMbygvAneVe40e9weBxhv0Jy6QYR0GY4z7w7L
EhwmhHtDnqLzc+XNsCUFgCOkHABO/Sz4eAW2EkQa6obRmVrL8utc5d+WBV175y3mII9o9PNBJZbt
OV2t+cqnkp3h2xXgItLLNB+7+WBSlJfcq/o1c/sZNRdWkqQfswo0Pi+9b+VsDDDccd51A/Oh/urC
b6sQmHSLEhImgf3OFgcC0qxD6sTdyp5HO7+uuligq9R37tqjkgIZDpTGnXAsXZToZ+0ccc3z7KzX
Ce0S2r6DHV4TWulTnqnH0a8vTQCFAuyxj/l2oqe6kyeEaUio8vkcLOVn5UJccQP7ilYchZVIHmb0
h0LdbllSjfitvPKKSXRrBKV/3QTjozPZoxj045LC/x8k+Vr7CDYj6eFFqF8gUVWkLNIdf9ANvcuG
QCMCDALSssVH7WvJwOrivYGMclGO6QLrxuJNFGATXBScMrxLhFdjgqLpG4S3EXk0685DGVmIiPRp
5P29O2FQnvz8Bc7PvarITV4vEoqKqw9r1/mRWAIABNP0iRt/icCzIXtdk5seUiPCtuiukusLoOpm
NxAxhYvXVtFaovtwbL8PJJ1Dma53Tukw8J8uMhzBI+sx3wTBJ9qo5XXnMoAh5qPt6DUtUSRYpq3e
DxaE5fw4LyDS3ykG+oPveCUYSa5rz+4ZGnaHCLpu3KBgDYc6Dm8XOYiCGP/JXWoDUPnHoe6gThZN
PtjICd7bFPmKg02xDYJ/RjHvDpW6EXMk//SC+V0O+l6Ji7EoDqh2O1Bsf4jPtSFvvV2qzb4W7A4p
wFdsLvCAmhKO+ARBlVyuozgNVt3gjTqmRX8ADfdslQLcjRef4oHCMNR+UwIeL1rPpU1vsN57QLew
iFmU8HnYOgDEo40fJpRF83YZ8KtOcShubdck6OxYdujCjLUeH/yAPls0cR9Q/Hi9sOYBD8TW+waA
Dh34MbSUp3rjxRefvjcq3wM43WESe2XGDcAVoHi+cQO9c9zi7KNfJEbdQIlSlO6mQM1EXpoT/O0g
Ur5NHB8gwdTkD4aBcWKOfu+pU0DDnroEn0asd2t6bkazdZ43UTuj62vVK/IBLrJRvQ8ynRA/yvX8
iFLOLCkClCZAaUQVy6SOQ1Hc++VwUVPn0l3pznIN2nqq7sH0VlHa5keWWht6PcqWaTHi2e7PZGUk
qllxrSj5nrajDWfEdQjSxVB3yyvUPzzWnUDD54gDFKsFZIEGLc2rRbzeepcBd/cljh6g2+R67uXn
7Ky7qvabmNb2TpvsekG8OtTtDNFX+QzF3o2bwFJTUFyLM2tQgwTwd9etaDyGCBmpYbpFOYUfafQx
TtggdxlqsmNVo1GIu/gAV3Va7vCWb8s0+Ddo7yG2mgyBaIrWVpndW43XuuLNvaGLTUS3XrXCG7GU
ossbyW5UWAyob6gH9FAU7k1Z2I8gm+6GoEnQcHfLOYBkiBCPhBf3qNts4kCWUIsDyDJEo86+Z/vK
LPkOydGPTJMJPMcAwseO9cuAysIok+6pxEMbihxmpKnbS1SeHiDByXgdgyWcvQWNTONLO4j5YqhQ
VqpRFVO0oxd1Y3/pwwjAqSeCYzcVD2PHrwGHmqimaF2qCtfdERQ7AWppb3sP5fP/zkS/DfWYIP5+
JorfZvNXLhnFV/0ciRCYZkg2AxdGM7v4QQT/PtP7+N9ooFwXzK9EXnmzwn6ORKATYJ5BHfcI4ko/
cIefYuuPdRuWPg1cjDIY+v/JSIRK2/8YiTY5F7wyXDL8DJC2tqX7l/+NRiHccvABzl01hJ9Ui5uw
TmWJlgOqYMx63bGx0If6Iq+imfPPGa1ER+Y6Kul1Vxw61NGSJc8S0ZA60qnNQfCj3cjpAP6DgkZ0
xV8/8yzrkT1SCB9m8NVQ9IIcyEbKI8aUxmgicpCo6QhYge5xRY1SlMOM+Cps310wDdsn+j/2zmQ5
ciPbtr/y7M1Rhr4ZvEkg+gh2wS7JCYxMMtE5Wkf/9W85pVRJuroy01yDspJViVImkwG4n7P3Wt1U
zDcj2PWwiy3eO95YX4/C4s6uxXmYT1N00EoUHdHgijvuuiLU6a6uCDNlYdSLdJWlgEhHXi7ryh2H
NffpfJNW/JKnzvnRQ0nEGQEXlZPaxWmXBzNn4rvMvQgrW/xIRDsdAMJHYRf5csMKpb7oVhasZoKA
O0K9FWVCHBM/AlHRRUock7kzXgM7YEDrW+QhjZ76d+HFJpGxgFolQecYBl0SZTzZReOBaWA9+Qhj
0+OfT6VkgpOSRrz+hNH0CA2YW/MMgDFfO7UaZ3+NttOvMXfQT+KH+TX8lqlZXEQhmiuG9YW/yoJM
ZusuDep8b1hpdjJSrXGOw8xQMBxod6FemBtrnbrD0K5KDm6IT3r9YPRWtfEGnbbKtOxIz+1YyZVX
fZ6IlPlqtEimfU2r2f+O5n7JP6mb/N88Rj4/2/9zrj7iz78YD/CVPx8ldBQdx2eTDXrm1636z0eJ
Yf0HKDgDgABuk8fw7r+PEtU952nB51w3yfYqpNTPRwnjOYcNPWVIZn5flYR/cLsC4P6nRwlYAl9N
CHRHXdXY7v/xUUJmhpNUMEnivvqFwyOeEz6Km2qpt0Mr3zqK5MSKrHElyuKjlkm6zkaxzcryufXN
BO5BlJCCTp/B81Pn9eLpGFAwXOVttO/sYec12bg2RNIeAfmGLtaMDT2CozP4V1kQIAGJeVBNkNa2
khpD2JsWMHL0OiFD7GTv2M4P0pEn6CVQAhsD90/ckGrvC1hs7aIf+Aama7c0ogeeVHdTH1zm2n7y
tOnoBCnchiLznnoNmgOpoBYaVCVBlXDCyXg2Egq3TsIHoTjMMyn3HK4J/+cqzvsuNMeOO1rTbkWH
fwQ7AmXI77Ty9qkOILBNXis7McK+ZVHjmZlY2Vaf7BjMbRsGiqu4Hu9GwzmapvnMM4JrUAFJRQQL
aeXUupVdBT7Iql5mCTiQmacGHZJVOpClvSDgXctj5SQXgMCPUQ2NyHPFfTplN3PWnQ1i/2VUXAkf
80/U3bZcMacCRLKlR9TqgungVs7IP1RcV77PPaLsOKB3YA8tz85W6hxJa/rOmvSqWhtt/hr4s6Ek
QjEhApDoL3Ie6q2TEZvOM/PiwNLaZ1YJuNjHQ2ONa6h09bZuiidpR3ugh6dBwse0Orn26mHikbzc
pdK806L2kebBk1PW5IRa41a35bs32xdTS2k/UR0o5A/Oxj9yAIlbmKq3fhJdWsO2Nn0V7woxwv4M
7gk/cOSDMVj73SnK2JwNUXzDpv0AUqTclrazDko/5+cwvsl4na1qobVWKJZI0z/bDAbhiip7Ks/1
VBH5z/04c65ieI/7jP9do3FbURAsHAJ1Lg/YYZ3p1rCaAV1Xs0AdVZEJTgnerRZmY6Ens2QzgO+i
QXM2ZlwDrjWl7NLSajf6U8oq3RFrTvYcgnNwTzLovCNjPn7e+BPPc9YloJuOWVzf+kHZrmLdHdaz
RhVUz6MfU0GxTxtM5Fay3QcyfiRZe6dnxd4bE1rt4ExSv9PWPCm0FbTnOtRL+3VoTRDFOt/AJbfO
4KkaYtnOI/PrYdWOfPg4Im+ngItEJI15VRLvD5nWt5usqOebBGPCyvHT01KU02rBTdTH03UUZere
bX7Upf2t8YIwnsxXn/RwDJBtm2bBGdrCLgI1yjA8TLXuOpum0G+9U6BFZdiK+Kkwg1uwUN+9kcRY
M1xDgB1XtTVdWm5mhkOphdpyRVkFWmO5MyjwTVVBxrhJj3XhPdvuwvmCEYtorb3Mgh+6iYLIVVcS
A+A0yRC0KKvWqbqdoOLvxcv9oKhb/x6Rfzki/222d/smxF8ekX+f7YUpBLja9eDWf834fhsacnjm
p4m0get51Nf/+FpTBHo6c+ydYL+5vPH++1rzed8RbAB7azLr+0d0FIez+x+m3mydPMPiPxzSgbGo
X8PvD8j0UowRq4BzlUF350JFs2PXbvUggtzODsV4xMLF7Ru1CBiPMrE2Wr8sy0Z2kS4gdXXuUU9M
xlIi4Fa702bX3CZOGjvknIZx3rHoN+7seso4x+rageVvtLbjvmmfishK7nzSaMMxsuys5uhKtHZr
qQ0W2PDMPveMG/p19rXkytW+a/pafdlf8UsQ0fltC1uojYZebgIypOTBtMbmLFpuspH6eKsV5XXs
FRtpEeLNhtA2fPJv8odmS4+yquIbAYBzfQBrDna6KgCANPHsWIrKWpjfubSSTcVK+vez8stnhajL
/34O3H627O3+4gzIV/08A1IwJZNDzJwPjFq3/n7Crv+HfLyDKEddM3+f26GvSpIHTButVOLuCm7x
87PiArewoF4a7JW+zoD/5DbJJ/NPHxZfhYBMh2osiXhK/CyXf/9hcRavq40hC64J51gS6HQNtx6c
clzwCBb+YAJGqPFDrHiV4ByxCqPGvKTPkr6Nq3oZNp+DTPUrICvn9robRbdf9Dym0K66GLEOmXQ7
qoYGxR7KGrTsu7Dp7bhdL4a/7ITqdXRfFY+smKl7OF3wOWRd8A1OX/za+t1oHmv9qfxqiUyi/9HQ
jsNrozoksd4Sm4++uiWxtNc1+1pjZTvjI7bCbmWjfwk1Eouz8L1QRvwV2XNCovZUhr6/cFbgK5hQ
8rdNphnjgNHessDA/ADNmvLvvDbVy434x4f6gKnLl8dF0UVLGa+paaXrKvcfUOCsmngeWS37Jx4E
tzTYngrd+gh60lBNwDg69mSz4e/7DoeoXOG8ue0SypE65MnRpulSz9Ths8i8mHry5uTew5KOq2IW
52WAjJ3PcHiG4ioW8AcyzuDHwcneGRKIsFh6mxNmkd0Jt7tj380Ee6xfHdk9ebp4i6CGbD2/f/fL
uD3qlXmubADRokanOeXkbMy6fBlyupqRMZpbpvXc5dvGCgndVoekq+MQLAHaSrtMt7pViR2Bw+Ac
Cy8PEy1rtomfsKKHThnL2MMKF3MQjcBZE9BctqXmRd/Tcc43ZtZgpJxUj2BKjHwT2WzUXb77G8Nw
bjPVOwBkccW4jd9N06F1qMx3TvndZ0RdoWjlwaZzRwoqPy0UGnrVbPBVx6Gh7JCo1kPR51et6kGY
qhFRjDTyOUcYK52VSFYLfcfJhfWk6lJACHVOBvUKOk73/GRURIK1dQxLPqzMydi4E+05CiJo8oLJ
P9q9HTy7X+0N1eOo267b26rbYamWRw4zeuC00sYK+bz1VRsE+EfMqJWZuc5L5aRbXcI9qpFb103F
g1fX0zpR7RIWBYSWrflbXA3Lzou0bs0dhwwDqXip4vG6CsrTK4HSr5d7FrT0vb3bWoXqc9L1mp7S
nCZvj1FwCeOSCH6pwvhUIBQbv//eCw7gntL+JUoAOCkVoKOkgGoHDZm6h18PZZT7HYF/a2qeQY18
soKFudFYbMuUahDcarLWRz7huRa/gLq5aDWomSFdPL6JBMko4i13mRIY5pl8YYlBiJeWxKZQmkMT
S+pa6qgPmQ4fheNd4wl9K93lWxl7jzN+Il1JE8Wg7ZY2e5mwKdqZWFNwZMVF7DS1Gey7+8lIrgel
Ycyd+F3Djlk01Q23w0OKr1E38wN5CsbcZJg0e6R0ByYcwA5j1AtFvZe0ja8V8cKKAKrrE+Bttzsm
OCITXJHkZ95n3JEFDklYNXsTp2Qa598GHJMdJkUf5+TIxzGUWCjlYHwPUAWObf8mgujCffmct+ar
AyG1HsdXD5ulJxp93bt5QCliphlEIDJuXwdUmC1KzAA1Jr1jlKnxyUSZaVqoh0rv0eggY6DUjPt5
36PYXEZ0tBxUiKSdAwsYKCrOMqINh5oTkuveHSYwr8GJKcKJm+67gcpzQekpUHumhb7TfXHLYmuT
zNGF8PjJd6FuiGiiP48UzSFjjSwUuFK94kCzQZoEYHSf1PJqsd8BHtwS8tvNKEcDLXtCf7XHs7Xx
CQwvw3yk6sgupl4lgdgZcNyTRlw3qEy50oQRatNC5g94DpjzjR8d6lM55QghXYaS3TphQeP3qlLP
JRtlqkCd2sdUK3VkqouX75uuvNWInGsSDnutvKsM6fhU94cYIeskm+OYvKNp5RaNsFW21dbq5T0j
g3WE0FX6E0s4nMK60kE62yWamc9Ve1iQ2wEh7JTMeD2V9Sp7hwz0Ys/sHwUfp2y5F55x0xbZKUUw
6yZcqxejvO9Rz+ZGdsuoZJ2ipHVR0xb0PqtFu4pR1s6oa0sUtgk9SBj6PC5Bl6G4rVHd1la+0fmH
YwY7QjleVUqJCxCfF/8nXPp7V3NPJerchL0z1ONz1IrrYgJmk75PvBDITohDze09RcGrfEU1Sl4L
Na+GoheGwzpH2csjess4+Gr0dB4lhCyD7wmCX78VoRTlaVTiX/5bYuAilM7HowQhN220EmoQwuAa
cTAqmk2LSNgb/TUp1ZcuGlmvoRp23WFjD/dTTH11T/5pW2EkTvpmX+jmczel6xljcYu5uOYX5VXZ
xmgYhNAyj/RpRxUVWmfG/lOEBgbkqs0PQpmSxVPnu3uOyfvaa3YF5uSu9dcpJuWpCG56zMqxJkB1
41pu5EBtydwLOlur1ojWGb/zxAoOWvxaVNVNWlrfhKM99OzPVzU25yxpv3XYnTsszy0ODkrS8d53
ezxiySlrgGUzdB584xjhic7wRQ8L3mgY3AKP9NTWzwbfm4E1X+M1ocA3XfVkw1j2zE2y7fFRNy3E
f7oDHABOlWUTMWhxWWh3PR7rwYOig6msQdmXYackr7tdGEj4WCsds9u5WCzBT5zr3po5EvTewiO5
o70eFHnWAheYADYhuduB+R0kEdvJ+F6VC71od45L++jMi3xA9GmF/GAIAg0cAJjJiJblot9MwwG8
To6QZHIRmsF6XNL8MYkMZmOU02UOR8MKyuaN5j3x0La5iMr59CqneIh98wO9LzN1swfkPmjFgzeD
qjBzDzpE2fL2aiIGS02CaeTfm8PXzYE1z9/cHC6ovT6BaXT/8/KgvvC3y8PXRdswyY8hH/jK4Pwc
IAPvVXQ7hsHerwqB33ZRKkTGwp6iZvBLMPS/twePxhbLekajHPxVKeCf3B64JPz59gA2B/+HY+sG
RR0G2X+8PSTaBGKpG/LrziwrUBD2UD4T7Gqy5yoIrI3d2snynUcsszlIj4DaLXqMkvCnt4CgINgP
n0sv3IwYSDJ8yM6kmYXnmtiLa1bWa77gkQPTpGJr8zSSYPuKh4nEn4ybaDaL/MGXncPdox8zYwOZ
IX5pCW7npyznWJ86Rb7i+u5tGIORQEkX2vCL6HssSJPnkGaXhnouZxsH6gpZexLuzdhKzqnyhh2T
G4KxIIopg3ddJeOHZnkgxM0cTaXmE5WfHzJszXFVaLumx9DLc7BYF6OI90MTGXuNXS6kYfL4o0rm
l0T0hcv7Lui5OZhezptBJflLlekn5fJYl9AFVNrfdfKN0RlndzLFusSdgp56AKkJFAsBqYMMWVj7
hQCjVC0CEGfGyUl1XM84Ndd62tE2QC21T+tEU6DU54hKgq66CUWvOztqqB5CP5oLrCjeNPyfYlWp
XgPLZuvOUV0HXbUe5qJ+nalBSNWHGM2C+BBl1H2TSQarxFIOmiBAH3OSz1SnYlHtCmdohw3ihe/m
V/Piq4Mx1kzsrAG2ShYFnFddZ9PK0mN4Z18Kv7rrTO0wOVFLUcR6XmoHyIs7Xy2RaYala79qg/3Z
FPkHpsviFI2dj+TH+GQb9iFc49KX3vtkkghIMcLRFTwMlGQPXPO+wk7OuZFzABKGP4OyUHnGpH0e
hCQybyUxuiGNx6xCnNj6QzQat24FjI8ofHcg5UIU181uJ7Oj2Jr7DB3JFdDdpcCRs94XMasQxPUb
JxLnbKkeYsssVk5VRAzEgeC6vfcSS6PYWyQCQrcJlAc7bgh38Ee2DKkgYFEMu2JmjNPp6Vszpi91
wcDX6Evc245hXNKsT3duWXssT4x8R52g3Ywpr7mk8fj3lqb9w4mdhqQXOJCc7w831SC+NRqcNUwW
lnVSmyX1EIzKXTviYEynGx4bIPya/AUyEJMi3KgzHEAP+ttm6ge6vRYqjsLm9rwE1SsQuKOXaCAs
nNfMmJdzn8TnvnBuhrHfp/Z8Q2TEfDC1+nswosyyM59kBvg+q23uk2h5LMeu2o/prB/tyWKz2Rfz
LvCYvHFTFPs5CY6ck1xeTr12plRBVsQb+tUkbJurmAmG3se5F8vhY2pBxHBFrK8LA+Hh1LrAaSZb
rAcNlvFE7mfbmBzLenfOuNf5T1qj1xfgksnNXMief3OJRih3/W95O55qg91AS9mcgSADDToL07ro
soaC4Rit4NoN63yqMYoO5HBG800WFI4gv2HOmqtnNwB30Q4Wtm+nxlgaoWH10CkaVnKIAeixgZ9Q
kvpuFUp4+3mEbrFPzetxgilTuiX0YbD7Y4l8vLDsfSUdrpfFO16UObRSx1lznrSJLC7PicyvqHuH
ml58jI74ptV1fPSs+EoTHPVj3RzX/76OfxnkMQX+m0GeeOv+WgOkWHE/38asc3lruuRhf4t0/3wb
G6D0TVZRTO1+GYr/d537hbQgWksq1mAsrYLgP2d53n8oOtO+U/M3JuIUMf7BOpdU+Z/exkpRZCjd
NkU8qst/7k/r+VDMlT6aN4Yj7GjjxBa8HW0DJqi9qyJD8LO3lGHUBMHa9M35aqhMB/iDVV+8yBI/
SpBu0DkFwzheWo3YgwP1z8YEwELTuLWNAyOT2nGoGQfIgoVDksOMDTRtdjaceVr0tzrc2/Vo4dG0
QdI8dkUNwLWgj7zUrFrT2aSFitmV+JYms0MRROOOzVl1SjobmLUL1qUcOoen1dD2DdclUg1QV7NH
nrPtbR6V87EqATOnpodZRPbaAf6qs6+s+hYpCU852cbNzrJji4JIy6G/yCz2bD3wcx5gKxNCTtgb
7NUmKmSbITXbHUCg4d6fF7WFs6o94tT+bmnL72wZ62eRuEyt3KhvQqtpnB3CULGu0olAby25TvMy
He8qOVEchiodIgejdBdU2jHT2mrPao/bkBTaIzXfPAqHxWD7lY7RR1CaZ1cL0utqqmDTBjSyAnKZ
d4Vj0esbBnmiEoZzu63wrtXaPN7MFWg4Xo8xChY/ehjiXn+ALqnrgKkHpmC1VxztwWiAYGrzXTrb
K6av8daN4n7beCmrtJn3qlKpokAlmI8spMivfeFOu4zbxqHKu5RNo6a/GfrA4hi08kOg9dau79gR
lnVG2i63P8s0j8jCQKLgsqUjbbWCU8qhb9NL1kIrh0D/raVAq721TPfSTeKjwZT0lWWe+40eTnZT
06vfeCl6Ns1I0CjqzvQs+x6bbTInt5as0rccMltBfjO0MmM82IsyUxsthtQ8iPCddA3WtrT8Acjb
uBhx7z5KNix74Qzjj7HNmfo6VD2J5LD01/rJBT0UgEMvONKsEt+390DeuclWVX5mflZD30rh1pVJ
9Wb2CxnFIqm2wN7F94L543aKO5uLG4HWuWXxWCZOQbG+svT7vGzhidRteccP85LeNl5M+jaYkoad
cv7oaA3J4aRhECPntaNV9iflnGDHC7F6yHLNfvEM/vAbFQO2oPE9NrRmD0xJxFtGD/7enMSyHXxJ
5cfTCE7UqfMwC2e+qoygua7JMrc1+axI/QzIsZpeyrK2HopaC7aBWWLTNuC09N34Qi3DubeKzPxm
WG3w4aSIfHMIH5deDswquNxXq46NF4fAzo0JggcqEy5z4hK2yoljNfKsK1QW4603V3F17xu0BS9m
DV5hM3gNWzSvTnO48IphUs6tOCWjOVtOaFdpgpoDPOWxbGvBfG6JkTJn6NKPPTxgVlNeW3FazPp+
05SQ7PgZH8ts3aK639N3tMHswDjTgijAnbdU4Chn95XzrX27yCbdROQ8jk7FhBHdtNQO6ALSA+hY
GI4pkbKcy0ZYq1185ZVv5hLd94x88CoF+poImP8Cra7f1GYhby1+WnZzZ7ZPWquTa+vd9E7Ms/fe
YjVcezaTx68WVhCPPa6czPvmwFskY0Y2zXKabs18NH4204VVnbXkJ9NYAEqW0AdhN49Xy9BaZ1vq
cpcOVr2NU5HvuSsEG1aM6XNg1N17D4eMiVNWdLfQ6PtDr4MRRuoWbwYLXfzC2HlVmZ64L8brSItm
xkl17h3kaA/Ov6muX1Jd5t/eyY/9R9ol/2f1JtO/aM2or/15EABgRQSL9TIUhV/DW78dBHQalGqR
ZvhfGVHe9v+NiNoG3Ure9EzR/whSYannmVhwXGUF/Krw/4ODgBGoVswf2Faewrj4lHRcEmawZf94
LbfssZGtI+ObISFFkcbwPYjiw0XvCKeIBnpQks/cOpryrQ76Wxwfj4gQqhsa9fFqKmpeiGWwrZLx
OvXIpZf00nngVzftEsV7XfrQ2RkrQqeetpx3OfZr5zpjYrRCI+KckaArZwi3gMpmXzVH5rLKkLJ1
rbyp9fZZ6xHENgOrxWoyRJiRMIX7WWZHPYftLqd5V5d6DXx8QVLiUJMcHEb2MJqvq8DpQxcqRWjE
MRzp6UbU7qouYrozLT1vFuhMPXlqp1BPbrNJnlvNIDs2cYqX5nAIej52FTSqEaWrUeXLrtSN8o4U
qNw43nhwILfSm+CU4AfMjnOyBagx6vt0SPIN706uho5DBnMCJTWuDDUYM4nMrNkxxCc/hREyqwGa
9/VaWZwPXw3XCqZsGdM2ZqLV0VQDuE6N4owCyKwazg1N8eipcV1Mp2rTqhGePjvDARYjcz3xNeMz
KxtgH6RNEH1J3D3QJxf2sf6aDXZNyphQU5GBhScf+limiLzdmSjOarhoT5I/dbfEDX0fOb3PMYns
s7HWNKPY1QOugMFPU1auPJ7CJp29c/elFUgQDOi+QSLenrpt9qUfqAdMBIGMGPX32AlqybBxxR/y
hbgc8gILxOq6g3tq2JgNoi/JATUyhAce6oNFORAUu5QqRpRfjfXIeBmnWrUt3WBcB21AXL6p2SIY
OSsElj9LtGEJrIUDN/9NX7rvcyV1xbV97f1RXdrH5XoCBrFqg2UETT4va8tOXgdj6s/JLL5lnn4T
eeDW2zmrYCV4yODkWO9pXM2rvKsrLt4JSw8AKzQpgfhaETdOJ1gJMXABK8mNmM2OR8HOnIM0NDwa
BJYAlmNMT72Tkix04vEE4vg9Frk4e/bCkNfU71g0A0fOBYuwAhr7bFTWdsSruLIawPuRZy1rPym8
f0MYvz62uej873e3HYGlt+4vH9l83c9HNiYRDyGIgkw59Np1Hom/PbIN0hY4yBzza5Cq6vA/H9lo
0Eis8pAnrPlrROPn3c3+j02x1vVAsgQKBf6P/Oymw7/kd49s9csy1ZNft1zbBm/o/ymHMZQRk5wg
sq5rFn7uRvAOUQcfk1K3sSixcAWL58pZGKhRG09t8z5iliQqNssK2sDtTMLqKSgoDox16N0W1mKd
q5GQ4fXY83unWlVY84ZP3UpoRcRiJ0jHkj6aHA2gRFkMzUGQYhSC28KimxIYVtxmYpOa9WPmZLLc
6uMQJRv2oyRu20Xece6L3pq8KJbN7DqvSO4HKMAe+/F+lRH1ukdYi9qBAybFLyVAz2OPG1JXRWtt
hAHg4we6+NUMQN/qKNmPByrHVMOwqvN7uksyPOuBI6+TMiZF1QW8DxzlY+dZVGwcH0c7ffl7IYTH
+Rp/e+Tocp814w49xsG1q1djsvzTgPR9UPZ3DQ18no4X3wIxYGoY4l3p/FjI90O+c0wuxrb9TJAQ
D4hepStftE8TsnnEjtQbjbfKr3eTZMRHn+x+GBoAd/aMxhWJBIEAkVcvqdHc+yB1Z9z2aadfpt66
HpX0HubJWRSssSLzgVXOx7RQquNqeZ48uNkQIkVoGVpw46BJ2pGHcXnKU5fyh/Y20fGR9378GU0T
WGjvIWrKTZMHR92YruKxdMMqSO/6qbwpeMXqFAyAE8x3npwvkxQPi6k9dL72EjFpbwhAXPOe5hVn
m59pwghMZEuh4M9XRs6fv2533tlvqnI1xb6OaNW5+C5Uykon12NUT4kTXWSZeDQHQeX0ukHvUeAD
LcqbbCEjqltTqI9jtaq8dnoyiLLzZQXvm1h61Z3Vz7T0Os7JvDxgqsNPaTcdw/qDnYglFIN+MKuK
g6/VlvyYLs6+EdhKjdizDsWyJBu+st2nTSA2QZwlzDVyG7VG5aOJwKQdec1zXHvTvTUH+TnVn9Kg
CI651k31/S+4k9mxITEie71YbOTmDYqI/B7aEKDlFu/mDHxnoi6/MbX2nGmJd2Qu369KN7F3xJcm
TiVNFrZZnlwJ82sIjC7DNx4wwx7S0i9CI0uyUO+kWMsEqoVpjCc8XekuG+uttKnXLNmSrDkcwWtj
m1CkxS0tmWPfOd/yMbEJxnShRJOTpjHyzvydSG3ykJTpRsaws6cYc3FZM5aJ0wCMD8523BSoQ8xn
QsDnIR1oAxpvU5x/Ere9q/HGQI066Ut6rZqIaRl8dwa57w2QvkU/VjceW+V15Ue4PHmxscPWb9hy
dHv2tREp4rFeo9DKTmPsiCue0zf+kEcrj/MOt0WKeSU7SDrRtK1t8j5Xcgk8Dmrgn5upuPw7lPwa
SprcDv7uxdb+AEHxwUuM7mo3Hz7+3//99YXI1/18senU9MEzBuQLHU78SuL588WG9oKhokcS1jAU
uvEPd5GAS4q6jniKDWP9IWBIY8UEKUObjXh68I9ebK79P1eEHJgCKmsOtx42jmpo+bu6mtE10Kqs
SF5rzWzn38opkU+jJrqAtlfXJTSJeYKnLMUYejctbk1DW5tshDB0N0sx3Muo8lNoLAo3pH+hhzxF
IUq+gERz+h51RFvX2qBwRY4iF/W+kSwhoXm6D4lZJ+/jF+ao/EIekeAYKGx+oZCafGpNtu4KkZRi
Dl41qf2p1wWYxMU5SlPHYSWKy7g4Fz0o9DVpr4+o6a+7uOxXfVedh6LpT32x5HeVj3+KcIS9QaV4
sjQGIaKft5omx21KUyAXi3Myp+YgG6ZLjj3hAJBaFFqs51fUHGhKDNE+sQAamgZ0JRcE1baoCFHp
TlaGNb26afbkVTaNd42b8EbQeEOlEgOFLjsKARDUV1Aqu7WQ6Ycday/4C9lhFD53ncYDi1YQBTyO
bJHOyPG+T7xjwa2RMAOUtax08vTbgDpqX2fVfihHuIpZZe9tjaDSyAOYl0wONK1lVYNrsdgGtYYi
fZHU1AkibN2e/i1dDkL5kQ5CoWr9fR54vHK5L73B3ELxk02U5srGHTfA1NwTYz0uT4Ax16yV0m0d
tVeLb+aMAd1oJd3IXbs639iUpFao4XmlklG6n1zrnPU04NwqMgfdGo140U9x6LMECnsv2mEpTlde
ZZIOMtxIJU2ova+ChW+4gw5pXQVxv6NUva75GQRjkIvbIkMEz1KOBSFvMPJWvfYtSHTmpIuU1Bay
EbNj6w/rUqBjydLY71ZBFbFMa5tzbJa3nSni7eS0RD9hX7ojzsJ5LHdJ7Q/h0sR3td0/22x81l3b
F6Hf8JcrxzHntRfrybnjZfaWiRmZNE7C0Gu5bRTaKNYNWLRV7k79bg78DYy2FWHvG35YTryiwU4a
jPg7CQOhg0Zt0yEvm+CjbXyPJCO5ypw3ZD2IvWYRY8yKagvzGYWHScqzdNKTnMe3VsuQSroRm3ON
27rtXqKWfSELAOgKXadv0qVT3iUcB5lsxr0YMS6kksZj1xWv3UJXqI/z25lGzbbw/LeCnWDWkVW1
auPVHKn4L2gwV7Y3UpYGxEbM0GJiwAgc6EV6TpK4D5faqNCXsfcW/i7RkcwBEe4PVTWu2VXLI/NW
d8VL/IJuYFp3MB9mhr1Oah5bGPmSao7/hAqw2kvF3zdEdyvi6JwqMj/rkJtasfqXVv9MFL2/BuNv
wnViB5v9yLv+WAD6p0XGqiFpDtFERypXNoAALQBNhvtqYKu4dGSejOTSfEkE3PnUSvE4Yxeoaq7w
rquEA5gHTL1YS6UjmGp5iPETzHgKrLa+uO5nj70gwWIAxoq3MV6DBb/B0jnsPcSjFuEXw0l3cTyl
QviSIizaQWJJ6PFVosk4aWX03cKi4E7+IWi6p4U8XoNlYVK6hc5DeYF/IdLnb6wYjhNeBjl5SFV9
gnxfmebtsAAOVR6HxTppfnub4nco/IAnb3sV430QSx2ENSaIQeRPJmxzLvX2yccVAUI9W1VQ7bqm
vdcirhRYJUrCrGEE7k20w0mdfzyTQxRDW+pHSkoxKT0FE6jDlCPdMnNxiO3lZo71lYfRIhpZyKQ4
LvRhvu8d5q64L0YvOmO/C3OcGH7CE87BkhExPAiFaT/2+DNExy/Pq06NEmsMkgioWQrm4hyvlXwj
wMIxLiRlY7wcDY+THk+H4VQv0CKvBf4O+iJwASeFVTU2c1IcZkwf/M6uF8wfLQYQLUYFEtR6E3bY
QdrK3IxKF6KSphJ/iK9EIomRJmGJW6RvOiDCaCW6oQg14ISc/Xrj28yPJD85q6naCK3aZkbw3UdX
4rrmFY61OweNScpM3UNrkk5yG2TtDSD4K246oa/8J2rLLf3hafGiaxcdPAOE/qYa24OFuwAuGMkv
Br+xeilwO3sd0aws6FbiJNgYpbhqlYel5MnqIGbxEueoB9odUYsxzEz/5CuHS2ZV15WyulAXPeho
XjhL3+hoXyKZ38aFAwZdGWFSzzqlyhEzjc4R6sJVSqwPnnK0aueW2nbzFif6uemHbwW6Gc59oO7Z
7ocLKhrRRzvSZJuh5+Q+9sXKGhO0IpQbm//P3nksR3JkWfRX5geCFspDbFNnAsgEkNCbMMjQ0kN/
/RwHp1hFcrrNuOemFywCrAbS3Z+491xibELdOiaudh5pphZN512iLbooxubJIQDH5RflcLZMzH4B
ATlpzkdhzMdVR3qOV+sXs20jIQ2es4Exk9eKS8Ka5NL3GTSGfUI4SHKeW+vSI5sHJTSTIdJ6UB4c
fLjJKSk+WXwx2u8tuT45+T5Bc8wG/ZksRqChgQucLgCFb6pYoBqpOBtLfIOtXt91bvMZi/GgkyXk
MdWfyBZqIKm0ZA3ZHpJ+SfpQQApRZASPPDnHIHM3+hTE5Haap9QETZOXHTvLnlVZ+TaQbDRnxF5F
Tv5YkXkkx3Grlf1FPhj3npbgO/Ctl5qUJOAU87InN2nI3K+qKQ8ZeUpFG61rFbAESj9f2DMpfJZ7
QuiytMhiAhN9yMlmmuxm35LV5ITvPmuxsR+1hU2Wk5uKV0G2E+pU/qnGcLgl90mXBEARxHlEckU7
7XxOOQGilZ++mmRGMRQ91zI9zfoE1QbvgzM+NXO1akbCpsYweDX9bNMgpahIowpIpWIGuglbd1MS
nbQuQAXV5FfpBh8z8qwScq2k3V915FzlVr13e7abMe37qiYLCwk9c8noNSUjK8h8bTE6xtaxum3R
3Q7TRw32tTeaDbbNVYv82hvFm9MKIhySZwg7xYLx5XNJZRSbhHQ19bi3KXba2Hp2SPHqKtyfpHph
01q4uF0WBolfcTSctNJZab73yhO4I1EoW0gVElaouDAmStaCEQLxMsQkseW/7If5jRZxw2z7LlKh
Y1ptvGekkM3ORJIRuWS9CigzalbpCZllYWVwZS5+Dx1ORGGItYSOdtB7Uh2kx8Maw6sFObKXDvcM
D9QYNPWpbHFZ/9tLffdSgsbjP/dS5+Hzs/2fbfMq5d/bKfWlf7RT/m82BkSofj/4ZX+0U4wQkWng
qsGyJWhq4AD+nBMyvRMmCxeAHMavpGXxG99Nd10DuaUQqj37B5sdlUb4y5QQ0LKnewBGoH16Dit4
lW38azPFXj+IHQhZx4BwV3Ij+rY3z2kv5GU01sR8YRZvcYM744Y2qu5voarhqY3FwGoReBp9icHL
7Zhdli70GWsM7HTNLzcT0oHNbGkVRt5M4O4NZ/c2MJosWdbgtMhph4588nOTQHhjlbuZz+RwYIC+
nhJj/JziYB+HhnPTcpo2LTaT/GEcDIOWyNZnyLAxwK20TSZijJoq2vmVlT3ojPEiatHRhnk5SUZY
bHFmGyxhA4NMDeonk4FMPiO0EL1oYzYZCpKpR0b/PIZslJaRWxYMbXgozPU8wFRfuxMKq4iOICs4
QlddHFU3k1sMcvvvMfp9JMEu8T8fo232+h5/Nn8/QooO+OMIIZMibuenNJk/+jGRADcIb5xROwb9
75Py8wh5KJM93/zpK/4pk8JByaHj6yxL2N95Qf/gDNFh/uUQIfi1TegRtmnobGT/OmqXbmr57J7M
UzAb25IeBPYSQJwkwXO2tvK+GSnUST5rqOIwMDatjZC5QcNUmo9+2DTbzByy95nVKIwnEr6LHs4K
LR12J674Ubswotyu1/TI+LVKDVHAAh6EyA6t1/UmafNdOPHPeLcAD8R6q4nHTiss81RgORsuB7cq
2jdZT6N+nWhspVIzIo4gnNdek14ac3arN1qKNDm7bFrdZDs7XY1VZe4bp0He7Djy1YmSF8Z7GTJJ
NCtmFeDitFE4IyAdl1DiAAWF9snV9F3r+4TZMX2ZO6NfSrRtxyyj6w2l2oSShsD4wBxXTQKVQk/F
yvCiswNCkDqHeOBgLk6YqQll7gRgMM+Vm8qyA/aC4iOn31zUnnVo6+BDm6fhMDcxiAbHeu2hFk6p
dw+yaN8k7ibvzIdAKXXCzt9LxkXrjiDlMCPGz7McHGJJRSwNQ0zcV7tA188TYjrQP5QvWmR/tUK4
wLbiYxj06Q7r7L0VTvZKq3oYwqLuFqQ0vCPAvJiM9D2TEe0y8qHRLSCr+S/m1D9hS3udk8ZdAikb
Fh573QULZuNKDyk8smQjXR3smDXd4Y/a55W5S9k5LzulIZcu6lNZtSuDuVIzal8WNKA1zoxh7etJ
vJqlvUMu468Su6wAylshzh2ET33nqn18idErNnZW1LyQn/5pGSMN9zjgxqTpkTG1nAIQTgQ6Day2
3YH2p9PfyyTHkTFlq2bo9jwT44KpgsZ62yXLOIxfo3BwcK6iw5o8fJA4XeHWCdbmGMCp9uKs23tV
4a91q/sIGBpFSsJFoQ6dLeriZVH6eOWm+Qn1/sYdhp6huQx2RBR+apXqHETv7VslDBNOVCxQmRdL
5kMET/jeYz5Vr17Y46lUQjKmjw7OoYBODLESiZkMs6YSOKGJtEzG3tZVErTeARzhDZZDHrl/9uqu
I2DF1EksRK4WeY1cYAjGHKYvybQEzlcjMJz1Nl9GvbWxQuktK6Vx4/PfbkiACzdTQ+UPcw9ncl8v
JRl8lhLHwVz8MC3S7ic3p0LT17rE7Jf0gmeI3rv0GTEE1NVrUcH4KNxRso7LPowo+hwDzs8wDUDS
h2QFLNBg+GJmyxYeJYqpK+ZoBBiIwt+KVlwHg8fvmYzsnTXn4E4sqJONM/GjJcd02yqFH5dTvvD9
gOhzqFY53ul1E5fgqPt4PWZFk/Ahq8ZXWdlYbxeI1+KRD02HPnLx71P2+1P2XyvCbZl9fBb/88D2
+HP6fx60X2tCMqLR7xJNBBDXUwC3Px40lEAOD4kas/PM/CwHed8YqhsECODU/5XgpKC6ts3UBByz
gUjon9WD/KX+Ug/CV0erqzOs59v5fxH65HZFmoUzW8fIA84WhwNAsCDXK7ESJMCWz0aaB92xsKwa
nU2NE4RWvGiHTV6PNUpWL0ryFRF9bEvjIL1JhQgP86hxdTmEwojIH278lKjdgvgCmInTvMOToT/X
UN+qItJwErLJ2s99139GjPivUg4BVkLNs9yVVUdH0bjNevQwGAex5++nsSCZNzF0nGUsPBpqzd/R
AlWBGKj3wPcsihIlz7oORrL33CorEaAi9NPKrqbWtHOMRgmIxHIc7wDQSdq0WBWUyXdtOYYmdSZR
zvO8YipmLOR3Jfrvcfm9gfqvy6hznPVAzxbl8PezIn5ZR30Xf/DLaXYsJZr4VWdhsakSfPZ/9Fa/
HhgDfroPjOxH7MAfGnnix0xhgkqzaFa+aWj/oPiz1IbtTyeGOATHNH1V/FEZOr7SYfyyjuraKRFe
4xUnp6u7VeogFiPgOaPdt/RwBS6QrUdnE6tsW85F7kbFxvTs4T7uR5p7y/xMAywuQ0Xm8Twze5Fp
K9ehXXOVl8ODnWEhYfx3RbRJoTTuYpf3gASJJcG4nsrPoePKgGc7MlWSZXpfatWTaJpgkYA4XVa6
9hrSsaxqMbJhMgpzA871IhXmpi7jC73p+wXc9qfODCXjiQJAYichc0lkV/5SdPBW51wnCtrQ0XwU
H1Va7kvDfTTMzl8kTnQP4KZeGma4a/gbLOt0OIeO/VRWbLpKTK5brsA1lw0vvCmvag3FrqNMMUHT
oUSt4FZE3nVYRP6GEOeYmKnhRj17SwT2vpqgM2oySRupTIqQ8nqI41NnmMs0dkh3bABo58NNiTdw
QaT7vdnKfZZjRo4k8//sHCHisCfe9byNKWL84tPqI8ay6O87rb2fZPLAJK1ZOvYMcDdmKpSbNtnK
3aF3ooPDv7Mo9fY+rctnkXqXnu4TxU7ZK7xPqrh1mVl3hhwvpK+daaG3rARJmQgPju09EhS/Nevo
RYeChRiiDojl8a47zX2btOY4Ve1rwUobkvJDXhGDmSYJCMn8NLVZs9bphXd6g1l3Gjdov98QrmvE
empIrntAZ53Ddq4iaK0Pe0Ll+GDFPcpLxPLvlU2wcNKE/UXba96lDAMAQ819Is2bCY4alesIX7tZ
DQqxhiD9ooW5ZoTpA0u9apNAYwtKi6sxyS/gc8udp823Rsx4OoWOuekn65niH66b9814G93oxcYH
XK7SsrkxCBpNPCNZNDkz92IkX7hQwLhwSo6ixChgFsa4N6HKGRkmZX28SxJ3S5Hy0uQZi7r4kh/y
hucwBBwKpM6HVlda2s1IoRmX0zG2BqRGGDSojaHcsW59bhT3DrbMdapIeEEIaESroeNhLMUyah+0
criJO8xzLiC9UhRYJxRbD/tHv7JTH6ODGzxHAPg8RU8HyKeP7VMOoC8j9HSTZ1LZQNqlN0Lxo5QP
LxNvuIwcTlqlkkVb9C0gMPDMKw5girZ/idSnWDia4TzkfripPO2Ai2FYZzkK/9bS+nUoB+KT7HZl
OcOtAL6yKLFMq5Juk0zGLp3DYVlL5vHNHH0hBSdQO7ZvpB2+6LgpfG30zxTC28rJxKadOF0cCsPZ
Q4Z5jMrofbTDI+zvdmi0pTVnXzIFhixQ76wC27sedbEvFK3VG8qrLumsVVO1OeA2ko3nuN7IusXb
gmO9E3CkQDl2p7YvHsaguOLa2wSkKhMOLcOFmMa7sPaZj+tTcxMgVIJcXH9x45Dhh1gHXQmSKirS
RlSnzI6e3CI7Vpr91kNtXIOhJe1QGSGaeY2gvqSCMD5bQ669wThniXzXS6jUoZDGKrAC7ojSBh4w
dk/6AB5OBKm7DN16j+EB34Qm7lHfXzuxxuLYPyjD/OClhzaWVxGb+TU2n5ZVRfn475v9e4nLDPK/
TGsaMkzaz78/2CZf9se0hlfZUsUjD7bikPJHf0xrLOV3c5lNGIIcZ5dBzs8KF8ixoVJ9DGH+WT8i
foMlRYiJgRlOOcz/WQKEykT6y4ONGlJgLsf97iC6V3/+y4PdktwwF4PbnZiIn8zGfrNSrLODHYy4
pNtsZ1dkkHFut7VIAYPKGoY+CEQLCQUze/vS+aYjDuAtPNt5KXGFLr0C6GaiaIpc8hstzMaFge9W
zwxICfF9P0BgTICzojK3v4DeMNowWtTqvgbwU6EbraBm6z0cvEjG0E652EzWUgyI3cPvdhMFgSyz
AHeqAkNqXVXS+tvxFjWXuRyFdpm05cGicV73TImWU2aHBIliUKomwJNQjHA4uQDHv6mUNSy55aTX
+Irib26lhk5/58VY364yW7Ch0ttENy8p/gVh7mmLqIP/55vJFkV6snkWl71ldOQuEz2Al+hm6Nxw
D4flIyiKL/xixxDWyqKgi0VoNhwsidArTocMt3i/o0lgpQK3D9kpw4O6IBDb1YaroJufctbJwtQe
2jjfgpT6YN2/YVxw7JGWLlIN5AowQAutTH9gbRwtINm16ynLHwayAXnA/Uv0AxuzxlIPgyNcyrTf
DImzD8fo5BX+hxf6V1NXXdIBu6tcY31rBB/4/ki+6NgRqvxPTzKssbhvF0XCPTZrllwHHnoAXVfm
mzSrryzLyKoDHCnjphgMXy4TOKsQALs5w7rYxiPOPOA10p2//GEEm+FSNqWD9jwZXmytmMkVRJg2
hmgOSGPWSTeZj0J2hO/l4nNOo2ph9u51MdkXkLnKTVukOpI6+yzJsUNyMD1gFgAdFukgtQlt02JA
Pml1ERM8iKKWdbIoj0yoWfpMWbTUhNqWI04ZA35GiOVvXR/R6VTE+qJz/LtEn257T1kqwurD9saX
uAR5FnnlbSINcuGCgKlhtKPiqnaVyIsV1C6IBZn+VMkqA7KEbbkajFt+b7tKpp9YvW/6VHuw4FUt
O7+CKFthlq8sggWTYrqowowYgqq+GXCaXYFs+AwtRcxCrbUwmMkhX7mgZbwNeNXzcV451Qh/e66W
GRqJRTjLcqk3waM2FtPaz+rLOU0ekCLf5zX6rDnwZ4gGFfAF39z3oITASJnoVRqfQEWIMHhFwbfA
WzGtYhOn/mcr57OIZf9AIbL1HaY+RM2SCeuyme4GEhGHAdsLSO2FYY+8dJYpV5EmgbmUZn9jD92R
cBh369U+eh8QpYEa4MkOxBNYbW9m4eGYjcoApOxpNPjEfhmffa8wVya/qrAsTl7oEVJpWWcnHy9C
k60pSejaqqccLWvCEho7vMgL95D39cE26uuwGmv8kFVLcLcdo+vgNDeMItcpEL3NWBe7ua26m8aR
71YGMNzRoseoMm5A4oYkz5S3LZ5e4APyyRV5v45EIw5uPeNC0XN7kUUgYPDcoQ3VdGefDmV0Ebr2
cEQn6y8Ndc761HHXQ907EKxGOAmR82yXMLbmcWA2iBUNHXQIqoBxHRgwUm9sgO3TSE+UBhM0mzIn
qSYrGLnJ4DgIlFZNP3+rrdGyDBiKtLniQgYeFskTge0M7/4NIfsh5bT/qy/9/Fp8fDby7y+4+rI/
XnCbfYuDvtLHOfCdL/DzBVfjJvjJAEB+eM9/vOAelHH14LNNJG0Mc8PPfYv7G8QZmC4O4ylyyjz7
n+wsHffvLzhJMrqHe4kNjuCv+ucXHIdYo4FoFKcqAxwcERG5MhGCrALpdzht9ftUwCgkKkm9K9nS
z0hviXMCVjk44aZxQrhkOIabU+xHFhSWMIrOg8cGc+RfhaDcpde2A51pcgBJoYMMyuTQivSt6tIt
MSAMWCsyTgZtCtaVlYOANPGeN1lubeu+eC60UMl1jPwirat7TMkWGWbak1vln2ajT4tEjMbSFyO0
jMYrN0bVXQ2jMSKoTjmCjYaGJW5ePQEkMSa7c92UaJa8Qr9AtqrvTAJXll5aacth5H/CrrhltxQu
BxPZUCimaCe0WaD6sjSkm9Z1S274yjfiex+BK9CQsqTQCAWByy2K8bJ/nVB4TX1zIYw5Yu0SRhud
tdBSeMaZUbS/rI30mLdM2KsuB9I88V+BGbtAkb40HOfJcghniHQk+cpsisISynW+5xfxhaNMX/Yd
9dZLnrEBZ/lBLnUR19zi8M7FgWR2vskYRNf6KDuSz2Xfb+wg1Ou1C21trUW6d10VQqKSqfKLWdmB
raT4xmwjM8Mp8E6E+ksH57xTyVbWfCID4TgQeJXg4mtVAtaksrCQOyIX7YiDMFJ31xOYVSVyL7uK
LY8StFqEasUqXWtWOVujWT8VBG8F2qwt/QJTcThpK49wrtx1mAlEW9ZsX2EcXukqxYud1pr/7FpX
8V6ZzyopPSn8GlqhYkkowyl0IrRrRIMZg3NlEhVm2NV1RnRYzINZCKY/U+B/IQJ9ieL2OVJxY54K
HhMkkOWB+5qQSIbe5axHiGWTGX8ce44HM3ZTTADA7GICXQyV7IIjGymmSnvBlgRPkQCYtoru6NIQ
+aHD5CdSXaYqLWbKmxtRQfwhRGw4TDaRMsG00VXGjO7OxBcRO4ONvLh0CKLRsbktQqJppMqomaL0
yUtUbI3hDj39t/OZA9ncOFVqbSH+PRVWs/FV7k2iD0T5EIUzx/a9q7JxLEJyOsJyfEJzSBf8tBLz
WldpOonK1TEHZGzIY3h/PcowwndSC3/RGFSQAiyOgM8pVUk99BbRSqr0HktP1hxKqCcq2cdVGT9h
ZaEFVLk/g0oAalxxozW0wWE33hSEBJGvUawdYoPIJoOlGCZXqUoU8lW2UB8CVydOy2TBR0sAnuck
Kv02V5lEQ2bQsfpfTmqeMpVaJFN72xNjZKk8o7RpbZpfEJ69SjsqCAWYJ/+eidzRUHlII8FIjJxB
3BKVVBCZJMMZ8VrdXFUqTUkQqzQP5rTozGQPwwqnuV6cp7nHGUMYk5vmmymH6mZ0h7HIzvp3YpPK
bmJs9DwpCv80TQzjwLJHjRALyzY7NNjzJVvpdBF950ERDAUg9hhzUy8SlRnVjy4gU7RjEhzsqiNY
qpk8qkl7WhtN6y2nob7o5+AD6N91occpXLiafCotukoys96A6UKnao/HxtM3OsVPZhtrKepz4KA0
J+mqzea3QkVf9fP0kDcmKEBSseyEGATSWLciTE5gNOedMcyPTiLvmg6xeWWOm16FbLUj62OyXo9F
HicbF3fB0rBkhXDWybfRzMUAVzAiwks22bupMr2EOuAzMV+9bj8iRN5FiF47YsB04sDYxlz6Rn9q
0BCnc8Tni+CwwrVukbhvXcTq8CBKFN3srS2mQUSO9dRH2EHfbBVHJoHuAYTn9kbUbiORzr2voZnz
Cy9t4o07myoxOXvphWWvSxfJGC1uuLHhbIRAMdHyT0t2Ebji8mtH5yEqGrLAW4R4aCUfKovRTxzd
uznrdj9yC/4jDC8nEnZyiStHc2m4Gqi5i0kr10nJXjI0mAYaGrrS8sFp9bfWNR8NAQMYcASI2PRS
ysTAvOdD6MaoVxrkPpUlpG8bGTpUDt6GECJQEzTVimZ4bXbc9oMHpKHn9xxkFwJuaQFzYGG13amq
qNqmjFAf8jfEsgDQHBpYThFPw0b2RL+oBCJXw3S1VVFN2rJxEM37FdeJoafDctaI/MFr4mJX1fkE
2W9dhN6ONuTdRoKzEAJEMeTUq7ho640IbHczmW6ztY28J9UruUUlii4Wzfkq8LppTdy5C+J0vItK
k3V3LXd+T0FuJBbjvdQMFnalXeljegGc/TbwjGvGC0c+ns+9iSmc0NFPP7P2JKQ9hoNSC4fprZ+D
WXQRU+xNupOybabNFJd3DdM4ilbhrWfH//KT/qWq4xg1gXZh1u5VD9VhYXjZOSWFaDGittNEMW+n
eHqNTX/r+La7G2dy8Ay3OzsWCEaMDZeZV7/jccT2NCcvAoAEfUF2sIf+PQXOt/KBHYNFKyFIRjjf
wmTGWIYLr8zh0rnz1OwnKY9c1nfWEGAILuhSERfUJxemU0s25TIaSUdBGUAf4nYFNXsOWYa8CMJI
aHlrw8WmraHjtGYNPlRgv6CsSJRHgqVDZvH4pS+jxQtqj9qIEzp6jgfM8S47iclAot9HBe0a0Ltr
EK1E0tUt2a61F22bIUP1OuRiYzX6TVHBC8k8MaMdJlvZqIaQC9sINhVuxX08oNOogvzaAKC28GnQ
VKSIuQXI967p2g5tGSLI1oPQadngBcy8X1FKZLus8MJbbsK7PM0fpyK/0SDNLWpqHRaKRbIvNXET
F5k4zwBlFihwYhYfYPXF3AeLGtX+Akb2PRuW+7EkQp2+6TLGmLHFj8iGpa/PfMkA1TQU+zrVLrOR
2EHhpxDCcGNSULKlXAJqgSjYjTZGT3tA6ZMjk1uOtZncoORBv9+hRwZR4Hw5Xd6fugkOc0eQ0tpp
rXgjy9zB1F589d0wsG5kkpJHwXuXNOamjeK3qiioxOasJSGL5SQ6mnbrDyxHB64l2qZ4q5HPOIlu
vtEq75Y+jJdoLgi5UxZwS++WYOHmdWHjtdBt7VWLy1dGVfbCwcC5UiMor82iTT71qEkMr0di1N+n
ORGRfRJ8ysBZd2GyluT3Liw3GpZVaF5Ju6JLsxXID4/LCsbitpzi2zxGoUw4irtO4+mhg4EUUXGt
tRZYStnNjCfaV74H/CUDEGM7JvBidf2pTInkjEwiqHAkHsOwu0507Soug25f5dpdqY0PmWu+QW/s
t9IkVVS03gDpxFgBh3uqSfgqQbBd5S2TfK42ULu7f+e7v893ERX85/nuLs6yv7eGSn36ozVEnsAn
xRRoBLAYMN39ZbiLIV7gjGFC+3971T+Gu9/EMuG5NqCzb0roz9bQ+w2EGQkdGOltC/6J9Y9aw792
hipqnsku38vxiUCw/uINNMcoD6Ksyk5TkAcfEKrQRbcjjEvh1i0eaMSbg/OdEB825VZa85yssP/U
9+1cJenWyLyCGayDFmsaJ0ECbGXKpTb7tEpTOt5ndZnh6OmRzJiz7jyHY66NsM2kZEc0m224YWAE
y0r0tt49FWme2QxIi1TcIcjOHm2MkwTYOW4uNwy/yuSK9VhWvsbFfZdNslrrWs44RUqURWU/1GQ3
xQTQQwJaE37k3/RlOLhX/qQMQr3b3rR+/hJyU+GAjzOr2IVG5S0DFPbRedQcZk6w4e2uJPDX9emP
4t6fhrUxGUg5FpJBb3HSSQOmzLHroIaBlmQsq3wegGjc1pMTmwAZtSCAc9m6538P2PcBU+mJ//mA
XfHLA/D8+vdDpr7uxyEjys0C/udxYhxOG+OSn/MXm1hIF6mrbaF5he/wc4Pi/sa8FEwfynBUqFhx
fx4yaEAWaxVVbzCd+YfzFwASf9ugIJp1SNJlk8Omx/7L/GUeG+pSXEenGfHZItZNeRkIkm7s5C53
SS4z8Kj3Mpp2ELjypR5plwEOpqCHj1pMqGBNVgVraKyUc/VsUQbh1Gvc/oGsxlWPc4PXviKdygof
XKvz5GpyejmtZWx3LjVM3lnzjnEHNUfuNsAr1TR9/J6s28THP1tsyQEJFeuG+bvaC6zd75l8p8bz
6fekHlMMU3sgo+ZNY061sbPxsYkbS8PjJAvN2DL9Niljm6HUrjXmJR7bzZl+0c+h4Vzq2eDp69an
QQPPWk9yxfqqDnHVah5p2bdmOQKjqUHc2CvRMZjeC4cYs3LhRUg3LscyDiKU5EkfY4t/jw3jsx5G
WBt5ez2lpynr72bbe4tCpu9mWB+Hoq5WQTp1KmvztgmM52ls0V8UweUg0kNYAJYfgvQkNCqcITYf
szC+EHbKbsXSTtZoVlu+xeega+Uyj8x1I41dUoZ78sx64jiH1yALvgJQBFlE2pyRB5DJrHtcb4cY
ZnmgD++Oaz8g2z1DrLsvZ4Dnfh3GS90IH3pdHh2aPVFpx9IkoQB5BwXXEOLNHJGR1la1dwnTRW9g
f5LJorzT5ykuLKzV+hHE4pU3MJ+fh5QQa2zkiyo+mH1BeqcXYC7UKG3zRC0H0nwFdyOBlITzCZ7c
2fZRchC2FOP2yx9t077FX7XRjOQDc/NlpedPcOo2YaqzvmNlMvfeuW+CF7yRYIEhvbOTKpgHoR+N
tWprtvxE/SFk/VD5T55IiQnp38YRTEJT6+yZ2LP0MgZ7pbOiYFJ3RVF37okvQMncjegvdP2QQU33
7DhdwzlAfO0SVYHXS3NYNsz5Rz5Ll6DpAIRcaM7MF2TllCWGJOfYOxLxgohCFgZyw3e/19Qo01JD
TT93oV7EQbmFrbHDk3RRqdqnoQhqW/0poShyVHXUqjqpUxVTTukUGv1DTSmVqJqqd/wrrLHXhZEc
UUeE9AxOvHRj66lTFVmnajOY0sxNKNcGeoemBKMFkqpgm9iswZs8aKrGK1S1V1H2tZR/xncdqCrC
1MyANFAkztLvl6lN59BTQOqRtx4oKPGXZdDr23ukWv2im+t45av6UwXUIYhlOqlq0zApXw2K1VJV
rbhMcV60/dJVFe2gattGVblN7tzOqu4NffkJbYPsP0pigfpq0asqWcDqXQpVOdeqhgaK/dY1qbnJ
G/fd8ZFAJRr1fzSkX62qwV1VjfeqLjdrp125qlZPKdqh8WkLrI3TtRxFfCAQMsBykvbEDJUW7Vo9
CY50l9TrIJUpKGoOz03lCNZvfKMVHi4Gx7UnDlYXaauU5o0hLoYypinWybBcPCej3TEGoN6wWyS8
ebK2pNXf8TfgXslb78xNCEljz55KS1WnaCE/kancFXPbXPQC5Epj68miw9y+J3DTvUkNfdwxPqrT
CxcYymaWvY4czSP+tsmC/igsa3xMezFMS1xFGYIq78B8LeSnC5ElKeh5TJ8loRe2m6LNz8ZsPDcZ
gUZlzZ+bRbEHnnDLvAftdhBtWhblrBDCTcbceR1HFmPO9FTVHHnQWwe8yfXCDOTGzHQUOXjr164i
YGVOu60Zf7WhAf6yAU7Qmzc8NgAjZ9rAuKw2TeGpT2O8w+hwFeigWNJG5hfTzOUwqZGjXhQ20Us4
6FjvE/IZpwa4AuI74TRybxTaO1mO07piX7n6t2j5vSv4r0XL4fPri53R/5fhp0CAf1QtBsplUn4c
3QIQ8ueqhdhaFJwWkky2Sq7ScP7YGjlEC/i6CtZzqE/wuv2sWsimpSJ2XOog/LIUPf+kNSAb7S9V
C8oT5COWgBFFbhpLqj9vjUQnglabzOyk2d3NkEV36YBOktQUle/lrwEJrrXKuMd9fGMntKa4cKo9
Qzg26IP32RBLWYrgGEXRR5t4uy7rXx1nvvRkvAy08iPP650e1enKkvIOlt4q5q+CO92/iGrvKp14
FYXLar5tec1C7VCG9pkzujS6AAeKubImBmVlWe/IUtlNSXJZj35N19He17XJXj07FbIPGCDoH6kn
b8Kq2U3m9F5W9nPJZdkY6fPMJLlsxFMReHsmc5DUq1XXTzuynC5wu87rWmWhRqG1pujZyNnZAEl8
0uLmQ4/1wxSROtUbBeNIt9xkXnrhVN0SCNhlNAM4TC1ASmx/F47ov6oQhYrIyW4RU7bR23JLmC2Z
XrOTLmVkX3CvwIsoSHyjhPzULG1fFKLeTU7zpDNWXvZC3sNhB6Qg8wQjif0yzG51leThbeLhzR5S
5tOsq91FZGVHCrxna9wDsl3GUKFyRYcakl2rcFHzVNe7NMzdJZmt50qrH2YFl3K5szJoUzDyGOsp
AJUcLPcyignqtbPgqoKNunJkSx83ik/fwaMdj8V81KBaddCtcLzfDxY6nhs0xHdpTUD5gvKiKbB9
e8dIswke720l/DABM9mtzny1cML5eYDbDlBEMxYEavcp7RT5aaUd4KNfCOBm1dSwXakuKSlfIG/A
MsjjA+ANetVo3tlZt6aiuSjMGd/kHBHuk0AEyAxGRKGjrSKC3HAwhcfWsD/aNBPbsdVejXT4Mmx5
niJ0f6OYD20eTPtq1F5aW5r3w+AByUq/RKcTEOZCL0l6Inn6+LnX9CVjZIFjKG3QzQp604pFkiRx
qVWF+lDCA47Ck2tAH4jbN73KLomgjDYMXlF68tGvFG2j1imMsqmttlrl3Lq69qnp9nXELHLftP/L
3pksR25kS/RX3g+gDQjM20zkyHmqIrmBkSwW5hmBIb7+naBaakk9mGmvRbfJ1F2lEpkE7vXrflw9
1pNzWrz8U4Gc3FYNT/11qnUBU0jFjpPSo7ZEVkhI3K+HK6Kdz2ZtPlkU74L3FflNbjbvbW/tYVYQ
epJIRIs5R6ng7eDTupUrC6ijO2JpVsUlu8lAW5qs99wZ8EVrNdoNeYN6niwATQo7glF+HCXEycxk
R0YXHaPaH3wuN0GztetiObjMvTu5xE89RoQtyIcNkAB0gUs/iCg3pl6hpF6EEyj/FkFif8Kr/Clr
CZC78S+pqhj4tqSvfoPrsUXpKwIcUDMy+BrSnuXpRl0bRDMwdGIIBnBOExyz3Q42lSbG9TIBrcld
h7zDVFOWVZ5UZlzHcrAwdA0XivZiBsdhQxsAtI35NguSQ6eLjn0ajwmV3PIGXPZdHVwtNABW9CKz
ipwsg5VsEvfKGd67QcHrwCZcmkm6gWT4kWoLsXS5u9J7sA0578Yu2X6hDcerUu5DqU3Ibhy/jfCH
FO7kwlTlcdGG5cAobigeyQ+C2cXwcBPjbV7wOGO9vKZl+F3hfa61CVqXArNaxC8r/miEdbKPyTnB
Nx3in+7xUYP7u2hi81HhrzYS7zPAb12UwcnBf014HkdJ/+RqY7bEoc0Gd4bkASU15bigTdy5tnMv
+Loru39iJgM8ERpn/HWfFSPLtukpEKNHLord+5GyqkKbxaXRnRTucZ55+WbCT75oYznN1ZeVb1FJ
l934OM8XHOgAnbYNUNkNQIpwMyPmE+6b7+C7ZVujwsJuay+7w9cuxN2eVcAUW214l3F3RaAbJpLl
7HjUlQenmAumfecZWfjBqGD1mTjoqz7tthme+tbtAKTjsh8FmTJc9w3u+1Xb8JkZBcusWsLrXpv1
RcKOt+LfV9rI3+Loz3H2Tzj8+dETnAx5bBhoXlFDDiDrCQQQO0XOISOATFFAT6StXOZ/e2MxtaCC
uP+TGvqQfvbZj7f/AHrWv+7XIYk6Y7RJH+MKmyAKJZPQr+ZY+pdM1w8sF3esr//iX0PSl35q2uY/
/wctyP5KDSXKjBcHnw4TzRfr+a8MSfaflR1+K0qcoKsxd5GedrS++jtvbK0Kl7rtqr3ODT5bu7Av
RyqWvuqWnHAs1EetW5hSkU8MDJLCoV0TQr7pN4NYclpQYJxFJnP4DumeTcsuTXDqY92gPthD/1G4
Kpi4IvJagmnBKkitcTCad6nP6W2nlqDjmUIpJRZyHHQfU9ivyza3ymreVZV0xd3SYr2gRJD3OcxS
Up8sdT/6r8InG0D/QuOMTxHU32P/L2M/WaX/rlVevhX/yenNr/n1w4xO6RKx0pP9V/jwj7l8T4vw
5r9/mAM+5jghTIc/wy927t8+zPjEtAMcp7cIqBtjGfgr0Sxfq/2/p5ZzbdB4DQxrFv844RKz/P2n
2Yj7OTbmlDIGjDrZ9+ZLkJFam/G/ZJrUfU9laJ5ryPjLdkbMqZz0sUHcGQecELPWe1yt/KxaA7K6
iYPk9B5qcQiRKNZqka11IwCzB6GVpPFLU+qrG356yNkgN6EdPISL+W1ebYwtCFJj2j53CFTstD88
VewbD0kDAavRSparNa0EcWtcY+aFscJ/vrZVlA7cBYovNQxZjOIrslbZ2dV6GcrYjHClNbSlvgoT
ca20ukYn7oNCbguQ3QKtv/UIcZVW5CatzaFdUBGs9TqrTHnFwRSd5DUFD99irey1WuNTiH3O5Dys
lf9NduoDswXRaXLciIMCkRAmF0GcrKBsE2G3QEe0M5LdBcoi/hO0X8HDIacCEO3R0SJkZ6W3Zd4g
dKJPkon77mnB0vGqm6RxMd+hZU4xrU1a3BxQOUfu8vB75dHppzayUUJBUGJIdoJ3pTXS4oZeq9u1
lMMmR0NV4iO2qMFiatX6ajxf4iEjDMY/4U6uJ8t/ytBjZ9nvZaqurPjeKosQwIlAuQU9x/+xnq9t
QdA/D+15wzcHUE/LENmbst/5wagYXn2eW5a2ArNIVJzhAwxl8wyynpYlCFrpdFnA8YqqwfiWhuLY
B9yLfIUlqBySK17aLd2Z5RujHceezKdbIhE05DTM4GbmwHA0B2xBusfBjovTqDqxqwAjkGsNHl1w
6ofKG77HHJoPBkebTdBb91U9/JBZTD41ZiDIdlUHgyK8bNz8rZ9qvmTJe9iYrD1J/jB4yS1qypOh
mmTTVsGPynGSHXPCvYNNlzsdXAq2tz4DHlQVCTm89i5P5zFSglHZXxw971+zIuyyhsmYSkJvs85u
fkzS5rNwRqySus5CE+Vsu/9ZNbhtAl11wecXzQ4HSzXE22QZH9sSW6LbA8L9Kju2u/t2zT/zgvwX
bhyTh77Bmk2MfZ34jqd8xzu+kug9ZhTU7gvq3UF6bbvNrPXMa/YublCXFlYjpOTunAzuZUrL3iZJ
4C+xSmyz2n0VY3g71Rz0mlpPs153Frq4w55zBcumegY58Tjn7dXclRdqMvjkpnxf0/G7k8z7xspx
9eTrwbZwRzoVO/eEU2iuKAhpv7pCHF0bUnVec14HEsaWLhUZQMdBDsvQc3llUfa9ifP2iMfvNg7p
d8bjFMXiXLlIefnCUQODkT90Dh1klEyDsSGQpetLSi8Y5UOR2fioNbgDNgZN11Sbz7ruZCwcTIq5
mu9U7BqsDGlmRahfDJ+KMjdsmdp4WX55MOFW5uJ1Srkt9ng0LVGfgKkyjiJrJrg4hbZzmvg6CxyE
Ta6tDAYRzAbvZ/llAsUNuiwKI7itHgaH76+tLaOONo8uuEgX3KSxNbwZYYvfYMRc2bVhfZvSOLJt
ZUKzjv6+D9btOmJxH6vZxe7Xp0eIdNXWRubcznOLo1Ua2yLlv2SHSa3WxtcisC6gigasqGLd+doe
2+GTJesm2L2xzlJuShBhgWkaaAKkNtgWLlZbvCgr+bH8s3OC555YwKbg4DrWiIp9HvqbFs+u7cXi
gIaSn0o/Bzyorb3cfr2t7r7k3744DPh/Q3zAEIII8+EMtnEIe4Zb3M7aNDxp+3CZTuAWyi47eZWN
sTj5Mhnb2AePjXYel55JjKD/kv3/HlF+GVFQ6f7HiPI5Z8P/YWn/v2351hdMJn/mGvPLf5tWrH8A
NQaj4GAM0NPFv0ZvBhkL7dIM8JP/cyr/VZ/0/4EoyYQDJchie/7X4O2B9YK7APRY/ELp+iuzCpfb
P80qnHoFDyrH980wgMX3p8nbCZfEdvO0u2FpA5ZrNpj71uqzQjvp0FDCOaxPWA5ujTH7CaL0vrXM
9tB+CS8uel2nxRh+Y9QtP90XRnVJCfe7IVpc1MkNTqed1ILOiLLj8/zGZIDYY/dEz5wvAci1thJF
KEMZkj2fcKtwbS4p9U+nD4mRu+IpzLI3l2bLE1Ss86KlJhPNaYnXn9SbvLXz4B7cwf/ho06VJh5F
wzWiJXPxNmkJy6wqc+tXDpeytriw0bmyHFZfO6efeJzOSxfS9YIm5qCNWdMQ6ddW/YtsJlfniFLK
g25pJ7VEg5oxtrEOkAK2zhMCnB0N00dr6lIDtdhnu5nuslZR9zULzb+tJq6SKWQVNUVZaYJUDwPq
LFl8w5p5Is3JGFuBsVJh3fHe78tPv8o/5rDaj13y7KwBc8DQsvjn3nW2AGuxEY0jZ8IcZ3MX22QV
kflOY2WTrHrMq3yfZ9Y3zBfjxg9mxqNs3TtJg0DldTtFHyVnkPA7XkNz5wsRDUn9E0IfHilYwhvf
nj5BxfM+KDwXcnsW4UGUUbqEijum9VoqXuNUkUprPOD5QPBI0+mxCapzXK0/yLt/dk0btTa7kDW3
3t7OgyvUiQu+gJgjK+u0LMx/qBNnPhgv1VIeu0oE215Amjbje4PwbGYrmEX6It2YwUvn8dIhuIzW
agX3dt5ha+Su3iTBkcrMHdooNeJmgq0xIbsdGteWLlh3DMUlCINtHKk54MviqBczMZN9NkpQs4bB
+JS1vH17AuibJM7Xk6fccSfQSi9Cbjhm1V/NojnZwjlC2r4rW/kUhml7sEb7mSLPy1zTiLKyfcAN
SsfrsisH96mQ46FwzX2wIm0aNqeszL6qXK6Vwjy52L/7/nua5Md5DU9jD/AO/fmkbHWyFmPnNuZx
tcN7iOJRMS6Pg2xuOK5HaqJzAg4CU2T9uNTBu/R5hxhY4PHQrNtBztfI7FHYUFu+4FPHZsf1cPhJ
av5hdZevj9HOLbIfrYpvBmInK1K1h2UaQuik1EZmZo1VH/F8p1Ps1ECkteFu5oSEhtnlbzAgbvhb
7k7QGrDFuwcAoBVnYhi3zPF0ixWQzEdS3uPUsbXYrqKrw+b2yhHC8N1NlsckLgrraWysg3TEh1tU
2GnxQW0hw95OCUl2Ndpikxk0gycrL+05H1p8r/5dCfWPAzHf0jUn4NEP7id/LneDTnxKUsSuzMio
WicX+NQ1xZVovOdBWsku7sI3CP79IS2XkSqG4mUop5/+pAPymXFw1XJKxgL5Gxauy/eJzrVTRjcE
Dsz45BlN+n1hODQNnM9LuU4XtZNcLmkdBRImZz/BnGrqS4brA+W15Hqm5Cjb8cEL8GH1tbyjD+mW
SqCLgID4hvKeF6qYt4IfCi4OMoKxgD7fZJ8V9VmX/MykW3tJhr23uC+O2b4iupVYryxvI8ol2Iwh
N0wDVOAmtEW69fLywvN0NyTVvRFggJ/Uuu9EkbxWJF+BYTyJGaB0a42Rl4SPTsqPdggLVNskqQ6k
9aQIPqY5vQ5Fe+1MvovCrK+cIdNJQVl8bpT31eqQd0wdxnjxtq48IOqF+aFUj3QlMz9BEc6zkP+U
d3x9P7KsOyVCvPeGP0K8GqDV5s2uB4OGSN0lp9F33Gj1Q3lwMvlaS6SZDqe16mlzLldx4U5Yf2d8
vMQkerCrfYs9BR+1y9jn1TmOY2926aI2353aeFymgKWmEq/hlO6CUfDQaowXxydpP4z2R69CKNaG
waeljbn0NidykycbnDa5iGorq+7BN5cFF1BRb9rA3jPdHfisXxjrcFN05Qk2A5wtdzzHs3fwLTbp
TlDNVzTmbnAhPefF/ObwhBZ5fF+Ozok9mIRFpZOi7g4IZTQNQbodg3xPt8ZllRcUdWcfbp9ezNxk
KC5bXql1vM0T2rzydgfvH8fKAuqjGc8Y/XfB6j2WsLwn2jZlyoOlLijPy/ZuatMzlT4XWf9Mcnvj
Ei7uVgLFa3XTUHRc5Gjc0r9duuZAS0nU2xO6srVt4plqs+4YEu8cvIkiKfsOCYuNl+NdbxPuzMbI
zNdjM+Zb7BfnOXP3rjOfeCxeSJrEJJS6zAXzj+xf6TNQmeM++uEG7cdUFRetUT2aPRi1wRqaQ1HG
xzEtTngbj0qpLc0cXKhyTuYgoUNFB2hV98dOBu/t6DhH05ohz9RwmmgevBalpb3WOYT7trwtiHf3
KP2RaueDLmVZOGxFfWE9L5ZxiLH/b0wD9HWL758KgpAnRvrCb1XuWyFu0mF8KVuruFh1VauY+Zmb
Ae9u8FOxXZALceIQjp9HWVALGFc4qNHJjEavdOerOfUm+3a76914vwzZe6eIaxWFfZ4LupBTr78S
IZt/2vUnv8wiioGaTTwStvPynLNbQNh07q6oiPCJaBGDN2lK56VQ4ouPlp6AtGd/zzpOTxCtvo0F
zZkhhgNBXEPyOq8SnhVdleNykOWNw9hwmbQVZyeDZI1Rye+0kde7YiGzYzUBBmXf3zkO0w4ZXBrS
E/IpXNkOSwPauCKTIp0ljxRPMsoGcLpTY7/1p1Hx59Lekjm95SW8K8r6yk/l90wRwSmQHypdrwub
oySuZ//gT3vroVLt85E1gs6UbTZeWa14NESnTksc3GS+/8rP+oXt2DHlS+0lJWq6B4MGIj9eKWOz
ujN712c+xuYp7uyfNla1zdpKcj1UvPcxOfTJ/+ZAotlM6xV3CvZzw96U4Al5MoMC660wyoLlhuaX
mzjN9/imvuV1X+8nT0CYwWxVLSZGkNiwxmljYOnHrwFbmv6e8B5SCjW1JQMn62vceRQkAWM92Lyf
hgcnaDvr7LvlTrYWHd3xFHLmm+oJ01cn2/Cl8APD2ZV52jOKzZXt76pZvSjZ2YSC1k9Rdz/SBOwB
c+CuYw/d46PlpJz9CHx5TSsPL/Ww5wbOW9WvZtz6xOqIH1UalVy2XQBpmmJ3bjrj3kzLl6YrezSw
eo4CmGNrX10X0qd7GDhlso4/wzV8SwrnGzyWcmv1uM5M9Gg7k3vEgJ3dVDsW2YclT2geSi+Ad8PL
JVvhW9MBfgJ2whrd2nkYLXOIGOW/W0n5NLg8his6zC8mP3tXFbxNc7IIaXUmVvw8/znM4qngQFon
8oogvx5nZzoR0wNQKErO9VX1773ya6/Ul4//vldefQKb/+z/fZ/Uv+y3fRJ6s2/Dff2yrX8xmn89
5VjaChNYAhSsRe7ZYwv91z75tWXiacEmA4CEA9Cvpxy64QKHZRJrfeBpCMpf2Si/rlN/UL+pkQtx
u3imF8B5xk78R/Wb0EsRF4sfXreunY77FlYR4nI50xCpDTdbOu3Xamf4Gj8yhrlxWL3xe+i7OYuc
WMjq0DxzI/v4cYyH28Up3jJd8UlRRrvBeIizcS3NTZpAe8+rgZ4DbdUzdBOh09FJuOh2QvXVU5g3
zYHQDlbHjtPOaq13kxpGJsOivLRk/h4oe7qQllFtPGoQQ92HKChG5OwEt4vyErxkh3BaDpV2kAWx
hTpMr0ms+xWzlqZFSeViUdKNSHsCLYy6j3GdaWYcdEejRIeG9GTe0D0AiMiXl35TvJINVdS3jTMI
QNoeFc+h60k3QM5UQaqvTkjKIWfdElnpvkif4siaAsmkCosjVebg3Mpg3wXhdnanJ68rP9Y2ji8o
JJsOPPPYp+zpR0hnAsYc79ONvRNuB261HV/XWVIv5FZth6+eN0drY4jhS2FGbb/QVSmTfefSiWU5
2SNe50cShlBpw8bYxW5mk7tyr2aIHoOdHwwQjSZwwo30x4TyTo1XW5d3iEyMk6N9N1buA1ZhDZ2v
XzPHerI7pvxqqMHDNlkUzMFlkiSnhfoWXCUZ9uYejPBkVCcp7Stio7C9FN0y6F+PdLcOUTcX+3JJ
Fray9s5NZ76EFPGQkrw0FGYDSBI9ank+RiGy4x7t7MxEEkSGTfIJMfqwps2VYQW0rZbLz95zL4zR
OoVmfRTNzRg0dCQUJW4szi6qCZ67Ydg5Q1ts1yx4Hsu426FHY3xo226rAiA6gYyBXgwKpoxJqFzM
EGHA65+JrpCpDYtPFH4+MRNX/XLF6pFZ+YFyK373zG4OVQFWJc7CH1le3fOVuVeD+smOcKRyCP7J
7PxckvpeZQObL2CAyHJSjjKjycsjygfTXenCqJqtwZDf3PoxV9N9apAo9BpSFDRKGJEKuvbNZHdS
bfHoL4+NXpPRVI2oY3MmzREcXXZp8DAHY/HuZwiW4IxZt+fCeykqppu1JiHms5qsTvI+KXvXDWyY
FLIeseW8QBbdrfPzrDd6wRKLEYtjwuBf9J13Zertn1pxHLsIAgvCQIhA4PTledaKAS4VWjeG4dAj
JhSIClhIXsciBc/xpTcgPGRagcBVgu6OKNEW7DE0HqFTIFjYlh1JrWAUSBmGy3Erc9udrVUOwGjr
fsrJ0KUoIES4v2VIIkmQP3ZG5mHEgYaSes19TEpv02TycQ667x4LKGP+8Mqujea0XHfJ/E7/+clq
1v3cLkcsLocwdldmvGmfG/XtQCfdUKXP62z/xGnVXvrxMB+cdbqrMg9Z4t0L69fVsy4pueUp106b
MC5e6xHAkNF/dJI/cgVnezOmOGqyhnmUbvKnYO3PKl8XtiXrlBpcPIqmeGBvOSx9/W4TSwAL/+55
jIsp3F5GS3QZPzQgJ/qJ2i5rTb5fznd2wQ+5JVa1SWrnsvXkXeO1d+3cXWcY/gI8IbNtX6mFuSqo
qnfHknveJYdm9N8nC3m9Nu2PMOY5ysn8p5iYWYZpvSWLCV/BIiCqJJ9/aWsHbR2/EFvMtqJD1C+5
fCWQIaOgXI1LxxuTTWUEdwDe8rNFU8bZHRSuugqGXifdg1PzpKlX/zyW63U8LXBZsvwYJhgS/Ya7
GD83x7jLXgeD1hTD6f39HAefAhWMlYLUXuLe5Fbq71Rhi63TORAPnFht7cIUF/js/F2Tpnelmb53
Ijw1Qk0HvvuPDbmQTYAPYu/zMYolNSlNnLyJhY4Vt20uCmXaesHkRAkEKLJmk7OiTxmNsYyAkEqc
RDaX2bkIoylLbidBxUkf0wYfUpEiHGsbTCgXhX1iLz7MZnzXDxYueXJhm7wsEIYK79DwUiRS6901
vn023SrctHVW0k3GATEL54twsCjA0VCEbjtPzbOXG+0p9Mt7L5Y89yCIo/Sbl0qkj2SIOQ2l5XCu
eoPPB5tdLqQ4jboUAav4lWyKLZGerZMKrUCVL/CkcMxbrNHsjeWGnPj70jD6uVOCYxqjvp2ZKDa4
jmZ3OSC8UC3S5A++4NtGnaiDtdo5SifFG8/WTTmqKXWNqT5jIwNnPY+cIZv3xZLjF4qZEf+eCn+Z
Cv+nw+cye//sx/U/TIW/M/hYpCAdoV3OsE0DLDS/uzJwgDBxRPjEHX+5Jfw6FH5VFQBzI6LFx/5r
Xvx1KNT5SDw5xBkFbiGcP3/BEaEx0X8cCfEd4Yhg8LQ13zn805EhblLKaUtHJ/r5YUM+bYp+AiRe
s6o41YKnUTb6OUzpawruXgcJHSm1x17HC7G9EjUcCB2mOn3Y2gAg0IGJJFo6nZgEw67TecX2K7rY
+TExxmFtGjpddbgxVKaYdwGRee+1jwsv2PRp6YqHORZ9tWsak4eQI/klFddEqp7cMXmHO4cvsUdL
zsU8VcdwDA3/KRhoZaVTquLthQZwdqa1+eaIXj5m04DR9u9P+9en3eGa9d93oPu3CZJ59u+fdv3L
ftuBcACRAaREBo6ivo79tgE5+Po9y9Vk8n8Szn/9sBNG5Ghqgez+xbD2B8e/5jGyArE4/fIb/oVP
u29qf88f/T+EBvhJMy12KozZ+JN+7//p6sAwh0XON4VoEoaG/DGJ0Q/D2b+N7QyGWguLeB7ReW1V
fTjgzsjV4hDuqvE9m60bc8bHDT1nPgKDC/YYE15JbMF7Kx+CSrYbTnlQZOlOOBVVw1/N7rrLFYaO
oJxgPQ4c6Duf40riOpw7TKkuGDM/3c6kH3HCUEHjwvNS+Oc+5jWdLC0o1Hiyd8vkZFehQ2kzg/xR
FryHZVWdx9Z2tlMN3XEq67t8ag9cLRcu5Pb4QLSSWMEQOPsqg5tquiizSW5ctGV+JSnc0ZCGczhI
UxNb5Fm26xxJN/wg9hhrv2oc+Xb1OfZN1OZVx3MBtqofMu7WibeH0thGawnVxPblcCfnLGq8EvBG
P/40pDxWqfbUWuE2TLi7i/Kxsd2dCqxoqWdc1T4gTUWphDgUjsX6YebvyjRJqDGnBtZHW3DMmpqT
sOIBYpXFTO5lGpp0X7YkLkcRDhdzGUSew/o6enQE044NEXmRyM20BPJCXWU0ZPjaG7bXqCMeBsGE
CIRnPCmL4KkxXoni66hPDzV0A5Gl3NIE18IZjBigOVrmOpPSvQ5EhhrMHf3tF96SfB95VkbZ7Kxs
INZJDDGyIE1nCRSlVopDS4d85OV8g7Np/DZUFCzbs7URwBARqGSytVJSfpQ6jsjh/QXlR81e1g7E
FWM+8SEgmTDyTW4IpdfBApcGC88+S53HNShfB5rZ4VknaF1J8izYnviD4kjHrrY4DLX0PoZybM+D
ic+GPVOO8huHUVxjvn2XqfIuLPvi1Nv+21TjFOpLoJsF155SVBU7svpw3eFTukMfYf4/Fh7fVKOd
pggF/4BZPeo1/HSEgtqsi7v1v8Coo6uLWxD2pW2927n7YOX+Q9vNTF5ld7M43fdKk/tKXRlluOb1
oKl+iwvfzwT05zHwAyDDOFV0E1fTmS9OoMmAjWYEppoW6IMNDDU/UGQx/E0cOnlSg7uZg5dRkwYd
LPtbliN/JzSH0LM7ys41m3BYjIRmHHiFXoqN2gW2HJEIhu3mSlAomnAYaNZhD9QndXB3CTCIpp2n
u7Gz74B6fGeQ45SnkYmBKe+I2B+DWq1EMPG4FkOge7phLU6auphq/qJrdbf11J2li7u/NM6tJjXO
+NFFCnktFXzNPao9Y9t+MJ3E26aAHm2Aj7EmP8YgIMGkMoD24A593n80ykKKXEBGjqAjUV0onY2t
D8x0eggW/mHuZzJ86XyXafYkvHwolCkBnLxmql1AVIqpyCPcmFxtNGiKHyKfV2l58DTbUgK5BHH+
aQO9DGiP2RCqOEr9ds2GJdwtmpE5A8tMYnEyHeiZpuZoClpvtgZoTRPEpuv3l8lKsM4CvplqCmel
eZyZJnP6IDprUJ0GyM4VdKeriosUs5OlmZ7O7DTY0MXn4pnmVd52d6PdutsCFKjFT0hEJJYfTs0J
pSmVQhbQoTUI0bKoPz0Iad1s3U/cVDedpo02YEeLdkCq8Ps6ysK1PRbASc04uTMQQgGlN/de0Fob
F5CpLfofakIfqW3znoX5KfORrCb4DlQkz/er5qGmmoyaeOUJQ5t+ltCVrFR3rTRHNSstjsPdhTKz
txG0ZZpCXFUe7FULS2chMAakvvcgNZ+10KTWBmSrnMJbUzNcV2Cunqa6plPL2SVY5p74uvrKsge2
JNeekfeClVRfZYLLj+iCZ8fnStY5PIK5Ix6GJNzRSXvA+Rlv09n2cMyZS5TJFIzWXjKxbe0hZkcE
n7NBZYOAuASPJX8H4cM+wY0iwrCmC82p6okfAr2zUstLa9t1oeI7i+Yk6jE5APP1NAbzjRbIcg/x
ndBCA/ONlt0AEA6UGGspdoRpLxcnvbaT4oWfCpjotNejHKqHWSe5SB/cNIyNuzzpILIsC7EOfZNG
cNzneUGOPPYSckPluvESQLqL5UCPs6tzN6NsdMgKOFSxgzc3Hp9yUmaAlWR4kJTHUUjF60x79Qj/
U3AMr/nKaOhWcLKLcmp4oa+pR7KjexE1G+TcVh8NUI8z5VQnN+8Py8ALsC3IaSTCvxeKJyjVubOH
l6XMJegvvMiRrd8neC72s5tmBzSdV9wG+eU6SRFlSSEiOof4RHjVgFth9bdpG/Ny/whqyYPKgX5s
xfMek+jbOhtRrrhlBb33mE6cXtalOhaTdWmOPr3gZXYI69I/xAVvMYPP6vbrUdtTjbqFDL3zFfwB
bxB726knHs5Xq9iNNmChOKCBNJP22VkBxxsxMlRAG/TeLHvAjnZ5Z8B+4+QMa6ud1m9B61zla+Ch
FgXIryZzB8N1VtPla3C8XkS2F37yrqM7m94l/T+k1E+a5hNJ5ccUsgH5nYT9tH3wpvWudKubagGu
qGpvPzbZ09wZT2XqV3zewdC5bbgbkYgRK++d5FBayf1sIqmYvJWWSrR7jBI/Cq8Fb294B3u0zvni
YBstODQRQHqIsfvz5pZ3wVC6Ud4Y39acWi/umJtwCL4j9SLvZSnnPoc7RzDcJlZ1xMDKvY0mYXKH
y33AtSeTHN9qkVHa5BGsVoL4gLWkF07qXJVxPW/7KbggoKW2pUlX6uS6N0MvL12/PXuBumhtHIdD
L9Se1o7yvK6Z4HNT5wdVxjclrWOqLB+zYrhPevfaLPjHKMKic9/Bd5yZVSpRvVEo+Moaf5KpT+Iv
a/eYy6Aquml9qXr/MS3D26RZrmvHvzbIZW87F2hxFbz4zvQsCiLqyeAsO7eSe2tQOZ9Yea7W5KNt
bcXLqP42do3AwGCc6Aj7xoPwnabyayga2b4ZCo56Yw59umq9HXUez+kAH63NDWdj9ealKH3Oel5+
wAWnztKZ5F5N1UMujEOlavi+/GBbdJis2fLdN2npHShpJBBuAhUnk5aM5b5J3J90bt0jgsFjSvzb
rMmfMXXwlG/cIcKxRby8Vc2+1vnsuvGvVa22vTmCG4R+ZoWMRl2u7rtFG4DEFPAJIUCfBsLllQxP
KvGfaomLcvLMl2kR1XkKNBLa9A/1it23qprgaEzimmKLn1bAK2ZwtEHFXm5hGpZIljg35Cx4rBLJ
hCN8CYGQRdMvHj3uGs3Y3TqEADHe2scm7J+Fh4anIYSqBd5qzAufp+IZ1ut9ptwTwOgrxLEd7IHr
WmHMKQrfue8S9wJXw3A24CpsScx+jJ3H0zL17q1hulYT2NGlDnEH2RhlRElGy53E3yGrX0JWNkva
f19Kr95+wEn5Dxkr/ct+W0qtf9hUBaCa/FaW9dtaKv6BLsPpzfE8yq0oy/rtMOf+gx1WR1ZszwQq
rJNZv2owMHfAWnFN+7rK6T33L6yluDr/sJa6/FZ6/YVSpa2moe9zHfz9WiqRCj2PR/N1XYu2uGFH
pQNOCd0sMF/anFW2M7FN3DPi0R0t3N8APs/j2F2kIrivq/6a/g+snPFKk41S33t/fpjs5rUISHPM
FGU3GD2sHPKOm/QDF5G6Lh4wurQrfDcKrV1npNLUaMT4UBrj0j6kYRWec5Ozf1hcpi3airNqIFTL
y41DUuHU7b6ulsTY5TDAdyuzLRwKle44u9sntpqUM03vHif8pDsBaORUTbjtYLZvU2ctTr50+l2j
RusovT7ZOVzJ4HgOfnMnscngOScNB9itX75Z80zvumkvTFnl1qFomeg3i+d1qLPgi06FQzzVlo3k
PhFLe0XJ0Ks98gYL9QwyEyu3dL5cETRHxO+OiWMQ/LA+h6rDBKNT6eTvLjKdUw91Yt0smTqJsI8x
aPdOp9qzZPwpCNVszGY8ZTr5Djzz0iUKXxGJH2us5XhUvimdlreIzcNN+NETo8e+t68Dtc90vF7n
7FerAdxI9F7i7C+J4ge+ummI5jeheJ7mEQ5j8ZLEnGdwAdEX/ZES6R/87s4n4u9nerwYypue8H/c
9k9rQ264k+klJpQjB6cjX1gawAW7PveESUk6UUj8aLCAJgz8P3tn1ts20kbpvzKYe/ZwKxY5wMyF
JGqxLe9LkhvCjh3u+85fP08pnbSTXjC5Dz7gQzfSsuVYrHqXc57D5G6dKOaAAXPYAUIwo65kYG2j
/qnvF8UpCBw6gCp/dY2I4Kb5AjzN8wS4xKsDtK/uZQ3wILHFG50VAqE6rw5lQk/bZ/ImrI0HKGQ+
MxxfRLaxIlgTI48W3CV2ezMirMV9YBBLlamIqnAirCofQIMmmdhzrtKFe84xDDjYQTI8hkahliBF
68/gAFZhSeB7GsPQ1oLlbZ7K4Ex5CR/Ya+XbrO+d83CZ2b/Ghk3bOoSbTLaQ5d0kW7ZOnqlI9Pia
Mc7WqVmgDu4BYMwHnu+niN2sG5SfpF2+DGG6BnaD7hahhjtaN6Gg4CSUo1i5qdgNWf08xAAtLQoQ
KaZ7dkjb0CYR085ngjCl/uBkbE5AqkIQyFscWmmFaHpiL6vxWBZ5+qVN6keSAfaZKL8ELHvrCB6O
1FFxBla4d9PurgoRMlsify4y9xr990uWZN6G0PidZaFj7BrrkAzJ3l7mQyz7A1r0ZFWLAcqsyWWV
o+2tg49lhWnJTSRRmU1+TlGoHdh+PptDchaiujTtyrktZeusO/7LaDNa0xfZ9DThGqFEQ9K+yAmc
lT8PbrD4JRl/xCzlWaYSsMbEgGrdFfUxqNjm+24i7HNafmDXY9s7fldO22mJltQfe0wPq3bSvfhm
4a8kQq32WMlCZJsZYKkvFttLNg18Lf3q93D26yriP4ezkHDfmud/YDVa74ezNhYFLi2sC57heSpR
+fs9KGA1gkrEyeNwVXrvvMYSlwSgONck0O4nwwNwxXcuCedXbkHeyA+3oE3cuG1a+ByYBUui837O
zavqYuzkkjlQ1bsrjfaL/N3xEf8bYwscUCJqwx19VLX2YrhlTh+ABxLzcYqrcZUlFI3ETpLGwV7S
NUmTK7WcpJqQXf3IB5sfmnzKE+3ItgAfaVM5XmYKhqSfuEiF1RvbXjeb9Jz0yGkfKYRSp2BKrX3y
YiF6W0yzOY8VdKmFviTpOOGKr8o2POOz3CpIk6twTaYCN5UK4WSeaE7ziexknihPDGntK02m4tCG
OVFbCl7fKzAU8DtnrxeE6tYKG0XCXXKjnVhSDpJuv1GAqebEmppsuNjrUiGoOgWjahWWKhcL4Xme
EaU3Ws2Wfd1RVPjaCUhbMlDAlyDA1DK1rDfOiV2LLxKosHYRCsW1VYRbF9Rtr5i3yQT9FtFaSqhe
QXJv/UA87QMno/JAYtAcFD2Xl5AZq4i6TmDbgFag5SnabqO4u2EFgXcBxQvx8mlyx/tcMXp7ReuN
FbcXxgjcvh6Wr6movqGh7V0wvzaLtB1gCZTZJwawhiZXUYGzqhkPkP+CLaNUhDCSrjhXHOGlJIfd
Bi3sKsZwq2jDemNEO6Vc9h0vALDXJ8n1qPjENVcuRzZXS63T1AExhmiBcwuz1qoEcBzZ+ges5gQu
KvaxDQTZXnhvteIiN4qQHClW8pAyEp6AE9NCQFJ2bIyUhjbQ5MgYpT/AZUSL1VWkGMxJ6ZTgfNz7
eK4vXcVprhSxuTixmwPOz0Wv+xtSEUhPcmd3b41pgnPNvnMcbG/6YLVrp5H6Ftx8tNE1rb0o6rzw
J9265DbNNpp0mK54gl9TT0dG1Ck5AUApkBFi+xHu0RvNS9RduHv7Zd7Qhd2KoHkIB4NxJ+OKdeEF
r9MoETmJ8qFHHrEa3eE+GNMzBFwPQYlEsRTisbewq+qlm64X0Vy3sh+3lUEgdumB6RrL6cJtgF3n
mZtcSnDambQuK4Q4K8gkjxhualwwyMFkhGzJntxq05E5BcLGJQmyn/ZpT7lVhe0Nxo4PqTXuCPJo
1iZNKlIPPrMACrHFwMvZ2uh8mA1bl3HpdODVpbfp+/rGsJSLkgIBbDjC3j5PIsJzImT6evgUE8u3
chr2HGmeBRfC5VmZm4FBaPcZyxDDvwmTak+7vBqZNzFiwqkUMrY/x6R0MEX62R2ZrIqqezPg361z
JyajLr7OnPZehjVEmkGH1OGdBXp8dGW/L0oOmhELwYpcgXQ1BIDSze5L7ulPRod0SevIRp/CJjiL
te7ey7n+8wxKITe/FoPDKcFl87kmdb2KdR55ZBqzA7q9qMJ7O4CmoOUQnqOA58TlJyP8oQS/vdaG
6tq1GbCIILvDlbwpx9ZTSuEzMrWvl4BoPVnRi3faso/z8bylIlkb0AbR5vNTJwEh1a37eclQxAbD
uC8yJ1kxtkfSTD3I52raMsZG5GEOH5zBnJkAVg+RPb02PW8Drfm9oSQkLISv9FYjG2rW12HVXyYi
ULFeHKG2nN46EZLoXfXj2uEBB04oHtmZrCMRwQE0wnZnLjQ8w7KJkCruYvJa+cHM45CQ+D4xdhkn
q0c5316WIEQt2ZOuaTAqt/T2NbS8XTok1zYZmeSmM3de6qrZ6CmYFDT4C7rwTgdbR1jKLJuX2I0O
xGMJolW8Q+g28CnAyKS2xM0SIKlVWu6+uB8DeMCVwQRtdjgLJw1B7RCSq17SDhltdm0H2R4V96bT
sMeaGdMd05h3lcyfOq5hjgAQ9VkTX9SLiQelu51Mg9DEVssVGuBBccCZlRs5JwytRkcWAp+wDgmK
+xjlwsUvN7gQ9JEOtYNtrjWpkQyeRIcEbfSaovwJud0dUoEdjVO9KfT+WDE4NaPhdWwlCZ5WvDGL
6CXoll1VVLBy2seoD47eKTve81tXjCj6nGsIQNMqrwk6gxwzw7HRESvFSe9ruXeH++zjULh71IO3
v4u1r8Uam+f/GFr0bfuWtdHbP8G1LV76bXChyz/Avpic10QbWaZLVfatYIO7rTOBQBksf4ZrO5Ry
yHwV5+KrEvmvwQWKYsuED8M+/TTU+KWSzVCL/h/26SBrwNaw12dBr+vCQ9vyfnBBGH3XBNOoX4q2
K7WjLEdER6SbWcYDfO+62yG+nIiWhSbJCHxBYFUTb+IvpuO8lsQxl1eVblbWNu2qAWk7TstdVjMG
6JquPlTRnPqwaepDm8LJrXJJBk2pEKRt2u9LRt6BAct30fgLOkqUc6zSxOz6kRvoPvshvPpSILKX
3nTdzqofMWvjxgvlOZ7gD0OUHjlldhlO2LR0b1LZvchoIGBH870Z9vw87D1F3+iMZS+Cir0LAgFg
3pemoX9oE/2DzMUuleIBhOVtKqHVgDMDezNceCa5PLUr75O52EaN/cU2posxnm5geDxCD9nLmrsN
XQBpxzNTzxlew1B+zCyChMzktmMEUXbZdabpL4bFFQvA/IGr5rWWE56d4NqNwzXzHUyVevZYRnI/
5zEniOft3LCGWBa6nGRKd2nntxrq0AqF4aqmQ1v1nQYlY/abxJnWcp4/xQn0ub45zol3R97RtWUE
HwfUyauSRYzX9bjytY9cfrzLqT/ItNxGpKEDjFIkWyLkWKG4NUEgNbOSvMsxZ411fimDaDR3WTMJ
bFuYKNgmNWZP9dVV+Pn6eAnPY3dA6Ksi2w1Nuly7RoNmMGHIgExkw8SbC8szyu6oyaB/E4bBaqYZ
APTWXfFgGqX+0VBh8WT2gPQowaJ40zSyNWe1PJMV6OOAjM6EipxHiVQdilMOfS7h1f2Wvv05d/1P
FtD1P7rrrXcsIA4oCQvIIcVcOgpf9dfZhRuCuapr2382le+GrhxQnslZYgp0mfjp32mB7D9oWekN
aU4tQSdg/kq76fwoBVIzV74WUXF8C45Xx/1p5tqVInOqZLQpWcWM9SOAmEJEa3KDokMjapxZMatw
adjrDmP4WTCzuV1BcWCqaOWuG27GcllkjJFTZ8Pc9TM74VW5lN1AuidZmztzaKsbclqmAAuXwRNr
mL6Gk3DxjSXJTd+gNIBkHvLP6EKMgXaEVZHvDKKLERvjg+I7ZcNibgqHQGXPwjWIO7K2on1IN7uL
W2CRxleBpxuVHLwMcodxFUz2pxpL6uK7VMjPhlu0N4zeAvKkhiDyYXDWsBDN6qEDSsLwVjexXlQ1
z3yYkyRr2zOM7QnMirEWhKwWa9gBwQC5h6ZBJpA2yqKyzcNo8d0u86i2LsiVTDGQe/GA0RL9TOyG
CwlNWsZYEr9SnB0lC0LSwiYwJUNslOL3M/j1GbT/U356jVooi6v2HxR57/Sn1BAGDyLZy19XHHzQ
v9cQ7h/w3XQDEari3ypA7jdN3lfAnKG4b2oyY/KIflt+MA8Cm0Fdwv/zUueXnkPD4Yn+qYYwHQPU
L5Ykw9HJ6vixhsAOUsVNGVqXYdaZlOmCpaWnQWM1E4CORVuWn0IrTz8DsUo3pBOzaG2halIsxDur
cp1zyXW6T4MKu3bpVW+OMRebZg6Nj4CEEUmVU7tcIGIrUYKb9WFwI3eDoj4/M6yyB9XUWx/twqge
+i4EiJCNNvC6os+Kl2EI6dfsolEs3kw/IJ9td72XI60ys3Cbd6N4LAxH6Sp0i1jdzBgkQiinj8r1
PNfeUzSASvBHwd2zZ5MDJ68bWvtLMS757HcsVBUWocifrGbSjmVnZwcX5+5VPnhwgek5kKNRwbu0
g0GkHWed7YpPDF0z3knGXNIXIX8HqAgMbOe+U/To5M2yq7i71UKnsXTnGfUgQPrS61/axFhitFlD
fRVNRSSOZPQRl5yn9UVG1LYfG6G75ryG9RU2b5UHwSpBbrdOyvEiSafRd0AprEmBEr6Nq5axNrCw
T7bXoNINJMZYOER15lyMQzW9oGPBxF53FhN/OsDP2pw4tyl1JMHT+GHexjwoFzQ6ZMAQkD1P3rYI
dXzvKOmbg5Bt/jEvurRfjXNVHqIGQ6fFROIIpT+/YZAHvsmDtQUKHWghTI02f6mEGT6xniZJbcHr
k7XefZ/jUAvM23LGiTSaWBnSNt4bi5ivhj4I9q0WL5t+yHu/CucR1y7YACAMe2hB5tENtdepD/Nj
7wWdn0k32tdm2a9tu7QOsz0Ra5WRZ5HiIN27iTufD7VWUIw56TVmXZw3S+A4DEeM4Yg0ynmyA8fb
0X6BySUTcr7MF2Lb1s5kpvdFOdSPi8jzTTnZBUmZYBjcpjM3qEGXdcUZDOk2dQ705mzTMgN2ATEE
d5VdiG211BqenrzczZ37+Ls5OzVnqqj49+bsulSBuM//cKjysm+NGRWMjcSZtgdDCq3W+0k6WS02
q2Fp02dxqtETfTtU3T9sV1VD31iHfMG/DlUF12T5i+KVg5hC6hc2ysap8XovdOYt0eMZEsA65dTp
/b1vzJa0LehEvPGqd0QVbZsKYR7PysQ4qINj8zrgQ771lojMwqbZiGBx4huhRPPWbLVnHF7NJ6ug
xt/0Ebi2y7HvEfZ0zdxk53MAhYAd6F1bVJF2tiCRWAbl7ooSZ87Y0TXADQBjIfawMQc1KA8H3JlG
1Z7bcv6Q2eVb6ZW3sWQ4Wue1L2JoXNhSS38Ww3ZAn0qqGQOWkVz00bybPFltu6W7gosIh3coLsI4
uXK0EMwJxK8ga55N3duy7LqfCH1d8Q2fikTrtnk9nyHKiFehZsD7KXBW5gas96Tu6Qnr16owEBMT
5QIyvDtD8Hebl8sFw2RmaG4kGGWhwm0Jwo6dI+PB14B4dagUTLvsAdcUmpWeGG7hoifTS2zyTQPO
ICsw4JXpVnRWAF0pSaZ62lhdDqY3z1CiEgzbo+vTd/yNFgM46sgOp31X2eTPs7Zwxuc5KxpWfNG8
GRHfRm66reNywy+ZHXf/cbbkIQ+CifjV5SyqdKLz9IuBeJd1rtvXI2y0IwLadlNauMTRYDHsRLWr
20kIJgalezPYOVvVeFgF42AAKKgeFx1KmmGDGezr5j5GZoNMjgDAIdrpwvqCjOcQ2PxsWqdfjICX
cH+xrjVhJzIO71LtrHDKmybgPs1xUhVeesfLjpHrHpuwSbYs29FmL+mbE3QveTfvckJYdaf6HIXD
fvTi80ba616SfNkstob7NvOzPEa7S1L6BgebYIbAvDnML4bQuq+qtIO9bbxo2QSA09bv58Eq8FR1
rDwqiUpykq+4QAc+UZS1elN8jtDwoYAFt+FE5KLXs4p9XoxPrG8+yNDadY5kumaIm7yhEncy6J5W
zZLGMD475nJmFIORni0DKuah1l8HwTwUEKBVUU2vnNoy0KFVc3TjkSWW7VK95BqpO6AQAPFGlYCM
ON3nl4O26vfxfDqeBWXovx/PT/HLcz/9/XRWr/p2Ous2/SWMVzJ+yJ9DVfOu5LUJxZKW5CI/lbUc
wd9OZ/kHyjv2/q5nun8z4jucy1JiYjVZQ/xa6+lRjP9Q8RL9QzvsCs4ly6SP5D28P5zzMupynQH3
MQOsKR5oLZnVZLJJDm2wFM0GQcvCMJoUpS7dwqHwnDPwhyylnKEYLyhgxLYmMc5Zp6HiP1o1opGD
nL0su+H++aA7mruqm6m6hSDX+gHS+bXRKb6SFn+Z5x46hUqQsZvlvm+021HtMbsYLV23mF+iUvke
XD31C2ccNiFu3s0QIUz1egZuMQ/TegFMyzbFy9ZBMmQ3QQEatkWeAv6JPx0ykhCcsbqsvIw3NyTk
20XM/q/MuoMkqQVxdRZPc/lJc1iU6ExzsiwngDiDPBQTTLPpceKsKxCUgE6Zu4dpWPhJxLag08Yv
pUF8e1AlKC1G0mdn6H8+SeiUyFSzvhLktnWV7JPICf0J/BtJR2T1QkVaLwbcUM2zq0NLmsGK6AAy
a8G5rRbNPg9M7std5eX9zej1xHagz9gsS17nUGY5Fh8HSAWbhLWnVU38kEQfGDcae5J59/uh/vpQ
00D+x0MdvT13GdjGf3iueeH359qDbe7qzLXBV1CFv7eXwd4Aof6nUk/9ybfHWk3DEYyhaaAMcsWP
KXgnRQOgRe/PQfkvFF3ujyo+3hLvTPEfmS0xsdetn7yUXZtIO4oM57JNIgKRpjrNH7OEvQ1FCcaX
6b4nu9UwyFyu+roEI4FJp5RVVu5i3SRWqbQax0fNYMTGqhejieAvwhWcJ+GMZjfgyyQMrf3cae7g
hhJO5rViayoupDNVUI7keAgy4FAlDeGNWabLzsbkTNSJTTJtumetinm+nkiLgNnE9XiRmFFx3TXL
1kadzhrdIUm98NhDLsyC3OEqQoBem02wLgcDhu8QXzYJThFGe+mmW5YYzLVerdpy2hmp2W3rKYjP
Up7ZHXZ9ttCkS/AT8BaMsnoSfX0V5+ZubuDbFeRjQJwmQ9gqsDc0NJUXdSJnbssouNBMgIpVPW3z
1NqkSHf9dgnCvafnV0tbt34iGXyNOQifufC2WVzcoVpByztBK5HZAkyOpDr8ByeaiRHD3oCXJsK7
iVg20hpyMcHRXf1+br/2SnQ2//7cXpcjvdL/uI2Ht+bvj67Na78/ukxvUZGDs+EWZbPz7tHVHbA5
PJyuxdOjPM1/PbuIkrgnPWnoqHDpjuilvjVMahqsEi+xNKLr/cWYWIti4d2VrJ5Yxlx8FxOdr47U
V/35u5iDZnTLMnXN4Eg6HoHn+DvkHkqGVW2dCMhKxUZ+9trPkxsWxrketRH3RpLNL1I2Yf1pjlJr
PoYUDyw6GHq7/jAb91pt2WQw1uT/7JAa8MjjIdC880pig3bnoDCIwsTPN5OlZ2vLtdaCq67WDimS
e7Ob6HYm4NpQJAdjN1YVNFE3FL3p20k3Os8xg0FzBQ0BFEDBcHq5nQC9+dM8Z9U9rOMPcaUnxLJ5
2uweFziRF78/8V9vKj5///6Jv2/4RPfN298/7epz+/3T7vxBC4/NGZ8xsGCdP/o+c2WlS1fOJI2P
tnJJ//VpByDM59BiM2qwUf1BcI4WnXUuanTIhTiYmWD8wk31twKUZ8rl+4A2ZjRgofj78dMuNJK0
cq2pLtPZm5Z9ZmIberBRz4T+MoCqXY/I0gibWTsGMR7bKCAvYKODIF8NbQuXZDCRV41EHlRnEtfU
eghGr0SdrfeHUpV/s6sxya28Gq/WuiNaEnvOjDycEWR3cDWZQGd3YEiac3pTdBML3mXZkh80rUnr
yEn3CfObpmYFbIwovUSCciqZWghTnoXPpa7Aqi+TVm3aGexdvrj5DaOy8ZCq8vH0TzJr5Y3oxv6Q
6F510y9igMCdk2eu91D022Te1g0LDn6JH8eyJ72oD8/HqDx0k9Fu8ji7csseOCIAlyLKnpj33Y0W
UjfTywEIenga+xmCjZccFZ911czWI4J0vxrw7lQQVzbaFPum1j/KSJ/WWH2aNeDbSw/fJzC76FWO
7oa4RiS9c39v2u2ymdKRIMVYqKEw6HXFa4rqvkfFLKPq0tJ6Njt1OQFX6kWIO0lPRwDJvx/pr5cY
pdi/P9JcYv8oxLB51bcH2jD/oEbUGeohghD6D8tMiwB0niNMJOw01cX2rfI85S+baDQsWr2vL/p2
e3HlcdGZrDzwl3Dp/ZIOgwb0h+tLLWi4BgVsaK5XvqJaG72/viQqO1u0RQMzWLQWzB9kEGFFkpit
MsXqhQ17jF0Aq5frN64+roXpndVEkWlxcWl4yScvq9rdorkXnUots4gvI8flrYmQO02xsozQovXS
XS/WBv+/Ze+jTp5bJUzajlS0Tgsb7JgEpfUqMm0B7amEkuBuLQ89pYpWCxO5j1wmLVLFrhl2Bawr
s2D6q1C2pDIKvBLgrZwyv0gF0W2WKwPfU3FuMN6OmVQ6JZLe8O6RU2CJe0DXLx3UoCthAlq1QSGm
NbQGQ9ERmUsCrwWYmHu1d94phiK88wc0hk8w8NqNJZy7FNxi2I9fXPCLwSI+aIrHWLrx+QygMTSa
O1sBGwE3JiVMV0VyjOL8tdSJ5Y2APAbAHu1m/FIo+mMGBnIBB9l6LfJ4+JDErjfsdEFGKnakN5mI
3lL8r2ZPdd20QKVPqMlpPeege/SAJl3RKKGhXKbgKdvMOjaKV8nsyQfbAnkPlGUM0lLvWYWwP/qo
n3CXlTeBvmRxEjB1rCVn2QmOqZ1AmYwZhvm8EKkPFhaQpn2CavZmrze7/ATbJIAV8CabCuOikQrH
aQDmbDRyCuqvtM5igtyZNNOwSoR+kyqqp5k0jyhit9lCPa8NV1oD/1MbzU2uiKDmiQ0KJBQwbhFs
hcKGGo732MIRZQi8WyrAoknRTiuKoy+pgo5OdfylgULqKhxpE0UYuTs6e+BpF7aClvbQSxMopnPg
XoUWWNMIJpq1ICFlW5U5D91oDwKUjHvQx4RYOCFxJl0MlVYweGa6637RqrHWrkNXBXhrYeAZO5NY
73CamPmFtT6szTSrj20xQMme0mo/0Fj5eYKA19QRvrQVc1Ojy3tGIOlt1/YCv698ZQnFryWWm6mH
NBZ6R1l4r7CirobEYY83bqMJES/9FkPmEEie6V0MClFQDwzZexwTRQKcrusG8uhsa+VOfQorGIjw
AHV3cOJtWg1oiYudF8VPZiHOvX754Gjj0ZlA3jsgOFatjU0ZZUuxyvphH2E4X5mEWKPZNcczqSfs
FEnHbWBQ91H9pQsy3h/aQUfrbuYe4jMydIIFgI+uJ1sU6VVolI69xYiyHjpLzBvXaGfzwhBx3GKx
Zn5D4lCg6dRGHLb/6/P0v8O38vrrVqI9lSuEj85NHEbdT//6f+9LGF/56TXf/5sfX/F/d2/l5XP+
1v78H6nv8/01fN0/v+/muXv+4V/8UxDETf/WzLdvLZrqbwWU+i//f//wzziJ+7l6+z//8/k1B+cR
t10Tf+5Uq/NT1IRNt/Ift05DwF78D3Wketm3a4dBJhMNS5L/cEJH8Uff60jnD2VmZLDBKchV8sO9
g6xF4CdESmOpQclfXRPhukwmeIVt6zazx19K0P1JQ2MjI6S8ddne8+0M5Do/d03aIhCwgQAQnBHA
qVPv2vQCdziDCE9ll+eY14dGZFsJovnBdHU0a1LCPD4jMCa60U8DNjeXdb0ZGLvVav4mFTH0ekgj
lA+kvmnFsS3HXTctOytv5wM7jRKAbq4fEnu2NokzDA1j+KUWG1kxTAAz2lXirLKa5DxyigaSiZe0
KAGlm7srQae5+JNp6slNTMRL8MCCOdnMWJZA2CSMW2tzmRi0hm5e+bnhgDF2QeUREbqQUhnII9tY
5qMkFwF6D7gvNoIHd7gzkA9jNzGtcASLV03jdc4SCuS4EY8fu8mjWO1rkW9k1jGGtItsmP1I67TM
Z6QRaBAd6wJridbvE2U30eGenAHG6PpnyzK6GwF3mnyCJcTr9/vp+1rz/Wcbdxt/jv553mi/b+PU
HoF6SmCNOs0t3j1+4g81MmDa92dq3V9lH4A2gb7WZbOlVsPK5/St7GPFgAwH/DwoOBvhza+VfX9z
TLnUloh/T/NN6r6f4+wafdY8p4rjS5kO2nRoE3wsK7TnrAYyWTYbBvAXBthMR4uZrjcVLQxkF8Yw
Kw+qUPjBzkw4T5pkhSuirowuIkqQDcakfu1apJM5xLGObfIBtsIrklH0cOkxi82ncgzsVUO21Maw
aywyYfVSteKpoC4keppN2bI8I9QNVtMkEaKQHHDJWu26beUzxEmwvFObbkJLanvK0wMdzrAZgb5t
NIFSM4SO4EyASsa5fIKAW6y63COUKVieid8TuJOqix6L1UaaI+VBRqyq7kJt74oBV7I9gdhCebJC
JnPepo77gUXrSKIrKQ+UqdFV2OjVLSyAx8GhhWvMGlfUMuPh1QwIOwNLx5kUk0NhDA6oKnov3CJk
MLfDq0FA9Tkce/CzmU2fJwduTxJrN6nyUXlD5zC+9M6KKATGiq8T100+7xjeJhBIKozBblbuO2N6
sJv6rqCs2yRGAYi+pyLVqs9FJc17DjWyczsltb/q2+DcCqvlIunFJyfSPncVeqgu/2S2MQBgyxzW
nUUmMmt75j4hCKs0jnTQxVAbdHSwQTxBax7ni85B6ZPlU7ExpoVWs5zzTVd54TVmD2IRgg7xS4M3
2qhy+0vMDpkp9GSfJdjdfFkY6Y6UOrlOkj7exV5l3EYItjbGIjPSeuKPIg6fg0Tr162h9buihwYV
NVG7tQW/GVnjNEj6yltTKOZ70cuPiU7Mj1HHwWpkw0JJUd47QXahlVnKhzPf9qmLp6XojdXsaOA8
aoy/o9ltJje6ZjqOHJqi+lDn9N3mxE1hwXvRW+mQW4EHkDhRSKFR81Sy+V53DN9WTt97K8uy7AtZ
LViJUKMfqmk+OFl3DX+bLyi9l9wxbjH6vC658dYnubtDt52dk3n3Go72G3XRJz0wTcwZ83EQHtTf
xHmacVNtelM7mBJZ0mTe1m0BlqLD0oupzFvZtWrGitEWxBG3IfRRtUHGusHHGXMcxh7DW0jloT9r
/dixxocA9ftyUUoZzz70xbDZAZZ1832Qy9C8DcMq9KsoRAcH30R4Gy90e0EUIJGrayvo2y+Jm5Q1
tEYmhhabQHze7AR/XxhfL4z/3FDdlu3bS//6D1Xe+/3UqSYjFVF811N+L9ckUkspCRlDZqNUk3/d
F84frK3U+ojIATX1o5T8dl8IpJuQQV0aYxy7v3pfKATGuym3qtdUqJmaD6AYogb8qV5zQIN1Ncjg
S7LriK2clv6wkJmx3Jqsocizp/HBk6Bps/OcWpIA3tANGDsTpWjs8hCMYJAQUbma5DC4fgfE0DpU
PYxxXWRWuRK60i9PrdXsBxUsZEBB4jTloPAlcBhNBCSWpLmb6X7opAhcwjmuP8wpmujtOEtz17P1
kVc6oebFJi2kfGJ5XPgy8SrOoQWzCZ5LiiZSqKaofVyazEw/jAnWkFKL6ho4YxRiLCRUUW8OnZup
GIdlCBfAwnZ/lorCEAzYPNvGDymat1ZtwhISDutSw++AqRJ7wDNxE1eh2T6D175oTZBAzCZWBpa7
xYb7K0KXYKVgftLa5hgn9I8x8DyxWFs9mCHYMTOcdOeCbK8vQWEv7NgHdKsTcz7PBoveYZDMphtq
h/ssJk5Ni7T7PO43bkxiVl29Csd4BF/5VOLzg9cmyNNC2cqgdp217s6cHV8M7hm4ReIyxvEco8sB
e9vZkDYfenQz6SiPiTE+6LJ89KZqX3n2VWo516SOny/g58Kuw3xn+6wENuHJxhEW2wxfh60MHhNO
DzRC13aewbBDDi4z92OEJyQOHKCvzTHCK6JF46dWmUeGePKhLt5XylbiJXUAtE6uWxwnbW9tTWVB
YduBwgtXyqTsKaMu9il+lV4ZVzwcLK0Ib5xoWmuV9Yqr8oG2hUhbPC80qdfg1XeGHt2meGLMMP8I
L/bVTiAxm8o2ozkUw/hoJvw0YzTcCPw1gISANxTb2BD3k8td3ODE0Vh8rBK8OZE33CZ4dQrP2jV4
d4Ji/oCf5xKeHNFEuHtaXD6usvuA8dhXwoMOpfkufiCmai+J8gdhNGFwvJNVfBT4h2TnnumLfQum
C0GUp0xG6ieTJ98RslNsT2bMGF2POnKf6DKiYtdRezARn2F5swRVk3JLzcz70/jc+TpJV0N1rM3k
YUttVjwmpu4dUqJ5I07D+ArX8cTXHQhDMKBBCS/009MAnxDL+nORhaLE5tgyR86DqfrYuvD+fWk7
wY4x/vKCHbi+jsh8WyVe6A2HYvD2ZlJsZDrzS5lMQrh9G8t6d9dVlvNGIbEqxjnS/ap3LaxSVoQd
tBFtG30K4j6vfkdrf5XyCw7jf58G3HVI+cfn7p/WqOqV3wcCKPZxq7ARRSwqmB3/1ZHAmdYdC5yz
UhaxdHqnbHKU649PgsXJ8qck9d0NQ4siuVwkQ+xfvGEMg4HEDzcMKy3YEiiu0KXzv9Oe9d0eFRlA
Q6Zfo19Cpe0vYwR0H8a81eN1Z2RnItCwUqfELECJjHJtH7r6cDPIuT3UkyQZQ3MfLPDmM/HuazOe
owOTU4KkFnY2odmHfhQF4YGRtbbJmppkVqtN2A6Rm0vMCClYQThrewki1e8XrycjOUQFVIVE3QpT
k0x0w8rah1VX8Hba3sVkXgMSXIMoyx+0Ria7usgBGXU6vMmmlucVQfUEEzQuuzATZnDcfOoNJ16P
k32dGBWDwyW/n7xgxuBuZcehGmffTHAoB1jS94MTtdfV1LymSfpoQr0+cFbK6xzk5EFTycDhaRdV
99MN3OzuUKVteUg0C1ioO4vtYndIQKNwL1R8o1CSpcoBTySj+WiAezrktpIXRrXrbvN5TF+6epqI
JqQfytaia9z+/7F3br1pY10f/yrVc++Rz9gXzyO9nBJyaJKmnTa9QUxCscHnI/anf3+bhCYQB2sE
GsnSjOaiLbDx2nhvr73W//DZRLwlfJB8Np2hSwMNKVGjdmH1lMrYTCPzzqysyXqprOcGZtchKHcQ
5gNlqgwNTZ5UvZV7k/jCLthGqRaG3aLufZHdKjqrOK/QqyuUeDzNcCIZp8lK8NRVm1+2cOOBpCAp
CUxemAhzgsWaXNWtkC1YKWkeyNCF3DWuEtgAGulVHYWZem+ue+pV+kyjKjAbAXtt+aN/c9dN7ipO
/h9vLn8i2z2v3qeu4lO/NxY6zNCFodyRpOrAh143FghEFEEsCz1l8YLg+G07XAdZQmwnlCRMRZEt
TcjebwuuOyXh1xLxpyD3b0M3yNL//ofO9LuNBVBmD48k6owmaOe9lvXSYV3paVh/9iQ6xIrn5+cR
TobpMF0mq18oAcRXkmwhSprUWAs6dTjU0S2lT4s8lKrVCgQ/g+bpFP7QLKzK4LuN7snTlJLbeFqu
ew+272HLuf6BbczIR+jlvFQlbaBLzmoIRdm+zaJleL7WdOUM6F9Fc61nDxa6Hd3nktK3PVXvo6t0
FsNqvZtS9ThfBTVA4KrH+YwWenEnL0K0SaZJeisHKGWXWLo/4NGD4Me0rI3rxSIrx25exZNKNtfn
UY547KAssmLgVbl5QVKwxEZ0Ads58oNB6CbpsOTiz4Brra88G0B+hep43w/Cz46fLa9Qw6gestxl
A+PpDZo6yJShX6MMDNJ5dVkrSfaX5cbGRJWnAZISS/dPWc4wgAEoEtlnUoLD3KrWOFDjyancKwDE
7vPFMrzMUtschrXOCbj28xu77hnfUy2yv3hIUQx0lDlue0biDs0s1EYB7kEAxCKbDsoaINYkquri
Plp5+c3KStwBtpHGmRQvkOhIw6iAh5DVzsyKrPQplTLoO8xp5V6leJU4j+nUsKsQA93V2rvkYeeU
ox7uP/PaNxfKKEysqd67rDxbTrV+lUo45smCNlWmJQAB1FSgU6mlD7NKlkGSRYJuVXuBdI2anf89
37CxsI+DmZUWkLRiI7O00XrD3fLi0FhjtrS0v6uonEHvMoyk16c8ButrmSVLbRIENRkvpQU0PqOp
MOmLkbTGIs+kAD50DQ9PR6k03H9BOC/ZEuv/4w3t6xwz14b9jA9t97PDBB0oj+xJSu9ZVeF1PxPe
GmJ/2W6CDLhNlHp/8MThYwIEvsGi/Z39TNuwGl8JOsB+NrYfYITI5GRAPWzFbzv2nI/oIShxfrNc
SufTrPdNzUOH0xjrYAiFLiovpKm8+BMMnK2Op5oiF6OgKlbZE/l69hMksoEwX2+FJw0NpLQYGeZ0
XgpST7Xh9wjro/giFbSfqaWEzjjYMBBkQUaIdAdhmhiX53wAQIltCj4f3AVN0Bh6G0ZD9UxvKJ/J
Dr4oWxWczgpHk1cXukvRAzlmIbesCbDKV8lcg9tWQaJGK9qjpYaOCC0LbCJ9xHTDWP+iueUdPaKf
tVVduBZdjmiJuHoa6ahzhZBRFKcYaUtboRGCUDZsmNs0X0I9pjrSlx0ZD7LEvo5c70tvYV7F1gKL
RDeRBkjnfCkEJWSB1FVfcUwLuJwToj2NeqORSgkVC+yd4lQfGz07Rh1Mv0ihGCFWVF3UeXUuVDcH
qN/dL8HUVG4CND39Xrjlj2TqnPs6Yvs9deneRUX0wDH+MoZIA5JCilEWE0J/pvSggNEd5lZ+tVAx
SVWEXeqaDq5AnF7UwkoVYqfOhm79hXZTch4pOFwjxwm2cJCVodSvcGRVcWZNcWhd6VhoC8tW0AR1
HwGzr6BsL/HBfMzpLePximHp0A4QPaaS4i/l8wy4L2qKl15cTAo8Ygu5okK8hGVZnavQgPBtuSxR
kwRVBFe8VO4S4TZbF5cmdBiMWoa1owykPPsWof+okNlJuXG7xLU2NNV+rGLbiZttBpnKojFN++4H
2grfdZr7eYmnvHDBlYoRSmNnjpVe9HDJhQnFETG58FGoRC6Qdjd+ukEcXxXJ6hZ++c+C/1CBlC4c
HHh91buMceSNdHecC4velVIjtWQgOFgPsxXS/ivcfBEn+kJh59HF5deyuLV815VHLvpmprAC9gPj
zDWyi+XGJBi3YGr6N1KqX7I4zkLchFV7gce0MBjOcBqugSarwnpYw4N4XfnAyaY3gAtYEcKmOMGv
GKW2DJlzJJgzrIyNAj4D3salMDnWcDsOcT1em9gfG8IIGa+IMx+dOBgX0bWEhfi4QHxsoAsD5RVO
ylqMO3dcJePaBsJV1iWlfK84c3icURuoFhCS12CqnSgcoft6FQvDZklR/1ri4Lz2y8fCDe5AJAz0
FFltEvqhkypfHWH+7Kbxr0VqzFa4QgM2jAaFE34pPMSilzhHywZSrSVuHQNLjT5zXPqMqiXyGcgh
T9cm/hwYUOu0gVhx9lfQptlQtTaHlm+eMK3GvNpRAgTNF78S4WqNPx5rGqPrSK3wLBDe16mNC7Yi
/LDJ/oTGGENrmGVXjvWAXWQ6xmIOVrRw1Daw1l5h1NjnXhsqwnWbSvdAXucPK5I+npgrLL6kG5Ki
O/rNUR8n0/sQC28zV3D3wNQbCeArmgpgHhbOg73yh6zNq1L4gNfCEbzEGtwMVee7iVm4G2sV6tOr
iVpRhLLin2HGfqe49cQAG24Kx/EE6/EVYpgL4UWeCFdykEKzRPiUq6b2A2fMa3fhB98c4WUeekjr
VYY9KYTPOdKc87VwPqcos+ob0jIZLLFFL2MYYjpK0P1Y4sUq0yD62i5wH6u4jfwiZbVHeKwLs/W1
ehZgvu4IF3ZH+LGjbzVEe3Ckx3jHpcKzPQdwSbeLYuMylvugK29RVbtAJocZF57vQZBx/+EcX2MH
r+ul3ndj7qXUSp1rlPseJDmYV3lYQxlgoykLRRq6yWpIBfoikvSfiprNsG9AVjzF29bwKB9G0eTf
w9bzYQuoxYHcBIJfA6rD4ENvchNKOFixwkR7rur/RnWAMyS7eJGpFnD0t7kJ3V7yBcNQdRtCyJvc
xPpDQD34X+71TAjGf0uR4T062LQoBlEHpyYEtKS3l5pEqLhKwD7yGwtzj/vpxmArkHslbShVQiZM
t4pBXae4NGQbY658Y9K1MJWL9ca4q1AlHCJWvViOwYGFlomRXrCmPF7CAKA4UFdmGbDj+Xo8qn3n
SumlKCsJ60UHZ9Hp6lpbBrh7rNTSe/QTnn9QbRdT+UJK4d7agoWLht6TBS03mZoXU2i6uuDraoK5
6wkKr7b8UkHpjTJAhqFg+bIRPE0F79eDAIyNDrv7FE5wGEcYPUMTTrDYG9sQh0vBIMbH8KuK8Y4E
tdiSYIzWuHksfOfGhXwMCAZveOjIXu7GY1fV2af0ITLaNF5XxmwNhZnSaDTCmKbqR9Cbq4qGdwDh
OSqTeRkpPyI7u7QFI5riDA4BkKQlCxTfVPCmFxsKdbWhU1dCe17vuRBslXt3UdqIS20I2GHcMyBj
b4jZaDjhk1BVSfrT3Nif/buGN2vYPCis8gAeGH1EDhkNK1l8dLuSRWkEFC9WVS+mz2+qJtYftvjX
HsiRl4LKtmoCzh+lXRaWKNZu2KS/TxkG48nAj7Zdwr+1kmENvKua6DYAfy5wU71Rqeq8PWWsa2iZ
WVjnn0uKje6I9GF11+tJ+Q99yZEdPLk17Uea0NBMvRCRo7xw6jHFvqym3J9Y1pC8yJgkpYn1lD71
vWgiq6sCf2esPe5AFTuiybHQbu0NrCnXl94dsDOUpnW8Z+gm5LG3Hut+KMkDTaDcHaP8mgrce1Ha
QBCcp7XkmyOtXtyYAiNfALQfgHX/M6mWo1Dg6GOBqF970igGYp8vp6xO2bsmcwe6IXD4KIFdF1QU
6V3W93UafJ8C2bcFdj+fcsjXTeokRTRBmvtyLXD+RiA9xHSFBrngAJSiAtsTvABVANhWgiuAjGU+
KQytd+e4cTnBmHU63PxJlYLgDr0AdOoE9yARLARo5VPUX2yoCZwkkom64SsEUTwxBIfBS2pqVYLX
AF1uHAqmQy04D5JgP+BbuLwj4c0mjuBGQAmuxriYUtv2Q/9zjmCJNdLiDK55Kpn6tS207nTalbVi
ZedeLtMZDTR6akLoN6iQBwbCvRpFvhdPVkJDzzJW8NGXOv5odlyG2jjiZg1vuEnNJ3NdLPH4FYJ8
kuKgzYeZIn9M11F2hs6donyzNlJ+VNisdCnsuRw0vNcVOF9P1JoXouqsaqK8S309mVg59aZrTEag
FsMsFhXrELhvJWrYKYevYKGr0jAUFe5ELrJJKqrekqjrT0Ul3PdwzGNBUh23MrUP6TgcxguYg9YC
6yIdwXY1O68y+qDrGIQLedH6s2WsaWPHnzVf/dqTVZ4FBTs+KF2fRCya5iNrBRsrDenPOsv1CAfb
uZMV2YOxRJ6qv1AM6XZdmQnHxDoWWgnc7kpfcDhJ58Jg+WeBskFUAGfvd2VLfYOMfYd3fQbkUowd
oCn1tHnZnadv0LKtb9hWd98P8AYYqyo9hNZ23iqwtM+DP+Nnxd//twut3WB637y6xfhuvurl8y/B
vf/2nS/bBrb9x3MXpZfk0ak2L1QvVypwxv/9T38+g9UIMfnpfaVJFtncBu7bDAX+nR4e/AJ38ek8
TBoKWQIdcvzw3gxN+O1Akyeq6ptHnzDFPH7wJJw9fdCvlAUi5tjJGcySv5pqfKIxcYrBGzutini0
H3/l6ePsqWHiFTqyx4/uhHk2n+XboV5/V0W0iY+++DxtnhnBhTp28OEscJG93Y705tJF4fb40ctG
IyDlFGt1OIfmfBU+LZp+11Os1jE9uqb7XTnFah3Pk0XeNO+nWKljb5Y175ICr3z0z3rGxMzwTd0O
9XrXqKdYrWez5Bc3ZcMer55iuZ55s0eeMQ0Xf4rVirnl0zz49FF/Vz3Foj1LWLVZw22vnmLRngN7
aZicUyzZi/mvX/OkcUtQT7FiL/InN3M+9UGdN92cp1i3V7NV08SfYtVezUs3/YTiyqeB1yjlK86K
Ry/eK/eveZJV25Fe1652irV75QaPodcw+doplu5hZ7ljn1bXj4PG6oJQjTl62q/nswWSxduR3kz7
KdbsYauhoyfGTWm5erOGiz/Fqr3O26T3jw3ggDL20UPPMVz35rnfMDmnWK4tgsJHX/5BZc3jR2/V
ojnBV3ysFHD04AcJoceO/mVWkEi5728c/RTP2hY63dEXH8K+KOZe1nD5p3jOHiZ3HHv19zxlSUQa
rv0Ua/aejd59mjU8BY1TPGPvXY8qyCfk9N5fv3GKx2wr8vno6S/n8+wTaWza8BMYp3jcHoIjHXv1
Xw+0E48e+7CW0bHDf3Qs2cBOjx38e4ti4NHjH5IZPXbw9v7S4W9oKnb+Fjt4XwLd6h00faypxEsG
Qwo6EtfwQRH4w3dsC6sNb3hJa1+TUVFE/V0o3XxbWwG2pdj65ku3I4lvey46i696mYA379uN78DV
b+fwRdXi/Qy9D4909WB4e+XfbgXHY/dgcDvF526FxvH6YGjvSt/dCo+k41B4u4X3ToUmyvctob0p
bncrNFKtw6HtNB26FRul0IOx7bU8uhUcCebB4HYaLt0KjWLSodD22j3diq0lNxnO3jabuhVaS17y
vtXVrfBaMpPdRlu3QmvJTHbbfN0KrSUr2W8ydio40ag8tFHutzi7FVxLZrLfYO1WcC2pyV57t1ux
tWQmjc3lbkXYkqDstba7FVtLgvK2sd6twFrSk3dt/W5F15KdNIEKuhVgS47yFtLQrcBaMpQPABWd
ilGgMg4lKntwjm7F1pKn7IFJuhVbS5qyB2XpVmwtacoukKZbobXkJ3swnm7F1pKf7IGIuhVbS4py
vQdh6lZwLRlKA4CqW/G1JCg0B1dbqEO3AmtJUG73wWOdik5YmhxKTfaha90KriU32bOk7lZsLblJ
k4VctwJsSVB27YW6FVpLgnK7C1nsVmwtCcoeYLJbsbUkKPtwzW4F15KgfNkHi3Yrupb0ZA+q2q3Y
WjKUPaBsp2ITYNtD+ck+TLdbwbXkJ+9Bwt0KryVFeQ9R7lZ4LQnK/XuAdLfia8lSduDZ3YqsJUfZ
AYd3K7KWDGXfZrdbwbVkKLvA+G6F1pKevIPldyu6lgTl+w4poFOh7QheNYDtGygJHYnvFd7/jM1v
CO4aeetZMDtQ1nuTvL1hB+ywCF7sHP8hDoGqGcK38VBK+TlM4J//nw//63EvtkcCRvwlyN6M8EFc
iA32nnPXfyqyHV/Mhl/rm9AbePp0n2GHke7+Zo9hHmTCwHPhCrGM37PzQWyvk/gPxfY6mR/ei7sB
RZgQzp9/pfZLbHvHi/vpozefJf/7fwAAAP//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65BD5-4262-B9EE-2C91-7EC1C6DFC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12614-730D-5405-6B16-C98E867AB1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E3275-2FCC-99B6-94F2-68F1C260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F0A6D-41A2-D744-32ED-91BAC058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AB061-9D95-336F-608D-B4B291EA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43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0519D-3355-5BE8-0D7C-942775565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8F4EE0-9B53-6342-4E3C-748E060EE1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09970-4257-3E47-6E06-1B3A6C4D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519D8-B5CA-B191-8A8F-7DBF1AEA4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86B20-2545-513C-083C-F47A04388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70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0D510-C8BA-7BFF-3581-DAC42B1AD0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C9BEE3-6C99-3DC6-F65F-1A5FE72D8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33935-D7C6-060E-2673-12E8335F9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C7FAD-8D4C-D1FD-DC45-87587769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DAD17-7911-3795-AB13-625656EC0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0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78889-BAF0-6A8E-21B9-E2B966F2D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3B58-95B3-E5C9-BED7-F861907B2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4C367-A729-F9FA-E213-4D169F8E6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6CAD9-4101-79B4-A100-35B95F848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3CC1-628E-3705-CC9A-9A94E96CA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098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7B622-CF0F-ADE8-1BFD-2AD15CA07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BCFA9-E121-4DA5-1DBD-D5327DA33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803F6-E0B5-E8EA-8109-80295244F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5CA55-2066-AE68-6D21-74E2B85AA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E2A1E-31E4-DF44-17B6-6A3711620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00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A12E8-B8DC-4495-EC5B-940CCB35E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0D82F-BF04-C2F9-7AA7-5163FF506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42A1B4-0DB8-AC6B-0A8E-C8E76A3B7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A43AC-6B78-91C6-494B-7838208F9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5E760C-6519-0D6B-9E93-A8960042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ACEC0-5F82-1C8D-23AF-B2489BD09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96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5506D-816D-FED4-AB3E-217134BA8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82CBFE-12B2-659D-DC45-77E02586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C365A9-FDE0-C7EB-BB27-B272DCB77D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458C8-8C6E-087D-E041-8538080FD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5DCDA9-24CA-DBB9-F059-603107B576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EC436A-BC62-76DC-236D-35F2BFD0E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BCCEEF-FC55-6A3F-D3D8-E226A7B61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B32483-FFAC-6460-DE75-039AE921F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10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3247A-0980-30D1-1CE2-ED47D580C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E0A6F8-B7DE-FB16-7A75-F49289077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9BCF16-2AEC-C5A3-8697-06F55CCD7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571F1C-0577-C2C1-972C-83A8E4DD8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26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786197-2E19-1E44-31AD-B4582FE46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74248E-AB51-F59E-CA61-CC61FBB79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42702-6AEA-D9E9-B8E9-5D528725F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39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9D129-F1D7-6292-407A-ED334B989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95E0B-12C0-5F6C-7D4E-720B6E12A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4B6950-C9A1-4026-C928-D091B0646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00ADB-5CF4-3B94-00A4-B5AFC35B6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64AD89-E73E-D42B-B612-652591FF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48D76-03A7-292F-601D-B468D82F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4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82F2C-C552-D0BA-C4C5-A7A957801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466FCF-72A0-8781-79A0-9AE4C05DE2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26FC41-056B-0C48-AD9E-8A00DF311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0D2D4-0027-54DA-D737-F11784F7C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1E7776-E88E-1147-C428-16D9E6E6F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28908E-42C3-2CD4-A1A5-62D9AA982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4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3CC4F6-C8C0-437D-9302-D34C3F100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8CF45-FEC4-8BF8-C3E0-0DFE5095A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D7D55-614B-61BC-7D23-FD4D6A96B9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1F0007-E1CE-4406-B471-2DE091E1FCD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D10D4-5E03-C021-5588-0F7ABF93C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6C5D7-651E-4859-031D-C5CB2B7BF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E3A0D2-CB83-461E-9661-608A22D3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34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1773B-B930-E46B-6C6E-08454A6B4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Survey</a:t>
            </a:r>
          </a:p>
        </p:txBody>
      </p:sp>
    </p:spTree>
    <p:extLst>
      <p:ext uri="{BB962C8B-B14F-4D97-AF65-F5344CB8AC3E}">
        <p14:creationId xmlns:p14="http://schemas.microsoft.com/office/powerpoint/2010/main" val="283690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B9F58C4-20C2-4D7D-F49D-C33B4764A1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4680654"/>
              </p:ext>
            </p:extLst>
          </p:nvPr>
        </p:nvGraphicFramePr>
        <p:xfrm>
          <a:off x="467298" y="511729"/>
          <a:ext cx="5488885" cy="5895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B2C12AC-BA29-9BC1-919E-5E5A860B20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9205055"/>
              </p:ext>
            </p:extLst>
          </p:nvPr>
        </p:nvGraphicFramePr>
        <p:xfrm>
          <a:off x="6160007" y="450908"/>
          <a:ext cx="5785916" cy="5956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7517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71F2523-1993-92EA-E279-15ED79E9EC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269044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8619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ED9894B-6DAD-FEEC-FC49-CD460B91AF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2275486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9616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6="http://schemas.microsoft.com/office/drawing/2016/5/12/chartex">
        <mc:Choice Requires="cx6">
          <p:graphicFrame>
            <p:nvGraphicFramePr>
              <p:cNvPr id="5" name="Chart 4">
                <a:extLst>
                  <a:ext uri="{FF2B5EF4-FFF2-40B4-BE49-F238E27FC236}">
                    <a16:creationId xmlns:a16="http://schemas.microsoft.com/office/drawing/2014/main" id="{94B57B3B-459A-4353-850D-9E5BADBD997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641015975"/>
                  </p:ext>
                </p:extLst>
              </p:nvPr>
            </p:nvGraphicFramePr>
            <p:xfrm>
              <a:off x="466406" y="190244"/>
              <a:ext cx="11555806" cy="656036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Chart 4">
                <a:extLst>
                  <a:ext uri="{FF2B5EF4-FFF2-40B4-BE49-F238E27FC236}">
                    <a16:creationId xmlns:a16="http://schemas.microsoft.com/office/drawing/2014/main" id="{94B57B3B-459A-4353-850D-9E5BADBD99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6406" y="190244"/>
                <a:ext cx="11555806" cy="656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7861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3DB80A4-4490-3016-B6C7-35508B1645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5563299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8525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DBA2690-4892-45BB-5D93-3405647FB0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3574626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4820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0D5317F-1DC7-D9C4-9979-FD48510717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3967046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723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378717F-0FE0-41C4-8F11-72ECB5AE8B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132819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4791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AAC2B16-185D-3ADD-5DC8-F8CE08AEBD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5689757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6253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0190024-D2C9-1FB3-F0D4-BA3FF7DF49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4897128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70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A90DA07-9070-98D8-EB94-4F4C2B03D5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842255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337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28921A6-5842-EDA2-6221-20EA835E76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8033869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5780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578EA-C20B-3825-60AF-1BCD9F554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553"/>
            <a:ext cx="10515600" cy="502141"/>
          </a:xfrm>
        </p:spPr>
        <p:txBody>
          <a:bodyPr>
            <a:normAutofit/>
          </a:bodyPr>
          <a:lstStyle/>
          <a:p>
            <a:r>
              <a:rPr lang="en-US" sz="2000" b="1" dirty="0"/>
              <a:t>Q6. To what extent do you disagree or agree with the following statements: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3431DB-E97A-659C-19E7-54C5BA635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50" y="679509"/>
            <a:ext cx="11162950" cy="60911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43AC8F-F0A0-ECDF-053C-571CEAA8A10B}"/>
              </a:ext>
            </a:extLst>
          </p:cNvPr>
          <p:cNvSpPr txBox="1"/>
          <p:nvPr/>
        </p:nvSpPr>
        <p:spPr>
          <a:xfrm>
            <a:off x="3056183" y="1730610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11.84%</a:t>
            </a:r>
          </a:p>
          <a:p>
            <a:pPr algn="ctr"/>
            <a:r>
              <a:rPr lang="en-US" dirty="0"/>
              <a:t>149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5AF208-DB7B-BCC4-28A3-20C9B600DC83}"/>
              </a:ext>
            </a:extLst>
          </p:cNvPr>
          <p:cNvSpPr txBox="1"/>
          <p:nvPr/>
        </p:nvSpPr>
        <p:spPr>
          <a:xfrm>
            <a:off x="4541315" y="1730609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24.40%</a:t>
            </a:r>
          </a:p>
          <a:p>
            <a:pPr algn="ctr"/>
            <a:r>
              <a:rPr lang="en-US" dirty="0"/>
              <a:t>307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53A6F9-725E-4552-62E0-646F922826FA}"/>
              </a:ext>
            </a:extLst>
          </p:cNvPr>
          <p:cNvSpPr txBox="1"/>
          <p:nvPr/>
        </p:nvSpPr>
        <p:spPr>
          <a:xfrm>
            <a:off x="6536817" y="1730608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21.54%</a:t>
            </a:r>
          </a:p>
          <a:p>
            <a:pPr algn="ctr"/>
            <a:r>
              <a:rPr lang="en-US" dirty="0"/>
              <a:t>271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382560-CEE1-0BEB-6F4A-9997FAE2212A}"/>
              </a:ext>
            </a:extLst>
          </p:cNvPr>
          <p:cNvSpPr txBox="1"/>
          <p:nvPr/>
        </p:nvSpPr>
        <p:spPr>
          <a:xfrm>
            <a:off x="8640754" y="1730607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26.55%</a:t>
            </a:r>
          </a:p>
          <a:p>
            <a:pPr algn="ctr"/>
            <a:r>
              <a:rPr lang="en-US" dirty="0"/>
              <a:t>334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623590-41F3-503F-D315-BC916F37796C}"/>
              </a:ext>
            </a:extLst>
          </p:cNvPr>
          <p:cNvSpPr txBox="1"/>
          <p:nvPr/>
        </p:nvSpPr>
        <p:spPr>
          <a:xfrm>
            <a:off x="10532878" y="1730607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15.66%</a:t>
            </a:r>
          </a:p>
          <a:p>
            <a:pPr algn="ctr"/>
            <a:r>
              <a:rPr lang="en-US" dirty="0"/>
              <a:t>197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26F4E7-D8DE-091A-4AE1-B9D1CE03070C}"/>
              </a:ext>
            </a:extLst>
          </p:cNvPr>
          <p:cNvSpPr txBox="1"/>
          <p:nvPr/>
        </p:nvSpPr>
        <p:spPr>
          <a:xfrm>
            <a:off x="9190706" y="3655051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48.05%</a:t>
            </a:r>
          </a:p>
          <a:p>
            <a:pPr algn="ctr"/>
            <a:r>
              <a:rPr lang="en-US" dirty="0"/>
              <a:t>605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C45504-803A-812E-E015-F8BBF0970FF9}"/>
              </a:ext>
            </a:extLst>
          </p:cNvPr>
          <p:cNvSpPr txBox="1"/>
          <p:nvPr/>
        </p:nvSpPr>
        <p:spPr>
          <a:xfrm>
            <a:off x="5792713" y="3655050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29.55%</a:t>
            </a:r>
          </a:p>
          <a:p>
            <a:pPr algn="ctr"/>
            <a:r>
              <a:rPr lang="en-US" dirty="0"/>
              <a:t>372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FCEE27-FBD2-0B5B-3660-EC51EE709B27}"/>
              </a:ext>
            </a:extLst>
          </p:cNvPr>
          <p:cNvSpPr txBox="1"/>
          <p:nvPr/>
        </p:nvSpPr>
        <p:spPr>
          <a:xfrm>
            <a:off x="3876677" y="3655050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13.74%</a:t>
            </a:r>
          </a:p>
          <a:p>
            <a:pPr algn="ctr"/>
            <a:r>
              <a:rPr lang="en-US" dirty="0"/>
              <a:t>173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77AB86-3B85-B415-2077-698E781400A2}"/>
              </a:ext>
            </a:extLst>
          </p:cNvPr>
          <p:cNvSpPr txBox="1"/>
          <p:nvPr/>
        </p:nvSpPr>
        <p:spPr>
          <a:xfrm>
            <a:off x="2870243" y="3049890"/>
            <a:ext cx="811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5.48%</a:t>
            </a:r>
          </a:p>
          <a:p>
            <a:pPr algn="ctr"/>
            <a:r>
              <a:rPr lang="en-US" dirty="0"/>
              <a:t>69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6E85AC-2486-FD71-FD71-0FFB86822FB2}"/>
              </a:ext>
            </a:extLst>
          </p:cNvPr>
          <p:cNvSpPr txBox="1"/>
          <p:nvPr/>
        </p:nvSpPr>
        <p:spPr>
          <a:xfrm>
            <a:off x="3275964" y="4369171"/>
            <a:ext cx="811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3.18%</a:t>
            </a:r>
          </a:p>
          <a:p>
            <a:pPr algn="ctr"/>
            <a:r>
              <a:rPr lang="en-US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202624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B3C9EF0-AFB9-E75E-6216-B134A32FAD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605862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8211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C0A647A-23BD-0881-6EE6-1A09904A24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3604176"/>
              </p:ext>
            </p:extLst>
          </p:nvPr>
        </p:nvGraphicFramePr>
        <p:xfrm>
          <a:off x="268448" y="268448"/>
          <a:ext cx="11669085" cy="6308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7325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367</Words>
  <Application>Microsoft Office PowerPoint</Application>
  <PresentationFormat>Widescreen</PresentationFormat>
  <Paragraphs>50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Aptos Narrow</vt:lpstr>
      <vt:lpstr>Arial</vt:lpstr>
      <vt:lpstr>Office Theme</vt:lpstr>
      <vt:lpstr>Individual Survey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Q6. To what extent do you disagree or agree with the following statements: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Montana Fish Wildlife and Parks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Harry, Liam</dc:creator>
  <cp:lastModifiedBy>O'Neill, Deb</cp:lastModifiedBy>
  <cp:revision>2</cp:revision>
  <dcterms:created xsi:type="dcterms:W3CDTF">2026-06-18T21:37:40Z</dcterms:created>
  <dcterms:modified xsi:type="dcterms:W3CDTF">2026-06-24T15:22:40Z</dcterms:modified>
</cp:coreProperties>
</file>