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1.xml" ContentType="application/vnd.openxmlformats-officedocument.drawingml.chartshapes+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2.xml" ContentType="application/vnd.openxmlformats-officedocument.drawingml.chartshapes+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drawings/drawing3.xml" ContentType="application/vnd.openxmlformats-officedocument.drawingml.chartshapes+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9" r:id="rId2"/>
    <p:sldId id="261" r:id="rId3"/>
    <p:sldId id="260" r:id="rId4"/>
    <p:sldId id="262" r:id="rId5"/>
    <p:sldId id="264" r:id="rId6"/>
    <p:sldId id="265" r:id="rId7"/>
    <p:sldId id="266" r:id="rId8"/>
    <p:sldId id="267" r:id="rId9"/>
    <p:sldId id="268" r:id="rId10"/>
    <p:sldId id="269" r:id="rId11"/>
    <p:sldId id="270" r:id="rId12"/>
    <p:sldId id="271" r:id="rId13"/>
    <p:sldId id="272" r:id="rId14"/>
    <p:sldId id="273" r:id="rId15"/>
    <p:sldId id="274" r:id="rId16"/>
    <p:sldId id="275" r:id="rId17"/>
    <p:sldId id="276" r:id="rId18"/>
    <p:sldId id="277" r:id="rId19"/>
    <p:sldId id="278"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027" autoAdjust="0"/>
    <p:restoredTop sz="94660"/>
  </p:normalViewPr>
  <p:slideViewPr>
    <p:cSldViewPr snapToGrid="0">
      <p:cViewPr varScale="1">
        <p:scale>
          <a:sx n="101" d="100"/>
          <a:sy n="101" d="100"/>
        </p:scale>
        <p:origin x="678"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file:///\\FWPHLNHQT001\HQT_Share\Parks\Visitor%20Services%20Unit\Planning\Shooting%20Range\Club%20Survey-Response%20Summary.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FWPHLNHQT001\HQT_Share\Parks\Visitor%20Services%20Unit\Planning\Shooting%20Range\Club%20Survey-Response%20Summary.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file:///\\FWPHLNHQT001\HQT_Share\Parks\Visitor%20Services%20Unit\Planning\Shooting%20Range\Club%20Survey-Response%20Summary.xlsx"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file:///\\FWPHLNHQT001\HQT_Share\Parks\Visitor%20Services%20Unit\Planning\Shooting%20Range\Club%20Survey-Response%20Summary.xlsx" TargetMode="External"/><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oleObject" Target="file:///\\FWPHLNHQT001\HQT_Share\Parks\Visitor%20Services%20Unit\Planning\Shooting%20Range\Club%20Survey-Response%20Summary.xlsx" TargetMode="External"/><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oleObject" Target="file:///\\FWPHLNHQT001\HQT_Share\Parks\Visitor%20Services%20Unit\Planning\Shooting%20Range\Club%20Survey-Response%20Summary.xlsx" TargetMode="External"/><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oleObject" Target="file:///\\FWPHLNHQT001\HQT_Share\Parks\Visitor%20Services%20Unit\Planning\Shooting%20Range\Club%20Survey-Response%20Summary.xlsx" TargetMode="External"/><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oleObject" Target="file:///\\FWPHLNHQT001\HQT_Share\Parks\Visitor%20Services%20Unit\Planning\Shooting%20Range\Club%20Survey-Response%20Summary.xlsx" TargetMode="External"/><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oleObject" Target="file:///\\FWPHLNHQT001\HQT_Share\Parks\Visitor%20Services%20Unit\Planning\Shooting%20Range\Club%20Survey-Response%20Summary.xlsx" TargetMode="External"/><Relationship Id="rId2" Type="http://schemas.microsoft.com/office/2011/relationships/chartColorStyle" Target="colors17.xml"/><Relationship Id="rId1" Type="http://schemas.microsoft.com/office/2011/relationships/chartStyle" Target="style17.xml"/></Relationships>
</file>

<file path=ppt/charts/_rels/chart2.xml.rels><?xml version="1.0" encoding="UTF-8" standalone="yes"?>
<Relationships xmlns="http://schemas.openxmlformats.org/package/2006/relationships"><Relationship Id="rId3" Type="http://schemas.openxmlformats.org/officeDocument/2006/relationships/oleObject" Target="file:///\\FWPHLNHQT001\HQT_Share\Parks\Visitor%20Services%20Unit\Planning\Shooting%20Range\Club%20Survey-Response%20Summary.xlsx" TargetMode="Externa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1.xml"/></Relationships>
</file>

<file path=ppt/charts/_rels/chart3.xml.rels><?xml version="1.0" encoding="UTF-8" standalone="yes"?>
<Relationships xmlns="http://schemas.openxmlformats.org/package/2006/relationships"><Relationship Id="rId3" Type="http://schemas.openxmlformats.org/officeDocument/2006/relationships/oleObject" Target="file:///\\FWPHLNHQT001\HQT_Share\Parks\Visitor%20Services%20Unit\Planning\Shooting%20Range\Club%20Survey-Response%20Summary.xlsx" TargetMode="Externa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2.xml"/></Relationships>
</file>

<file path=ppt/charts/_rels/chart4.xml.rels><?xml version="1.0" encoding="UTF-8" standalone="yes"?>
<Relationships xmlns="http://schemas.openxmlformats.org/package/2006/relationships"><Relationship Id="rId3" Type="http://schemas.openxmlformats.org/officeDocument/2006/relationships/oleObject" Target="file:///\\FWPHLNHQT001\HQT_Share\Parks\Visitor%20Services%20Unit\Planning\Shooting%20Range\Club%20Survey-Response%20Summary.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FWPHLNHQT001\HQT_Share\Parks\Visitor%20Services%20Unit\Planning\Shooting%20Range\Club%20Survey-Response%20Summary.xlsx" TargetMode="Externa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chartUserShapes" Target="../drawings/drawing3.xml"/></Relationships>
</file>

<file path=ppt/charts/_rels/chart6.xml.rels><?xml version="1.0" encoding="UTF-8" standalone="yes"?>
<Relationships xmlns="http://schemas.openxmlformats.org/package/2006/relationships"><Relationship Id="rId3" Type="http://schemas.openxmlformats.org/officeDocument/2006/relationships/oleObject" Target="file:///\\FWPHLNHQT001\HQT_Share\Parks\Visitor%20Services%20Unit\Planning\Shooting%20Range\Club%20Survey-Response%20Summary.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FWPHLNHQT001\HQT_Share\Parks\Visitor%20Services%20Unit\Planning\Shooting%20Range\Club%20Survey-Response%20Summary.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FWPHLNHQT001\HQT_Share\Parks\Visitor%20Services%20Unit\Planning\Shooting%20Range\Club%20Survey-Response%20Summary.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FWPHLNHQT001\HQT_Share\Parks\Visitor%20Services%20Unit\Planning\Shooting%20Range\Club%20Survey-Response%20Summary.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b="1" dirty="0"/>
              <a:t>Q4. Estimate the annual number of shooter days at your facility.</a:t>
            </a:r>
          </a:p>
          <a:p>
            <a:pPr>
              <a:defRPr/>
            </a:pPr>
            <a:r>
              <a:rPr lang="en-US" b="1" dirty="0"/>
              <a:t> (A 'shooter day' equals one person using the range on one day.)</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1"/>
        <c:ser>
          <c:idx val="0"/>
          <c:order val="0"/>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1-88C0-4ECC-BF51-B1AD800B653A}"/>
              </c:ext>
            </c:extLst>
          </c:dPt>
          <c:dPt>
            <c:idx val="1"/>
            <c:invertIfNegative val="0"/>
            <c:bubble3D val="0"/>
            <c:spPr>
              <a:solidFill>
                <a:schemeClr val="accent2"/>
              </a:solidFill>
              <a:ln>
                <a:noFill/>
              </a:ln>
              <a:effectLst/>
            </c:spPr>
            <c:extLst>
              <c:ext xmlns:c16="http://schemas.microsoft.com/office/drawing/2014/chart" uri="{C3380CC4-5D6E-409C-BE32-E72D297353CC}">
                <c16:uniqueId val="{00000003-88C0-4ECC-BF51-B1AD800B653A}"/>
              </c:ext>
            </c:extLst>
          </c:dPt>
          <c:dPt>
            <c:idx val="2"/>
            <c:invertIfNegative val="0"/>
            <c:bubble3D val="0"/>
            <c:spPr>
              <a:solidFill>
                <a:schemeClr val="accent3"/>
              </a:solidFill>
              <a:ln>
                <a:noFill/>
              </a:ln>
              <a:effectLst/>
            </c:spPr>
            <c:extLst>
              <c:ext xmlns:c16="http://schemas.microsoft.com/office/drawing/2014/chart" uri="{C3380CC4-5D6E-409C-BE32-E72D297353CC}">
                <c16:uniqueId val="{00000005-88C0-4ECC-BF51-B1AD800B653A}"/>
              </c:ext>
            </c:extLst>
          </c:dPt>
          <c:dPt>
            <c:idx val="3"/>
            <c:invertIfNegative val="0"/>
            <c:bubble3D val="0"/>
            <c:spPr>
              <a:solidFill>
                <a:schemeClr val="accent4"/>
              </a:solidFill>
              <a:ln>
                <a:noFill/>
              </a:ln>
              <a:effectLst/>
            </c:spPr>
            <c:extLst>
              <c:ext xmlns:c16="http://schemas.microsoft.com/office/drawing/2014/chart" uri="{C3380CC4-5D6E-409C-BE32-E72D297353CC}">
                <c16:uniqueId val="{00000007-88C0-4ECC-BF51-B1AD800B653A}"/>
              </c:ext>
            </c:extLst>
          </c:dPt>
          <c:dPt>
            <c:idx val="4"/>
            <c:invertIfNegative val="0"/>
            <c:bubble3D val="0"/>
            <c:spPr>
              <a:solidFill>
                <a:schemeClr val="accent5"/>
              </a:solidFill>
              <a:ln>
                <a:noFill/>
              </a:ln>
              <a:effectLst/>
            </c:spPr>
            <c:extLst>
              <c:ext xmlns:c16="http://schemas.microsoft.com/office/drawing/2014/chart" uri="{C3380CC4-5D6E-409C-BE32-E72D297353CC}">
                <c16:uniqueId val="{00000009-88C0-4ECC-BF51-B1AD800B653A}"/>
              </c:ext>
            </c:extLst>
          </c:dPt>
          <c:dPt>
            <c:idx val="5"/>
            <c:invertIfNegative val="0"/>
            <c:bubble3D val="0"/>
            <c:spPr>
              <a:solidFill>
                <a:schemeClr val="accent6"/>
              </a:solidFill>
              <a:ln>
                <a:noFill/>
              </a:ln>
              <a:effectLst/>
            </c:spPr>
            <c:extLst>
              <c:ext xmlns:c16="http://schemas.microsoft.com/office/drawing/2014/chart" uri="{C3380CC4-5D6E-409C-BE32-E72D297353CC}">
                <c16:uniqueId val="{0000000B-88C0-4ECC-BF51-B1AD800B653A}"/>
              </c:ext>
            </c:extLst>
          </c:dPt>
          <c:dLbls>
            <c:dLbl>
              <c:idx val="0"/>
              <c:tx>
                <c:rich>
                  <a:bodyPr/>
                  <a:lstStyle/>
                  <a:p>
                    <a:fld id="{5D3BEE38-49EE-4C5A-B072-525B8E0CE880}" type="CELLRANGE">
                      <a:rPr lang="en-US"/>
                      <a:pPr/>
                      <a:t>[CELLRANGE]</a:t>
                    </a:fld>
                    <a:r>
                      <a:rPr lang="en-US" baseline="0"/>
                      <a:t>, </a:t>
                    </a:r>
                    <a:fld id="{E23293EC-5543-4BCC-BC9D-2569FCE875DD}" type="VALUE">
                      <a:rPr lang="en-US" baseline="0"/>
                      <a:pPr/>
                      <a:t>[VALUE]</a:t>
                    </a:fld>
                    <a:endParaRPr lang="en-US" baseline="0"/>
                  </a:p>
                </c:rich>
              </c:tx>
              <c:dLblPos val="outEnd"/>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1-88C0-4ECC-BF51-B1AD800B653A}"/>
                </c:ext>
              </c:extLst>
            </c:dLbl>
            <c:dLbl>
              <c:idx val="1"/>
              <c:tx>
                <c:rich>
                  <a:bodyPr/>
                  <a:lstStyle/>
                  <a:p>
                    <a:fld id="{E70C44AA-9BB2-49FB-A83E-E182FCA3A946}" type="CELLRANGE">
                      <a:rPr lang="en-US"/>
                      <a:pPr/>
                      <a:t>[CELLRANGE]</a:t>
                    </a:fld>
                    <a:r>
                      <a:rPr lang="en-US" baseline="0"/>
                      <a:t>, </a:t>
                    </a:r>
                    <a:fld id="{53A56486-9CE8-4739-A94E-8B6B125E0DA1}" type="VALUE">
                      <a:rPr lang="en-US" baseline="0"/>
                      <a:pPr/>
                      <a:t>[VALUE]</a:t>
                    </a:fld>
                    <a:endParaRPr lang="en-US" baseline="0"/>
                  </a:p>
                </c:rich>
              </c:tx>
              <c:dLblPos val="outEnd"/>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3-88C0-4ECC-BF51-B1AD800B653A}"/>
                </c:ext>
              </c:extLst>
            </c:dLbl>
            <c:dLbl>
              <c:idx val="2"/>
              <c:tx>
                <c:rich>
                  <a:bodyPr/>
                  <a:lstStyle/>
                  <a:p>
                    <a:fld id="{B73F4937-38FF-4DE4-888E-B15E060A07B1}" type="CELLRANGE">
                      <a:rPr lang="en-US"/>
                      <a:pPr/>
                      <a:t>[CELLRANGE]</a:t>
                    </a:fld>
                    <a:r>
                      <a:rPr lang="en-US" baseline="0"/>
                      <a:t>, </a:t>
                    </a:r>
                    <a:fld id="{EF4C88C5-30E5-452B-A310-CC5F4BDF824A}" type="VALUE">
                      <a:rPr lang="en-US" baseline="0"/>
                      <a:pPr/>
                      <a:t>[VALUE]</a:t>
                    </a:fld>
                    <a:endParaRPr lang="en-US" baseline="0"/>
                  </a:p>
                </c:rich>
              </c:tx>
              <c:dLblPos val="outEnd"/>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5-88C0-4ECC-BF51-B1AD800B653A}"/>
                </c:ext>
              </c:extLst>
            </c:dLbl>
            <c:dLbl>
              <c:idx val="3"/>
              <c:tx>
                <c:rich>
                  <a:bodyPr/>
                  <a:lstStyle/>
                  <a:p>
                    <a:fld id="{84663889-40F9-4D55-A085-59A919FB6874}" type="CELLRANGE">
                      <a:rPr lang="en-US"/>
                      <a:pPr/>
                      <a:t>[CELLRANGE]</a:t>
                    </a:fld>
                    <a:r>
                      <a:rPr lang="en-US" baseline="0"/>
                      <a:t>, </a:t>
                    </a:r>
                    <a:fld id="{96BC224B-0E6C-4E62-9A10-9BB975838F12}" type="VALUE">
                      <a:rPr lang="en-US" baseline="0"/>
                      <a:pPr/>
                      <a:t>[VALUE]</a:t>
                    </a:fld>
                    <a:endParaRPr lang="en-US" baseline="0"/>
                  </a:p>
                </c:rich>
              </c:tx>
              <c:dLblPos val="outEnd"/>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7-88C0-4ECC-BF51-B1AD800B653A}"/>
                </c:ext>
              </c:extLst>
            </c:dLbl>
            <c:dLbl>
              <c:idx val="4"/>
              <c:tx>
                <c:rich>
                  <a:bodyPr/>
                  <a:lstStyle/>
                  <a:p>
                    <a:fld id="{497C654F-1827-4FD7-ACBE-51D1C3CB732F}" type="CELLRANGE">
                      <a:rPr lang="en-US"/>
                      <a:pPr/>
                      <a:t>[CELLRANGE]</a:t>
                    </a:fld>
                    <a:r>
                      <a:rPr lang="en-US" baseline="0"/>
                      <a:t>, </a:t>
                    </a:r>
                    <a:fld id="{66EE4DB5-9EEA-4617-800B-45CF6D45E172}" type="VALUE">
                      <a:rPr lang="en-US" baseline="0"/>
                      <a:pPr/>
                      <a:t>[VALUE]</a:t>
                    </a:fld>
                    <a:endParaRPr lang="en-US" baseline="0"/>
                  </a:p>
                </c:rich>
              </c:tx>
              <c:dLblPos val="outEnd"/>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9-88C0-4ECC-BF51-B1AD800B653A}"/>
                </c:ext>
              </c:extLst>
            </c:dLbl>
            <c:dLbl>
              <c:idx val="5"/>
              <c:tx>
                <c:rich>
                  <a:bodyPr/>
                  <a:lstStyle/>
                  <a:p>
                    <a:fld id="{BD4C3F61-0AD0-4EDE-8478-4036427E833D}" type="CELLRANGE">
                      <a:rPr lang="en-US"/>
                      <a:pPr/>
                      <a:t>[CELLRANGE]</a:t>
                    </a:fld>
                    <a:r>
                      <a:rPr lang="en-US" baseline="0"/>
                      <a:t>, </a:t>
                    </a:r>
                    <a:fld id="{79499F98-FDB4-450F-8EC8-440B02AD3733}" type="VALUE">
                      <a:rPr lang="en-US" baseline="0"/>
                      <a:pPr/>
                      <a:t>[VALUE]</a:t>
                    </a:fld>
                    <a:endParaRPr lang="en-US" baseline="0"/>
                  </a:p>
                </c:rich>
              </c:tx>
              <c:dLblPos val="outEnd"/>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B-88C0-4ECC-BF51-B1AD800B653A}"/>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DataLabelsRange val="1"/>
                <c15:showLeaderLines val="1"/>
                <c15:leaderLines>
                  <c:spPr>
                    <a:ln w="9525" cap="flat" cmpd="sng" algn="ctr">
                      <a:solidFill>
                        <a:schemeClr val="tx1">
                          <a:lumMod val="35000"/>
                          <a:lumOff val="65000"/>
                        </a:schemeClr>
                      </a:solidFill>
                      <a:round/>
                    </a:ln>
                    <a:effectLst/>
                  </c:spPr>
                </c15:leaderLines>
              </c:ext>
            </c:extLst>
          </c:dLbls>
          <c:cat>
            <c:strRef>
              <c:f>'Q4'!$A$3:$A$8</c:f>
              <c:strCache>
                <c:ptCount val="6"/>
                <c:pt idx="0">
                  <c:v>Unsure</c:v>
                </c:pt>
                <c:pt idx="1">
                  <c:v>5,001 - 10,000</c:v>
                </c:pt>
                <c:pt idx="2">
                  <c:v>More than 25,000</c:v>
                </c:pt>
                <c:pt idx="3">
                  <c:v>1,001 - 5,000</c:v>
                </c:pt>
                <c:pt idx="4">
                  <c:v>10,001 - 25,000</c:v>
                </c:pt>
                <c:pt idx="5">
                  <c:v>1,000 or less</c:v>
                </c:pt>
              </c:strCache>
            </c:strRef>
          </c:cat>
          <c:val>
            <c:numRef>
              <c:f>'Q4'!$B$3:$B$8</c:f>
              <c:numCache>
                <c:formatCode>0.00%</c:formatCode>
                <c:ptCount val="6"/>
                <c:pt idx="0">
                  <c:v>2.63E-2</c:v>
                </c:pt>
                <c:pt idx="1">
                  <c:v>5.2600000000000001E-2</c:v>
                </c:pt>
                <c:pt idx="2">
                  <c:v>7.8899999999999998E-2</c:v>
                </c:pt>
                <c:pt idx="3">
                  <c:v>0.21049999999999999</c:v>
                </c:pt>
                <c:pt idx="4">
                  <c:v>0.21049999999999999</c:v>
                </c:pt>
                <c:pt idx="5">
                  <c:v>0.42109999999999997</c:v>
                </c:pt>
              </c:numCache>
            </c:numRef>
          </c:val>
          <c:extLst>
            <c:ext xmlns:c15="http://schemas.microsoft.com/office/drawing/2012/chart" uri="{02D57815-91ED-43cb-92C2-25804820EDAC}">
              <c15:datalabelsRange>
                <c15:f>'Q4'!$C$3:$C$8</c15:f>
                <c15:dlblRangeCache>
                  <c:ptCount val="6"/>
                  <c:pt idx="0">
                    <c:v>1</c:v>
                  </c:pt>
                  <c:pt idx="1">
                    <c:v>2</c:v>
                  </c:pt>
                  <c:pt idx="2">
                    <c:v>3</c:v>
                  </c:pt>
                  <c:pt idx="3">
                    <c:v>8</c:v>
                  </c:pt>
                  <c:pt idx="4">
                    <c:v>8</c:v>
                  </c:pt>
                  <c:pt idx="5">
                    <c:v>16</c:v>
                  </c:pt>
                </c15:dlblRangeCache>
              </c15:datalabelsRange>
            </c:ext>
            <c:ext xmlns:c16="http://schemas.microsoft.com/office/drawing/2014/chart" uri="{C3380CC4-5D6E-409C-BE32-E72D297353CC}">
              <c16:uniqueId val="{0000000C-88C0-4ECC-BF51-B1AD800B653A}"/>
            </c:ext>
          </c:extLst>
        </c:ser>
        <c:dLbls>
          <c:dLblPos val="outEnd"/>
          <c:showLegendKey val="0"/>
          <c:showVal val="1"/>
          <c:showCatName val="0"/>
          <c:showSerName val="0"/>
          <c:showPercent val="0"/>
          <c:showBubbleSize val="0"/>
        </c:dLbls>
        <c:gapWidth val="182"/>
        <c:axId val="735540671"/>
        <c:axId val="735535871"/>
      </c:barChart>
      <c:catAx>
        <c:axId val="73554067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735535871"/>
        <c:crosses val="autoZero"/>
        <c:auto val="1"/>
        <c:lblAlgn val="ctr"/>
        <c:lblOffset val="100"/>
        <c:noMultiLvlLbl val="0"/>
      </c:catAx>
      <c:valAx>
        <c:axId val="735535871"/>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735540671"/>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b="1"/>
              <a:t>Q13. Which of the following amenities does your range currently have? (Check all that apply)</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1"/>
        <c:ser>
          <c:idx val="0"/>
          <c:order val="0"/>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1-CD97-4DBE-BA5B-8891348954A3}"/>
              </c:ext>
            </c:extLst>
          </c:dPt>
          <c:dPt>
            <c:idx val="1"/>
            <c:invertIfNegative val="0"/>
            <c:bubble3D val="0"/>
            <c:spPr>
              <a:solidFill>
                <a:schemeClr val="accent2"/>
              </a:solidFill>
              <a:ln>
                <a:noFill/>
              </a:ln>
              <a:effectLst/>
            </c:spPr>
            <c:extLst>
              <c:ext xmlns:c16="http://schemas.microsoft.com/office/drawing/2014/chart" uri="{C3380CC4-5D6E-409C-BE32-E72D297353CC}">
                <c16:uniqueId val="{00000003-CD97-4DBE-BA5B-8891348954A3}"/>
              </c:ext>
            </c:extLst>
          </c:dPt>
          <c:dPt>
            <c:idx val="2"/>
            <c:invertIfNegative val="0"/>
            <c:bubble3D val="0"/>
            <c:spPr>
              <a:solidFill>
                <a:schemeClr val="accent3"/>
              </a:solidFill>
              <a:ln>
                <a:noFill/>
              </a:ln>
              <a:effectLst/>
            </c:spPr>
            <c:extLst>
              <c:ext xmlns:c16="http://schemas.microsoft.com/office/drawing/2014/chart" uri="{C3380CC4-5D6E-409C-BE32-E72D297353CC}">
                <c16:uniqueId val="{00000005-CD97-4DBE-BA5B-8891348954A3}"/>
              </c:ext>
            </c:extLst>
          </c:dPt>
          <c:dPt>
            <c:idx val="3"/>
            <c:invertIfNegative val="0"/>
            <c:bubble3D val="0"/>
            <c:spPr>
              <a:solidFill>
                <a:schemeClr val="accent4"/>
              </a:solidFill>
              <a:ln>
                <a:noFill/>
              </a:ln>
              <a:effectLst/>
            </c:spPr>
            <c:extLst>
              <c:ext xmlns:c16="http://schemas.microsoft.com/office/drawing/2014/chart" uri="{C3380CC4-5D6E-409C-BE32-E72D297353CC}">
                <c16:uniqueId val="{00000007-CD97-4DBE-BA5B-8891348954A3}"/>
              </c:ext>
            </c:extLst>
          </c:dPt>
          <c:dPt>
            <c:idx val="4"/>
            <c:invertIfNegative val="0"/>
            <c:bubble3D val="0"/>
            <c:spPr>
              <a:solidFill>
                <a:schemeClr val="accent5"/>
              </a:solidFill>
              <a:ln>
                <a:noFill/>
              </a:ln>
              <a:effectLst/>
            </c:spPr>
            <c:extLst>
              <c:ext xmlns:c16="http://schemas.microsoft.com/office/drawing/2014/chart" uri="{C3380CC4-5D6E-409C-BE32-E72D297353CC}">
                <c16:uniqueId val="{00000009-CD97-4DBE-BA5B-8891348954A3}"/>
              </c:ext>
            </c:extLst>
          </c:dPt>
          <c:dPt>
            <c:idx val="5"/>
            <c:invertIfNegative val="0"/>
            <c:bubble3D val="0"/>
            <c:spPr>
              <a:solidFill>
                <a:schemeClr val="accent6"/>
              </a:solidFill>
              <a:ln>
                <a:noFill/>
              </a:ln>
              <a:effectLst/>
            </c:spPr>
            <c:extLst>
              <c:ext xmlns:c16="http://schemas.microsoft.com/office/drawing/2014/chart" uri="{C3380CC4-5D6E-409C-BE32-E72D297353CC}">
                <c16:uniqueId val="{0000000B-CD97-4DBE-BA5B-8891348954A3}"/>
              </c:ext>
            </c:extLst>
          </c:dPt>
          <c:dPt>
            <c:idx val="6"/>
            <c:invertIfNegative val="0"/>
            <c:bubble3D val="0"/>
            <c:spPr>
              <a:solidFill>
                <a:schemeClr val="accent1">
                  <a:lumMod val="60000"/>
                </a:schemeClr>
              </a:solidFill>
              <a:ln>
                <a:noFill/>
              </a:ln>
              <a:effectLst/>
            </c:spPr>
            <c:extLst>
              <c:ext xmlns:c16="http://schemas.microsoft.com/office/drawing/2014/chart" uri="{C3380CC4-5D6E-409C-BE32-E72D297353CC}">
                <c16:uniqueId val="{0000000D-CD97-4DBE-BA5B-8891348954A3}"/>
              </c:ext>
            </c:extLst>
          </c:dPt>
          <c:dPt>
            <c:idx val="7"/>
            <c:invertIfNegative val="0"/>
            <c:bubble3D val="0"/>
            <c:spPr>
              <a:solidFill>
                <a:schemeClr val="accent2">
                  <a:lumMod val="60000"/>
                </a:schemeClr>
              </a:solidFill>
              <a:ln>
                <a:noFill/>
              </a:ln>
              <a:effectLst/>
            </c:spPr>
            <c:extLst>
              <c:ext xmlns:c16="http://schemas.microsoft.com/office/drawing/2014/chart" uri="{C3380CC4-5D6E-409C-BE32-E72D297353CC}">
                <c16:uniqueId val="{0000000F-CD97-4DBE-BA5B-8891348954A3}"/>
              </c:ext>
            </c:extLst>
          </c:dPt>
          <c:dPt>
            <c:idx val="8"/>
            <c:invertIfNegative val="0"/>
            <c:bubble3D val="0"/>
            <c:spPr>
              <a:solidFill>
                <a:schemeClr val="accent3">
                  <a:lumMod val="60000"/>
                </a:schemeClr>
              </a:solidFill>
              <a:ln>
                <a:noFill/>
              </a:ln>
              <a:effectLst/>
            </c:spPr>
            <c:extLst>
              <c:ext xmlns:c16="http://schemas.microsoft.com/office/drawing/2014/chart" uri="{C3380CC4-5D6E-409C-BE32-E72D297353CC}">
                <c16:uniqueId val="{00000011-CD97-4DBE-BA5B-8891348954A3}"/>
              </c:ext>
            </c:extLst>
          </c:dPt>
          <c:dPt>
            <c:idx val="9"/>
            <c:invertIfNegative val="0"/>
            <c:bubble3D val="0"/>
            <c:spPr>
              <a:solidFill>
                <a:schemeClr val="accent4">
                  <a:lumMod val="60000"/>
                </a:schemeClr>
              </a:solidFill>
              <a:ln>
                <a:noFill/>
              </a:ln>
              <a:effectLst/>
            </c:spPr>
            <c:extLst>
              <c:ext xmlns:c16="http://schemas.microsoft.com/office/drawing/2014/chart" uri="{C3380CC4-5D6E-409C-BE32-E72D297353CC}">
                <c16:uniqueId val="{00000013-CD97-4DBE-BA5B-8891348954A3}"/>
              </c:ext>
            </c:extLst>
          </c:dPt>
          <c:dPt>
            <c:idx val="10"/>
            <c:invertIfNegative val="0"/>
            <c:bubble3D val="0"/>
            <c:spPr>
              <a:solidFill>
                <a:schemeClr val="accent5">
                  <a:lumMod val="60000"/>
                </a:schemeClr>
              </a:solidFill>
              <a:ln>
                <a:noFill/>
              </a:ln>
              <a:effectLst/>
            </c:spPr>
            <c:extLst>
              <c:ext xmlns:c16="http://schemas.microsoft.com/office/drawing/2014/chart" uri="{C3380CC4-5D6E-409C-BE32-E72D297353CC}">
                <c16:uniqueId val="{00000015-CD97-4DBE-BA5B-8891348954A3}"/>
              </c:ext>
            </c:extLst>
          </c:dPt>
          <c:dPt>
            <c:idx val="11"/>
            <c:invertIfNegative val="0"/>
            <c:bubble3D val="0"/>
            <c:spPr>
              <a:solidFill>
                <a:schemeClr val="accent6">
                  <a:lumMod val="60000"/>
                </a:schemeClr>
              </a:solidFill>
              <a:ln>
                <a:noFill/>
              </a:ln>
              <a:effectLst/>
            </c:spPr>
            <c:extLst>
              <c:ext xmlns:c16="http://schemas.microsoft.com/office/drawing/2014/chart" uri="{C3380CC4-5D6E-409C-BE32-E72D297353CC}">
                <c16:uniqueId val="{00000017-CD97-4DBE-BA5B-8891348954A3}"/>
              </c:ext>
            </c:extLst>
          </c:dPt>
          <c:dPt>
            <c:idx val="12"/>
            <c:invertIfNegative val="0"/>
            <c:bubble3D val="0"/>
            <c:spPr>
              <a:solidFill>
                <a:schemeClr val="accent1">
                  <a:lumMod val="80000"/>
                  <a:lumOff val="20000"/>
                </a:schemeClr>
              </a:solidFill>
              <a:ln>
                <a:noFill/>
              </a:ln>
              <a:effectLst/>
            </c:spPr>
            <c:extLst>
              <c:ext xmlns:c16="http://schemas.microsoft.com/office/drawing/2014/chart" uri="{C3380CC4-5D6E-409C-BE32-E72D297353CC}">
                <c16:uniqueId val="{00000019-CD97-4DBE-BA5B-8891348954A3}"/>
              </c:ext>
            </c:extLst>
          </c:dPt>
          <c:dPt>
            <c:idx val="13"/>
            <c:invertIfNegative val="0"/>
            <c:bubble3D val="0"/>
            <c:spPr>
              <a:solidFill>
                <a:schemeClr val="accent2">
                  <a:lumMod val="80000"/>
                  <a:lumOff val="20000"/>
                </a:schemeClr>
              </a:solidFill>
              <a:ln>
                <a:noFill/>
              </a:ln>
              <a:effectLst/>
            </c:spPr>
            <c:extLst>
              <c:ext xmlns:c16="http://schemas.microsoft.com/office/drawing/2014/chart" uri="{C3380CC4-5D6E-409C-BE32-E72D297353CC}">
                <c16:uniqueId val="{0000001B-CD97-4DBE-BA5B-8891348954A3}"/>
              </c:ext>
            </c:extLst>
          </c:dPt>
          <c:dPt>
            <c:idx val="14"/>
            <c:invertIfNegative val="0"/>
            <c:bubble3D val="0"/>
            <c:spPr>
              <a:solidFill>
                <a:schemeClr val="accent3">
                  <a:lumMod val="80000"/>
                  <a:lumOff val="20000"/>
                </a:schemeClr>
              </a:solidFill>
              <a:ln>
                <a:noFill/>
              </a:ln>
              <a:effectLst/>
            </c:spPr>
            <c:extLst>
              <c:ext xmlns:c16="http://schemas.microsoft.com/office/drawing/2014/chart" uri="{C3380CC4-5D6E-409C-BE32-E72D297353CC}">
                <c16:uniqueId val="{0000001D-CD97-4DBE-BA5B-8891348954A3}"/>
              </c:ext>
            </c:extLst>
          </c:dPt>
          <c:dLbls>
            <c:dLbl>
              <c:idx val="0"/>
              <c:tx>
                <c:rich>
                  <a:bodyPr/>
                  <a:lstStyle/>
                  <a:p>
                    <a:fld id="{B9E02DA9-4089-44A6-A07E-1BC426E50506}" type="CELLRANGE">
                      <a:rPr lang="en-US"/>
                      <a:pPr/>
                      <a:t>[CELLRANGE]</a:t>
                    </a:fld>
                    <a:r>
                      <a:rPr lang="en-US" baseline="0"/>
                      <a:t>, </a:t>
                    </a:r>
                    <a:fld id="{123121DD-00ED-41D7-AFB2-37C4EE7AB123}" type="VALUE">
                      <a:rPr lang="en-US" baseline="0"/>
                      <a:pPr/>
                      <a:t>[VALUE]</a:t>
                    </a:fld>
                    <a:endParaRPr lang="en-US" baseline="0"/>
                  </a:p>
                </c:rich>
              </c:tx>
              <c:dLblPos val="outEnd"/>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1-CD97-4DBE-BA5B-8891348954A3}"/>
                </c:ext>
              </c:extLst>
            </c:dLbl>
            <c:dLbl>
              <c:idx val="1"/>
              <c:tx>
                <c:rich>
                  <a:bodyPr/>
                  <a:lstStyle/>
                  <a:p>
                    <a:fld id="{CFD9ADCC-39D7-400B-A0CB-AC83CFD56CA3}" type="CELLRANGE">
                      <a:rPr lang="en-US"/>
                      <a:pPr/>
                      <a:t>[CELLRANGE]</a:t>
                    </a:fld>
                    <a:r>
                      <a:rPr lang="en-US" baseline="0"/>
                      <a:t>, </a:t>
                    </a:r>
                    <a:fld id="{F8DD25AA-D1D7-4BBA-AF92-06F85510CA00}" type="VALUE">
                      <a:rPr lang="en-US" baseline="0"/>
                      <a:pPr/>
                      <a:t>[VALUE]</a:t>
                    </a:fld>
                    <a:endParaRPr lang="en-US" baseline="0"/>
                  </a:p>
                </c:rich>
              </c:tx>
              <c:dLblPos val="outEnd"/>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3-CD97-4DBE-BA5B-8891348954A3}"/>
                </c:ext>
              </c:extLst>
            </c:dLbl>
            <c:dLbl>
              <c:idx val="2"/>
              <c:tx>
                <c:rich>
                  <a:bodyPr/>
                  <a:lstStyle/>
                  <a:p>
                    <a:fld id="{E6A2AC59-0902-471B-972A-ECEDBE70F30B}" type="CELLRANGE">
                      <a:rPr lang="en-US"/>
                      <a:pPr/>
                      <a:t>[CELLRANGE]</a:t>
                    </a:fld>
                    <a:r>
                      <a:rPr lang="en-US" baseline="0"/>
                      <a:t>, </a:t>
                    </a:r>
                    <a:fld id="{D1614D33-E263-4088-8DCA-FEF75103A6DC}" type="VALUE">
                      <a:rPr lang="en-US" baseline="0"/>
                      <a:pPr/>
                      <a:t>[VALUE]</a:t>
                    </a:fld>
                    <a:endParaRPr lang="en-US" baseline="0"/>
                  </a:p>
                </c:rich>
              </c:tx>
              <c:dLblPos val="outEnd"/>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5-CD97-4DBE-BA5B-8891348954A3}"/>
                </c:ext>
              </c:extLst>
            </c:dLbl>
            <c:dLbl>
              <c:idx val="3"/>
              <c:tx>
                <c:rich>
                  <a:bodyPr/>
                  <a:lstStyle/>
                  <a:p>
                    <a:fld id="{497DAC91-4B3C-4853-AE1E-AB0D55B2E527}" type="CELLRANGE">
                      <a:rPr lang="en-US"/>
                      <a:pPr/>
                      <a:t>[CELLRANGE]</a:t>
                    </a:fld>
                    <a:r>
                      <a:rPr lang="en-US" baseline="0"/>
                      <a:t>, </a:t>
                    </a:r>
                    <a:fld id="{7C0C42F9-4169-4547-B952-86B141DBC412}" type="VALUE">
                      <a:rPr lang="en-US" baseline="0"/>
                      <a:pPr/>
                      <a:t>[VALUE]</a:t>
                    </a:fld>
                    <a:endParaRPr lang="en-US" baseline="0"/>
                  </a:p>
                </c:rich>
              </c:tx>
              <c:dLblPos val="outEnd"/>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7-CD97-4DBE-BA5B-8891348954A3}"/>
                </c:ext>
              </c:extLst>
            </c:dLbl>
            <c:dLbl>
              <c:idx val="4"/>
              <c:tx>
                <c:rich>
                  <a:bodyPr/>
                  <a:lstStyle/>
                  <a:p>
                    <a:fld id="{F37F6446-58E3-4CA8-BCFF-7C4640D8597D}" type="CELLRANGE">
                      <a:rPr lang="en-US"/>
                      <a:pPr/>
                      <a:t>[CELLRANGE]</a:t>
                    </a:fld>
                    <a:r>
                      <a:rPr lang="en-US" baseline="0"/>
                      <a:t>, </a:t>
                    </a:r>
                    <a:fld id="{7BC9DB95-C34D-490B-A496-73A8C0FA6EA2}" type="VALUE">
                      <a:rPr lang="en-US" baseline="0"/>
                      <a:pPr/>
                      <a:t>[VALUE]</a:t>
                    </a:fld>
                    <a:endParaRPr lang="en-US" baseline="0"/>
                  </a:p>
                </c:rich>
              </c:tx>
              <c:dLblPos val="outEnd"/>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9-CD97-4DBE-BA5B-8891348954A3}"/>
                </c:ext>
              </c:extLst>
            </c:dLbl>
            <c:dLbl>
              <c:idx val="5"/>
              <c:tx>
                <c:rich>
                  <a:bodyPr/>
                  <a:lstStyle/>
                  <a:p>
                    <a:fld id="{AE4D495B-AD6C-4B5B-8091-2A480564E99F}" type="CELLRANGE">
                      <a:rPr lang="en-US"/>
                      <a:pPr/>
                      <a:t>[CELLRANGE]</a:t>
                    </a:fld>
                    <a:r>
                      <a:rPr lang="en-US" baseline="0"/>
                      <a:t>, </a:t>
                    </a:r>
                    <a:fld id="{BCF09445-5877-40C7-B91C-266C4E0902A8}" type="VALUE">
                      <a:rPr lang="en-US" baseline="0"/>
                      <a:pPr/>
                      <a:t>[VALUE]</a:t>
                    </a:fld>
                    <a:endParaRPr lang="en-US" baseline="0"/>
                  </a:p>
                </c:rich>
              </c:tx>
              <c:dLblPos val="outEnd"/>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B-CD97-4DBE-BA5B-8891348954A3}"/>
                </c:ext>
              </c:extLst>
            </c:dLbl>
            <c:dLbl>
              <c:idx val="6"/>
              <c:tx>
                <c:rich>
                  <a:bodyPr/>
                  <a:lstStyle/>
                  <a:p>
                    <a:fld id="{CC17709F-BF3E-4E23-A5A0-5658288D5419}" type="CELLRANGE">
                      <a:rPr lang="en-US"/>
                      <a:pPr/>
                      <a:t>[CELLRANGE]</a:t>
                    </a:fld>
                    <a:r>
                      <a:rPr lang="en-US" baseline="0"/>
                      <a:t>, </a:t>
                    </a:r>
                    <a:fld id="{809D4343-1849-40D6-B44C-EB461DDA52AD}" type="VALUE">
                      <a:rPr lang="en-US" baseline="0"/>
                      <a:pPr/>
                      <a:t>[VALUE]</a:t>
                    </a:fld>
                    <a:endParaRPr lang="en-US" baseline="0"/>
                  </a:p>
                </c:rich>
              </c:tx>
              <c:dLblPos val="outEnd"/>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D-CD97-4DBE-BA5B-8891348954A3}"/>
                </c:ext>
              </c:extLst>
            </c:dLbl>
            <c:dLbl>
              <c:idx val="7"/>
              <c:tx>
                <c:rich>
                  <a:bodyPr/>
                  <a:lstStyle/>
                  <a:p>
                    <a:fld id="{1710842B-07A1-4E5A-93D4-9E644E4EDE91}" type="CELLRANGE">
                      <a:rPr lang="en-US"/>
                      <a:pPr/>
                      <a:t>[CELLRANGE]</a:t>
                    </a:fld>
                    <a:r>
                      <a:rPr lang="en-US" baseline="0"/>
                      <a:t>, </a:t>
                    </a:r>
                    <a:fld id="{6C9B1A1E-7889-4467-9E2C-3FF12EF14518}" type="VALUE">
                      <a:rPr lang="en-US" baseline="0"/>
                      <a:pPr/>
                      <a:t>[VALUE]</a:t>
                    </a:fld>
                    <a:endParaRPr lang="en-US" baseline="0"/>
                  </a:p>
                </c:rich>
              </c:tx>
              <c:dLblPos val="outEnd"/>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F-CD97-4DBE-BA5B-8891348954A3}"/>
                </c:ext>
              </c:extLst>
            </c:dLbl>
            <c:dLbl>
              <c:idx val="8"/>
              <c:tx>
                <c:rich>
                  <a:bodyPr/>
                  <a:lstStyle/>
                  <a:p>
                    <a:fld id="{8ACB282D-D08E-48EF-BF3D-AB8CC9E58C68}" type="CELLRANGE">
                      <a:rPr lang="en-US"/>
                      <a:pPr/>
                      <a:t>[CELLRANGE]</a:t>
                    </a:fld>
                    <a:r>
                      <a:rPr lang="en-US" baseline="0"/>
                      <a:t>, </a:t>
                    </a:r>
                    <a:fld id="{1C9DF3CF-4FB6-4F53-9021-4E57657A1057}" type="VALUE">
                      <a:rPr lang="en-US" baseline="0"/>
                      <a:pPr/>
                      <a:t>[VALUE]</a:t>
                    </a:fld>
                    <a:endParaRPr lang="en-US" baseline="0"/>
                  </a:p>
                </c:rich>
              </c:tx>
              <c:dLblPos val="outEnd"/>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1-CD97-4DBE-BA5B-8891348954A3}"/>
                </c:ext>
              </c:extLst>
            </c:dLbl>
            <c:dLbl>
              <c:idx val="9"/>
              <c:tx>
                <c:rich>
                  <a:bodyPr/>
                  <a:lstStyle/>
                  <a:p>
                    <a:fld id="{FB9E8418-26EE-4A4E-9C5C-BFC25C7B267C}" type="CELLRANGE">
                      <a:rPr lang="en-US"/>
                      <a:pPr/>
                      <a:t>[CELLRANGE]</a:t>
                    </a:fld>
                    <a:r>
                      <a:rPr lang="en-US" baseline="0"/>
                      <a:t>, </a:t>
                    </a:r>
                    <a:fld id="{11D05EB7-9E84-4D71-8788-604ABECD3CD9}" type="VALUE">
                      <a:rPr lang="en-US" baseline="0"/>
                      <a:pPr/>
                      <a:t>[VALUE]</a:t>
                    </a:fld>
                    <a:endParaRPr lang="en-US" baseline="0"/>
                  </a:p>
                </c:rich>
              </c:tx>
              <c:dLblPos val="outEnd"/>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3-CD97-4DBE-BA5B-8891348954A3}"/>
                </c:ext>
              </c:extLst>
            </c:dLbl>
            <c:dLbl>
              <c:idx val="10"/>
              <c:tx>
                <c:rich>
                  <a:bodyPr/>
                  <a:lstStyle/>
                  <a:p>
                    <a:fld id="{186EAF00-EB8F-4B3F-AADF-BA3745509220}" type="CELLRANGE">
                      <a:rPr lang="en-US"/>
                      <a:pPr/>
                      <a:t>[CELLRANGE]</a:t>
                    </a:fld>
                    <a:r>
                      <a:rPr lang="en-US" baseline="0"/>
                      <a:t>, </a:t>
                    </a:r>
                    <a:fld id="{E1A0588A-9AE9-4A30-A504-1B40E969F193}" type="VALUE">
                      <a:rPr lang="en-US" baseline="0"/>
                      <a:pPr/>
                      <a:t>[VALUE]</a:t>
                    </a:fld>
                    <a:endParaRPr lang="en-US" baseline="0"/>
                  </a:p>
                </c:rich>
              </c:tx>
              <c:dLblPos val="outEnd"/>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5-CD97-4DBE-BA5B-8891348954A3}"/>
                </c:ext>
              </c:extLst>
            </c:dLbl>
            <c:dLbl>
              <c:idx val="11"/>
              <c:tx>
                <c:rich>
                  <a:bodyPr/>
                  <a:lstStyle/>
                  <a:p>
                    <a:fld id="{0505FEA0-9FB7-4ACC-9FC1-629B97A06410}" type="CELLRANGE">
                      <a:rPr lang="en-US"/>
                      <a:pPr/>
                      <a:t>[CELLRANGE]</a:t>
                    </a:fld>
                    <a:r>
                      <a:rPr lang="en-US" baseline="0"/>
                      <a:t>, </a:t>
                    </a:r>
                    <a:fld id="{81C7B1BF-0763-403C-8FB6-210AED6B813A}" type="VALUE">
                      <a:rPr lang="en-US" baseline="0"/>
                      <a:pPr/>
                      <a:t>[VALUE]</a:t>
                    </a:fld>
                    <a:endParaRPr lang="en-US" baseline="0"/>
                  </a:p>
                </c:rich>
              </c:tx>
              <c:dLblPos val="outEnd"/>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7-CD97-4DBE-BA5B-8891348954A3}"/>
                </c:ext>
              </c:extLst>
            </c:dLbl>
            <c:dLbl>
              <c:idx val="12"/>
              <c:tx>
                <c:rich>
                  <a:bodyPr/>
                  <a:lstStyle/>
                  <a:p>
                    <a:fld id="{59225BE2-1EDD-4A07-B170-0EA700A2BD6D}" type="CELLRANGE">
                      <a:rPr lang="en-US"/>
                      <a:pPr/>
                      <a:t>[CELLRANGE]</a:t>
                    </a:fld>
                    <a:r>
                      <a:rPr lang="en-US" baseline="0"/>
                      <a:t>, </a:t>
                    </a:r>
                    <a:fld id="{5B3654D3-C655-4BFB-8CA6-91F92A66B9E5}" type="VALUE">
                      <a:rPr lang="en-US" baseline="0"/>
                      <a:pPr/>
                      <a:t>[VALUE]</a:t>
                    </a:fld>
                    <a:endParaRPr lang="en-US" baseline="0"/>
                  </a:p>
                </c:rich>
              </c:tx>
              <c:dLblPos val="outEnd"/>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9-CD97-4DBE-BA5B-8891348954A3}"/>
                </c:ext>
              </c:extLst>
            </c:dLbl>
            <c:dLbl>
              <c:idx val="13"/>
              <c:tx>
                <c:rich>
                  <a:bodyPr/>
                  <a:lstStyle/>
                  <a:p>
                    <a:fld id="{902A2EE5-A220-45C3-8171-1CF3D1D309FE}" type="CELLRANGE">
                      <a:rPr lang="en-US"/>
                      <a:pPr/>
                      <a:t>[CELLRANGE]</a:t>
                    </a:fld>
                    <a:r>
                      <a:rPr lang="en-US" baseline="0"/>
                      <a:t>, </a:t>
                    </a:r>
                    <a:fld id="{13841AD4-DE82-49DF-8EAD-2C5A97B275D2}" type="VALUE">
                      <a:rPr lang="en-US" baseline="0"/>
                      <a:pPr/>
                      <a:t>[VALUE]</a:t>
                    </a:fld>
                    <a:endParaRPr lang="en-US" baseline="0"/>
                  </a:p>
                </c:rich>
              </c:tx>
              <c:dLblPos val="outEnd"/>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B-CD97-4DBE-BA5B-8891348954A3}"/>
                </c:ext>
              </c:extLst>
            </c:dLbl>
            <c:dLbl>
              <c:idx val="14"/>
              <c:tx>
                <c:rich>
                  <a:bodyPr/>
                  <a:lstStyle/>
                  <a:p>
                    <a:fld id="{FCFBF4A2-B9DE-4584-93D2-518F449C75A1}" type="CELLRANGE">
                      <a:rPr lang="en-US"/>
                      <a:pPr/>
                      <a:t>[CELLRANGE]</a:t>
                    </a:fld>
                    <a:r>
                      <a:rPr lang="en-US" baseline="0"/>
                      <a:t>, </a:t>
                    </a:r>
                    <a:fld id="{B32E5264-EDDD-4B26-9D1C-D16C3F97CDA7}" type="VALUE">
                      <a:rPr lang="en-US" baseline="0"/>
                      <a:pPr/>
                      <a:t>[VALUE]</a:t>
                    </a:fld>
                    <a:endParaRPr lang="en-US" baseline="0"/>
                  </a:p>
                </c:rich>
              </c:tx>
              <c:dLblPos val="outEnd"/>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D-CD97-4DBE-BA5B-8891348954A3}"/>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DataLabelsRange val="1"/>
                <c15:showLeaderLines val="1"/>
                <c15:leaderLines>
                  <c:spPr>
                    <a:ln w="9525" cap="flat" cmpd="sng" algn="ctr">
                      <a:solidFill>
                        <a:schemeClr val="tx1">
                          <a:lumMod val="35000"/>
                          <a:lumOff val="65000"/>
                        </a:schemeClr>
                      </a:solidFill>
                      <a:round/>
                    </a:ln>
                    <a:effectLst/>
                  </c:spPr>
                </c15:leaderLines>
              </c:ext>
            </c:extLst>
          </c:dLbls>
          <c:cat>
            <c:strRef>
              <c:f>'Q13'!$A$3:$A$17</c:f>
              <c:strCache>
                <c:ptCount val="15"/>
                <c:pt idx="0">
                  <c:v>Pro shop / retail space</c:v>
                </c:pt>
                <c:pt idx="1">
                  <c:v>Fire mitigation infrastructure</c:v>
                </c:pt>
                <c:pt idx="2">
                  <c:v>Lead collection / mitigation system</c:v>
                </c:pt>
                <c:pt idx="3">
                  <c:v>Air filtration system</c:v>
                </c:pt>
                <c:pt idx="4">
                  <c:v>Campsites</c:v>
                </c:pt>
                <c:pt idx="5">
                  <c:v>Other (please specify)</c:v>
                </c:pt>
                <c:pt idx="6">
                  <c:v>Wastewater system</c:v>
                </c:pt>
                <c:pt idx="7">
                  <c:v>Water system</c:v>
                </c:pt>
                <c:pt idx="8">
                  <c:v>Trash facilities</c:v>
                </c:pt>
                <c:pt idx="9">
                  <c:v>Internal roads</c:v>
                </c:pt>
                <c:pt idx="10">
                  <c:v>Covered firing lines</c:v>
                </c:pt>
                <c:pt idx="11">
                  <c:v>Educational / multi-purpose space</c:v>
                </c:pt>
                <c:pt idx="12">
                  <c:v>Electricity</c:v>
                </c:pt>
                <c:pt idx="13">
                  <c:v>Restroom facilities</c:v>
                </c:pt>
                <c:pt idx="14">
                  <c:v>Buildings / indoor storage</c:v>
                </c:pt>
              </c:strCache>
            </c:strRef>
          </c:cat>
          <c:val>
            <c:numRef>
              <c:f>'Q13'!$B$3:$B$17</c:f>
              <c:numCache>
                <c:formatCode>0.00%</c:formatCode>
                <c:ptCount val="15"/>
                <c:pt idx="0">
                  <c:v>2.7799999999999998E-2</c:v>
                </c:pt>
                <c:pt idx="1">
                  <c:v>5.5599999999999997E-2</c:v>
                </c:pt>
                <c:pt idx="2">
                  <c:v>8.3299999999999999E-2</c:v>
                </c:pt>
                <c:pt idx="3">
                  <c:v>0.1111</c:v>
                </c:pt>
                <c:pt idx="4">
                  <c:v>0.1389</c:v>
                </c:pt>
                <c:pt idx="5">
                  <c:v>0.22220000000000001</c:v>
                </c:pt>
                <c:pt idx="6">
                  <c:v>0.27779999999999999</c:v>
                </c:pt>
                <c:pt idx="7">
                  <c:v>0.33329999999999999</c:v>
                </c:pt>
                <c:pt idx="8">
                  <c:v>0.38890000000000002</c:v>
                </c:pt>
                <c:pt idx="9">
                  <c:v>0.5</c:v>
                </c:pt>
                <c:pt idx="10">
                  <c:v>0.5</c:v>
                </c:pt>
                <c:pt idx="11">
                  <c:v>0.52780000000000005</c:v>
                </c:pt>
                <c:pt idx="12">
                  <c:v>0.63890000000000002</c:v>
                </c:pt>
                <c:pt idx="13">
                  <c:v>0.72219999999999995</c:v>
                </c:pt>
                <c:pt idx="14">
                  <c:v>0.86109999999999998</c:v>
                </c:pt>
              </c:numCache>
            </c:numRef>
          </c:val>
          <c:extLst>
            <c:ext xmlns:c15="http://schemas.microsoft.com/office/drawing/2012/chart" uri="{02D57815-91ED-43cb-92C2-25804820EDAC}">
              <c15:datalabelsRange>
                <c15:f>'Q13'!$C$3:$C$17</c15:f>
                <c15:dlblRangeCache>
                  <c:ptCount val="15"/>
                  <c:pt idx="0">
                    <c:v>1</c:v>
                  </c:pt>
                  <c:pt idx="1">
                    <c:v>2</c:v>
                  </c:pt>
                  <c:pt idx="2">
                    <c:v>3</c:v>
                  </c:pt>
                  <c:pt idx="3">
                    <c:v>4</c:v>
                  </c:pt>
                  <c:pt idx="4">
                    <c:v>5</c:v>
                  </c:pt>
                  <c:pt idx="5">
                    <c:v>8</c:v>
                  </c:pt>
                  <c:pt idx="6">
                    <c:v>10</c:v>
                  </c:pt>
                  <c:pt idx="7">
                    <c:v>12</c:v>
                  </c:pt>
                  <c:pt idx="8">
                    <c:v>14</c:v>
                  </c:pt>
                  <c:pt idx="9">
                    <c:v>18</c:v>
                  </c:pt>
                  <c:pt idx="10">
                    <c:v>18</c:v>
                  </c:pt>
                  <c:pt idx="11">
                    <c:v>19</c:v>
                  </c:pt>
                  <c:pt idx="12">
                    <c:v>23</c:v>
                  </c:pt>
                  <c:pt idx="13">
                    <c:v>26</c:v>
                  </c:pt>
                  <c:pt idx="14">
                    <c:v>31</c:v>
                  </c:pt>
                </c15:dlblRangeCache>
              </c15:datalabelsRange>
            </c:ext>
            <c:ext xmlns:c16="http://schemas.microsoft.com/office/drawing/2014/chart" uri="{C3380CC4-5D6E-409C-BE32-E72D297353CC}">
              <c16:uniqueId val="{0000001E-CD97-4DBE-BA5B-8891348954A3}"/>
            </c:ext>
          </c:extLst>
        </c:ser>
        <c:dLbls>
          <c:showLegendKey val="0"/>
          <c:showVal val="0"/>
          <c:showCatName val="0"/>
          <c:showSerName val="0"/>
          <c:showPercent val="0"/>
          <c:showBubbleSize val="0"/>
        </c:dLbls>
        <c:gapWidth val="182"/>
        <c:axId val="2037985199"/>
        <c:axId val="2037985679"/>
      </c:barChart>
      <c:catAx>
        <c:axId val="2037985199"/>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2037985679"/>
        <c:crosses val="autoZero"/>
        <c:auto val="1"/>
        <c:lblAlgn val="ctr"/>
        <c:lblOffset val="100"/>
        <c:noMultiLvlLbl val="0"/>
      </c:catAx>
      <c:valAx>
        <c:axId val="2037985679"/>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2037985199"/>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b="1"/>
              <a:t>Q14. Which additional amenities would you most like to add? (Check all that apply)</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1"/>
        <c:ser>
          <c:idx val="0"/>
          <c:order val="0"/>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1-18AA-43C0-80DE-35B50C72415A}"/>
              </c:ext>
            </c:extLst>
          </c:dPt>
          <c:dPt>
            <c:idx val="1"/>
            <c:invertIfNegative val="0"/>
            <c:bubble3D val="0"/>
            <c:spPr>
              <a:solidFill>
                <a:schemeClr val="accent2"/>
              </a:solidFill>
              <a:ln>
                <a:noFill/>
              </a:ln>
              <a:effectLst/>
            </c:spPr>
            <c:extLst>
              <c:ext xmlns:c16="http://schemas.microsoft.com/office/drawing/2014/chart" uri="{C3380CC4-5D6E-409C-BE32-E72D297353CC}">
                <c16:uniqueId val="{00000003-18AA-43C0-80DE-35B50C72415A}"/>
              </c:ext>
            </c:extLst>
          </c:dPt>
          <c:dPt>
            <c:idx val="2"/>
            <c:invertIfNegative val="0"/>
            <c:bubble3D val="0"/>
            <c:spPr>
              <a:solidFill>
                <a:schemeClr val="accent3"/>
              </a:solidFill>
              <a:ln>
                <a:noFill/>
              </a:ln>
              <a:effectLst/>
            </c:spPr>
            <c:extLst>
              <c:ext xmlns:c16="http://schemas.microsoft.com/office/drawing/2014/chart" uri="{C3380CC4-5D6E-409C-BE32-E72D297353CC}">
                <c16:uniqueId val="{00000005-18AA-43C0-80DE-35B50C72415A}"/>
              </c:ext>
            </c:extLst>
          </c:dPt>
          <c:dPt>
            <c:idx val="3"/>
            <c:invertIfNegative val="0"/>
            <c:bubble3D val="0"/>
            <c:spPr>
              <a:solidFill>
                <a:schemeClr val="accent4"/>
              </a:solidFill>
              <a:ln>
                <a:noFill/>
              </a:ln>
              <a:effectLst/>
            </c:spPr>
            <c:extLst>
              <c:ext xmlns:c16="http://schemas.microsoft.com/office/drawing/2014/chart" uri="{C3380CC4-5D6E-409C-BE32-E72D297353CC}">
                <c16:uniqueId val="{00000007-18AA-43C0-80DE-35B50C72415A}"/>
              </c:ext>
            </c:extLst>
          </c:dPt>
          <c:dPt>
            <c:idx val="4"/>
            <c:invertIfNegative val="0"/>
            <c:bubble3D val="0"/>
            <c:spPr>
              <a:solidFill>
                <a:schemeClr val="accent5"/>
              </a:solidFill>
              <a:ln>
                <a:noFill/>
              </a:ln>
              <a:effectLst/>
            </c:spPr>
            <c:extLst>
              <c:ext xmlns:c16="http://schemas.microsoft.com/office/drawing/2014/chart" uri="{C3380CC4-5D6E-409C-BE32-E72D297353CC}">
                <c16:uniqueId val="{00000009-18AA-43C0-80DE-35B50C72415A}"/>
              </c:ext>
            </c:extLst>
          </c:dPt>
          <c:dPt>
            <c:idx val="5"/>
            <c:invertIfNegative val="0"/>
            <c:bubble3D val="0"/>
            <c:spPr>
              <a:solidFill>
                <a:schemeClr val="accent6"/>
              </a:solidFill>
              <a:ln>
                <a:noFill/>
              </a:ln>
              <a:effectLst/>
            </c:spPr>
            <c:extLst>
              <c:ext xmlns:c16="http://schemas.microsoft.com/office/drawing/2014/chart" uri="{C3380CC4-5D6E-409C-BE32-E72D297353CC}">
                <c16:uniqueId val="{0000000B-18AA-43C0-80DE-35B50C72415A}"/>
              </c:ext>
            </c:extLst>
          </c:dPt>
          <c:dPt>
            <c:idx val="6"/>
            <c:invertIfNegative val="0"/>
            <c:bubble3D val="0"/>
            <c:spPr>
              <a:solidFill>
                <a:schemeClr val="accent1">
                  <a:lumMod val="60000"/>
                </a:schemeClr>
              </a:solidFill>
              <a:ln>
                <a:noFill/>
              </a:ln>
              <a:effectLst/>
            </c:spPr>
            <c:extLst>
              <c:ext xmlns:c16="http://schemas.microsoft.com/office/drawing/2014/chart" uri="{C3380CC4-5D6E-409C-BE32-E72D297353CC}">
                <c16:uniqueId val="{0000000D-18AA-43C0-80DE-35B50C72415A}"/>
              </c:ext>
            </c:extLst>
          </c:dPt>
          <c:dPt>
            <c:idx val="7"/>
            <c:invertIfNegative val="0"/>
            <c:bubble3D val="0"/>
            <c:spPr>
              <a:solidFill>
                <a:schemeClr val="accent2">
                  <a:lumMod val="60000"/>
                </a:schemeClr>
              </a:solidFill>
              <a:ln>
                <a:noFill/>
              </a:ln>
              <a:effectLst/>
            </c:spPr>
            <c:extLst>
              <c:ext xmlns:c16="http://schemas.microsoft.com/office/drawing/2014/chart" uri="{C3380CC4-5D6E-409C-BE32-E72D297353CC}">
                <c16:uniqueId val="{0000000F-18AA-43C0-80DE-35B50C72415A}"/>
              </c:ext>
            </c:extLst>
          </c:dPt>
          <c:dPt>
            <c:idx val="8"/>
            <c:invertIfNegative val="0"/>
            <c:bubble3D val="0"/>
            <c:spPr>
              <a:solidFill>
                <a:schemeClr val="accent3">
                  <a:lumMod val="60000"/>
                </a:schemeClr>
              </a:solidFill>
              <a:ln>
                <a:noFill/>
              </a:ln>
              <a:effectLst/>
            </c:spPr>
            <c:extLst>
              <c:ext xmlns:c16="http://schemas.microsoft.com/office/drawing/2014/chart" uri="{C3380CC4-5D6E-409C-BE32-E72D297353CC}">
                <c16:uniqueId val="{00000011-18AA-43C0-80DE-35B50C72415A}"/>
              </c:ext>
            </c:extLst>
          </c:dPt>
          <c:dPt>
            <c:idx val="9"/>
            <c:invertIfNegative val="0"/>
            <c:bubble3D val="0"/>
            <c:spPr>
              <a:solidFill>
                <a:schemeClr val="accent4">
                  <a:lumMod val="60000"/>
                </a:schemeClr>
              </a:solidFill>
              <a:ln>
                <a:noFill/>
              </a:ln>
              <a:effectLst/>
            </c:spPr>
            <c:extLst>
              <c:ext xmlns:c16="http://schemas.microsoft.com/office/drawing/2014/chart" uri="{C3380CC4-5D6E-409C-BE32-E72D297353CC}">
                <c16:uniqueId val="{00000013-18AA-43C0-80DE-35B50C72415A}"/>
              </c:ext>
            </c:extLst>
          </c:dPt>
          <c:dPt>
            <c:idx val="10"/>
            <c:invertIfNegative val="0"/>
            <c:bubble3D val="0"/>
            <c:spPr>
              <a:solidFill>
                <a:schemeClr val="accent5">
                  <a:lumMod val="60000"/>
                </a:schemeClr>
              </a:solidFill>
              <a:ln>
                <a:noFill/>
              </a:ln>
              <a:effectLst/>
            </c:spPr>
            <c:extLst>
              <c:ext xmlns:c16="http://schemas.microsoft.com/office/drawing/2014/chart" uri="{C3380CC4-5D6E-409C-BE32-E72D297353CC}">
                <c16:uniqueId val="{00000015-18AA-43C0-80DE-35B50C72415A}"/>
              </c:ext>
            </c:extLst>
          </c:dPt>
          <c:dPt>
            <c:idx val="11"/>
            <c:invertIfNegative val="0"/>
            <c:bubble3D val="0"/>
            <c:spPr>
              <a:solidFill>
                <a:schemeClr val="accent6">
                  <a:lumMod val="60000"/>
                </a:schemeClr>
              </a:solidFill>
              <a:ln>
                <a:noFill/>
              </a:ln>
              <a:effectLst/>
            </c:spPr>
            <c:extLst>
              <c:ext xmlns:c16="http://schemas.microsoft.com/office/drawing/2014/chart" uri="{C3380CC4-5D6E-409C-BE32-E72D297353CC}">
                <c16:uniqueId val="{00000017-18AA-43C0-80DE-35B50C72415A}"/>
              </c:ext>
            </c:extLst>
          </c:dPt>
          <c:dPt>
            <c:idx val="12"/>
            <c:invertIfNegative val="0"/>
            <c:bubble3D val="0"/>
            <c:spPr>
              <a:solidFill>
                <a:schemeClr val="accent1">
                  <a:lumMod val="80000"/>
                  <a:lumOff val="20000"/>
                </a:schemeClr>
              </a:solidFill>
              <a:ln>
                <a:noFill/>
              </a:ln>
              <a:effectLst/>
            </c:spPr>
            <c:extLst>
              <c:ext xmlns:c16="http://schemas.microsoft.com/office/drawing/2014/chart" uri="{C3380CC4-5D6E-409C-BE32-E72D297353CC}">
                <c16:uniqueId val="{00000019-18AA-43C0-80DE-35B50C72415A}"/>
              </c:ext>
            </c:extLst>
          </c:dPt>
          <c:dPt>
            <c:idx val="13"/>
            <c:invertIfNegative val="0"/>
            <c:bubble3D val="0"/>
            <c:spPr>
              <a:solidFill>
                <a:schemeClr val="accent2">
                  <a:lumMod val="80000"/>
                  <a:lumOff val="20000"/>
                </a:schemeClr>
              </a:solidFill>
              <a:ln>
                <a:noFill/>
              </a:ln>
              <a:effectLst/>
            </c:spPr>
            <c:extLst>
              <c:ext xmlns:c16="http://schemas.microsoft.com/office/drawing/2014/chart" uri="{C3380CC4-5D6E-409C-BE32-E72D297353CC}">
                <c16:uniqueId val="{0000001B-18AA-43C0-80DE-35B50C72415A}"/>
              </c:ext>
            </c:extLst>
          </c:dPt>
          <c:dPt>
            <c:idx val="14"/>
            <c:invertIfNegative val="0"/>
            <c:bubble3D val="0"/>
            <c:spPr>
              <a:solidFill>
                <a:schemeClr val="accent3">
                  <a:lumMod val="80000"/>
                  <a:lumOff val="20000"/>
                </a:schemeClr>
              </a:solidFill>
              <a:ln>
                <a:noFill/>
              </a:ln>
              <a:effectLst/>
            </c:spPr>
            <c:extLst>
              <c:ext xmlns:c16="http://schemas.microsoft.com/office/drawing/2014/chart" uri="{C3380CC4-5D6E-409C-BE32-E72D297353CC}">
                <c16:uniqueId val="{0000001D-18AA-43C0-80DE-35B50C72415A}"/>
              </c:ext>
            </c:extLst>
          </c:dPt>
          <c:dLbls>
            <c:dLbl>
              <c:idx val="0"/>
              <c:tx>
                <c:rich>
                  <a:bodyPr/>
                  <a:lstStyle/>
                  <a:p>
                    <a:fld id="{04EF167F-F43F-463F-ADA1-51E444FC2588}" type="CELLRANGE">
                      <a:rPr lang="en-US"/>
                      <a:pPr/>
                      <a:t>[CELLRANGE]</a:t>
                    </a:fld>
                    <a:r>
                      <a:rPr lang="en-US" baseline="0"/>
                      <a:t>, </a:t>
                    </a:r>
                    <a:fld id="{949A4AA8-E08C-4E3E-AF73-44DFC80DD0BF}" type="VALUE">
                      <a:rPr lang="en-US" baseline="0"/>
                      <a:pPr/>
                      <a:t>[VALUE]</a:t>
                    </a:fld>
                    <a:endParaRPr lang="en-US" baseline="0"/>
                  </a:p>
                </c:rich>
              </c:tx>
              <c:dLblPos val="outEnd"/>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1-18AA-43C0-80DE-35B50C72415A}"/>
                </c:ext>
              </c:extLst>
            </c:dLbl>
            <c:dLbl>
              <c:idx val="1"/>
              <c:tx>
                <c:rich>
                  <a:bodyPr/>
                  <a:lstStyle/>
                  <a:p>
                    <a:fld id="{D8168068-D597-4736-8536-23B2AED4E2E0}" type="CELLRANGE">
                      <a:rPr lang="en-US"/>
                      <a:pPr/>
                      <a:t>[CELLRANGE]</a:t>
                    </a:fld>
                    <a:r>
                      <a:rPr lang="en-US" baseline="0"/>
                      <a:t>, </a:t>
                    </a:r>
                    <a:fld id="{849D10B1-72F1-4B26-8DAA-88413DB9A12A}" type="VALUE">
                      <a:rPr lang="en-US" baseline="0"/>
                      <a:pPr/>
                      <a:t>[VALUE]</a:t>
                    </a:fld>
                    <a:endParaRPr lang="en-US" baseline="0"/>
                  </a:p>
                </c:rich>
              </c:tx>
              <c:dLblPos val="outEnd"/>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3-18AA-43C0-80DE-35B50C72415A}"/>
                </c:ext>
              </c:extLst>
            </c:dLbl>
            <c:dLbl>
              <c:idx val="2"/>
              <c:tx>
                <c:rich>
                  <a:bodyPr/>
                  <a:lstStyle/>
                  <a:p>
                    <a:fld id="{CA67DCDC-896A-4786-885B-6C0A74B7283B}" type="CELLRANGE">
                      <a:rPr lang="en-US"/>
                      <a:pPr/>
                      <a:t>[CELLRANGE]</a:t>
                    </a:fld>
                    <a:r>
                      <a:rPr lang="en-US" baseline="0"/>
                      <a:t>, </a:t>
                    </a:r>
                    <a:fld id="{C4E0D6D7-8E29-4F84-8BC0-E43A2CDFD89A}" type="VALUE">
                      <a:rPr lang="en-US" baseline="0"/>
                      <a:pPr/>
                      <a:t>[VALUE]</a:t>
                    </a:fld>
                    <a:endParaRPr lang="en-US" baseline="0"/>
                  </a:p>
                </c:rich>
              </c:tx>
              <c:dLblPos val="outEnd"/>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5-18AA-43C0-80DE-35B50C72415A}"/>
                </c:ext>
              </c:extLst>
            </c:dLbl>
            <c:dLbl>
              <c:idx val="3"/>
              <c:tx>
                <c:rich>
                  <a:bodyPr/>
                  <a:lstStyle/>
                  <a:p>
                    <a:fld id="{94CC3E76-8F73-452C-99DB-5F1003956070}" type="CELLRANGE">
                      <a:rPr lang="en-US"/>
                      <a:pPr/>
                      <a:t>[CELLRANGE]</a:t>
                    </a:fld>
                    <a:r>
                      <a:rPr lang="en-US" baseline="0"/>
                      <a:t>, </a:t>
                    </a:r>
                    <a:fld id="{DC8E6BA7-3666-4E9A-BB85-D500D535C807}" type="VALUE">
                      <a:rPr lang="en-US" baseline="0"/>
                      <a:pPr/>
                      <a:t>[VALUE]</a:t>
                    </a:fld>
                    <a:endParaRPr lang="en-US" baseline="0"/>
                  </a:p>
                </c:rich>
              </c:tx>
              <c:dLblPos val="outEnd"/>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7-18AA-43C0-80DE-35B50C72415A}"/>
                </c:ext>
              </c:extLst>
            </c:dLbl>
            <c:dLbl>
              <c:idx val="4"/>
              <c:tx>
                <c:rich>
                  <a:bodyPr/>
                  <a:lstStyle/>
                  <a:p>
                    <a:fld id="{6F1DD0A6-98ED-4D39-9ACA-E693800B1F89}" type="CELLRANGE">
                      <a:rPr lang="en-US"/>
                      <a:pPr/>
                      <a:t>[CELLRANGE]</a:t>
                    </a:fld>
                    <a:r>
                      <a:rPr lang="en-US" baseline="0"/>
                      <a:t>, </a:t>
                    </a:r>
                    <a:fld id="{3587BA96-02E7-423A-A120-3746229238C3}" type="VALUE">
                      <a:rPr lang="en-US" baseline="0"/>
                      <a:pPr/>
                      <a:t>[VALUE]</a:t>
                    </a:fld>
                    <a:endParaRPr lang="en-US" baseline="0"/>
                  </a:p>
                </c:rich>
              </c:tx>
              <c:dLblPos val="outEnd"/>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9-18AA-43C0-80DE-35B50C72415A}"/>
                </c:ext>
              </c:extLst>
            </c:dLbl>
            <c:dLbl>
              <c:idx val="5"/>
              <c:tx>
                <c:rich>
                  <a:bodyPr/>
                  <a:lstStyle/>
                  <a:p>
                    <a:fld id="{C6CEAE21-CE3B-46C0-8755-AF23E6AA692F}" type="CELLRANGE">
                      <a:rPr lang="en-US"/>
                      <a:pPr/>
                      <a:t>[CELLRANGE]</a:t>
                    </a:fld>
                    <a:r>
                      <a:rPr lang="en-US" baseline="0"/>
                      <a:t>, </a:t>
                    </a:r>
                    <a:fld id="{1B061619-E832-47E8-94A4-5E7574FE483A}" type="VALUE">
                      <a:rPr lang="en-US" baseline="0"/>
                      <a:pPr/>
                      <a:t>[VALUE]</a:t>
                    </a:fld>
                    <a:endParaRPr lang="en-US" baseline="0"/>
                  </a:p>
                </c:rich>
              </c:tx>
              <c:dLblPos val="outEnd"/>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B-18AA-43C0-80DE-35B50C72415A}"/>
                </c:ext>
              </c:extLst>
            </c:dLbl>
            <c:dLbl>
              <c:idx val="6"/>
              <c:tx>
                <c:rich>
                  <a:bodyPr/>
                  <a:lstStyle/>
                  <a:p>
                    <a:fld id="{5E8C7187-CC91-411E-B25B-D727ADC96038}" type="CELLRANGE">
                      <a:rPr lang="en-US"/>
                      <a:pPr/>
                      <a:t>[CELLRANGE]</a:t>
                    </a:fld>
                    <a:r>
                      <a:rPr lang="en-US" baseline="0"/>
                      <a:t>, </a:t>
                    </a:r>
                    <a:fld id="{2FE983AB-B99C-4492-86F2-F042797A6305}" type="VALUE">
                      <a:rPr lang="en-US" baseline="0"/>
                      <a:pPr/>
                      <a:t>[VALUE]</a:t>
                    </a:fld>
                    <a:endParaRPr lang="en-US" baseline="0"/>
                  </a:p>
                </c:rich>
              </c:tx>
              <c:dLblPos val="outEnd"/>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D-18AA-43C0-80DE-35B50C72415A}"/>
                </c:ext>
              </c:extLst>
            </c:dLbl>
            <c:dLbl>
              <c:idx val="7"/>
              <c:tx>
                <c:rich>
                  <a:bodyPr/>
                  <a:lstStyle/>
                  <a:p>
                    <a:fld id="{8BE00903-2697-43CF-A5CA-5F218BD5A0DF}" type="CELLRANGE">
                      <a:rPr lang="en-US"/>
                      <a:pPr/>
                      <a:t>[CELLRANGE]</a:t>
                    </a:fld>
                    <a:r>
                      <a:rPr lang="en-US" baseline="0"/>
                      <a:t>, </a:t>
                    </a:r>
                    <a:fld id="{50E267F1-1A3C-4DC2-AD3D-244440B0D450}" type="VALUE">
                      <a:rPr lang="en-US" baseline="0"/>
                      <a:pPr/>
                      <a:t>[VALUE]</a:t>
                    </a:fld>
                    <a:endParaRPr lang="en-US" baseline="0"/>
                  </a:p>
                </c:rich>
              </c:tx>
              <c:dLblPos val="outEnd"/>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F-18AA-43C0-80DE-35B50C72415A}"/>
                </c:ext>
              </c:extLst>
            </c:dLbl>
            <c:dLbl>
              <c:idx val="8"/>
              <c:tx>
                <c:rich>
                  <a:bodyPr/>
                  <a:lstStyle/>
                  <a:p>
                    <a:fld id="{3D01F78C-F2AC-4473-A0C8-C3A9F4779D6A}" type="CELLRANGE">
                      <a:rPr lang="en-US"/>
                      <a:pPr/>
                      <a:t>[CELLRANGE]</a:t>
                    </a:fld>
                    <a:r>
                      <a:rPr lang="en-US" baseline="0"/>
                      <a:t>, </a:t>
                    </a:r>
                    <a:fld id="{F0B7B34D-C1D1-4191-A54C-71DDEECFD292}" type="VALUE">
                      <a:rPr lang="en-US" baseline="0"/>
                      <a:pPr/>
                      <a:t>[VALUE]</a:t>
                    </a:fld>
                    <a:endParaRPr lang="en-US" baseline="0"/>
                  </a:p>
                </c:rich>
              </c:tx>
              <c:dLblPos val="outEnd"/>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1-18AA-43C0-80DE-35B50C72415A}"/>
                </c:ext>
              </c:extLst>
            </c:dLbl>
            <c:dLbl>
              <c:idx val="9"/>
              <c:tx>
                <c:rich>
                  <a:bodyPr/>
                  <a:lstStyle/>
                  <a:p>
                    <a:fld id="{8F8A24EB-8750-48DC-AF85-1677D77BF7B8}" type="CELLRANGE">
                      <a:rPr lang="en-US"/>
                      <a:pPr/>
                      <a:t>[CELLRANGE]</a:t>
                    </a:fld>
                    <a:r>
                      <a:rPr lang="en-US" baseline="0"/>
                      <a:t>, </a:t>
                    </a:r>
                    <a:fld id="{6D87D6E0-4C39-47AA-B3A7-90ABD45B26F4}" type="VALUE">
                      <a:rPr lang="en-US" baseline="0"/>
                      <a:pPr/>
                      <a:t>[VALUE]</a:t>
                    </a:fld>
                    <a:endParaRPr lang="en-US" baseline="0"/>
                  </a:p>
                </c:rich>
              </c:tx>
              <c:dLblPos val="outEnd"/>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3-18AA-43C0-80DE-35B50C72415A}"/>
                </c:ext>
              </c:extLst>
            </c:dLbl>
            <c:dLbl>
              <c:idx val="10"/>
              <c:tx>
                <c:rich>
                  <a:bodyPr/>
                  <a:lstStyle/>
                  <a:p>
                    <a:fld id="{6A2E1795-D2A2-47D5-B99A-BFF0C5F0C66E}" type="CELLRANGE">
                      <a:rPr lang="en-US"/>
                      <a:pPr/>
                      <a:t>[CELLRANGE]</a:t>
                    </a:fld>
                    <a:r>
                      <a:rPr lang="en-US" baseline="0"/>
                      <a:t>, </a:t>
                    </a:r>
                    <a:fld id="{4002020A-82B6-4637-AF95-44A8DE13821A}" type="VALUE">
                      <a:rPr lang="en-US" baseline="0"/>
                      <a:pPr/>
                      <a:t>[VALUE]</a:t>
                    </a:fld>
                    <a:endParaRPr lang="en-US" baseline="0"/>
                  </a:p>
                </c:rich>
              </c:tx>
              <c:dLblPos val="outEnd"/>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5-18AA-43C0-80DE-35B50C72415A}"/>
                </c:ext>
              </c:extLst>
            </c:dLbl>
            <c:dLbl>
              <c:idx val="11"/>
              <c:tx>
                <c:rich>
                  <a:bodyPr/>
                  <a:lstStyle/>
                  <a:p>
                    <a:fld id="{AF001606-552B-4CF8-8998-10E35E83215D}" type="CELLRANGE">
                      <a:rPr lang="en-US"/>
                      <a:pPr/>
                      <a:t>[CELLRANGE]</a:t>
                    </a:fld>
                    <a:r>
                      <a:rPr lang="en-US" baseline="0"/>
                      <a:t>, </a:t>
                    </a:r>
                    <a:fld id="{63720740-9F12-43EC-A137-AF090E15E4D6}" type="VALUE">
                      <a:rPr lang="en-US" baseline="0"/>
                      <a:pPr/>
                      <a:t>[VALUE]</a:t>
                    </a:fld>
                    <a:endParaRPr lang="en-US" baseline="0"/>
                  </a:p>
                </c:rich>
              </c:tx>
              <c:dLblPos val="outEnd"/>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7-18AA-43C0-80DE-35B50C72415A}"/>
                </c:ext>
              </c:extLst>
            </c:dLbl>
            <c:dLbl>
              <c:idx val="12"/>
              <c:tx>
                <c:rich>
                  <a:bodyPr/>
                  <a:lstStyle/>
                  <a:p>
                    <a:fld id="{CACA9526-10C6-417E-B8BC-5ED6A921DE8A}" type="CELLRANGE">
                      <a:rPr lang="en-US"/>
                      <a:pPr/>
                      <a:t>[CELLRANGE]</a:t>
                    </a:fld>
                    <a:r>
                      <a:rPr lang="en-US" baseline="0"/>
                      <a:t>, </a:t>
                    </a:r>
                    <a:fld id="{8C934FD9-921B-436B-89C3-CB3BBCBDBDBA}" type="VALUE">
                      <a:rPr lang="en-US" baseline="0"/>
                      <a:pPr/>
                      <a:t>[VALUE]</a:t>
                    </a:fld>
                    <a:endParaRPr lang="en-US" baseline="0"/>
                  </a:p>
                </c:rich>
              </c:tx>
              <c:dLblPos val="outEnd"/>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9-18AA-43C0-80DE-35B50C72415A}"/>
                </c:ext>
              </c:extLst>
            </c:dLbl>
            <c:dLbl>
              <c:idx val="13"/>
              <c:tx>
                <c:rich>
                  <a:bodyPr/>
                  <a:lstStyle/>
                  <a:p>
                    <a:fld id="{E9A2EFE3-3F90-43AA-9EAD-1D037F9EBE8E}" type="CELLRANGE">
                      <a:rPr lang="en-US"/>
                      <a:pPr/>
                      <a:t>[CELLRANGE]</a:t>
                    </a:fld>
                    <a:r>
                      <a:rPr lang="en-US" baseline="0"/>
                      <a:t>, </a:t>
                    </a:r>
                    <a:fld id="{7429CE10-A295-4BE7-9E02-56528F76E384}" type="VALUE">
                      <a:rPr lang="en-US" baseline="0"/>
                      <a:pPr/>
                      <a:t>[VALUE]</a:t>
                    </a:fld>
                    <a:endParaRPr lang="en-US" baseline="0"/>
                  </a:p>
                </c:rich>
              </c:tx>
              <c:dLblPos val="outEnd"/>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B-18AA-43C0-80DE-35B50C72415A}"/>
                </c:ext>
              </c:extLst>
            </c:dLbl>
            <c:dLbl>
              <c:idx val="14"/>
              <c:tx>
                <c:rich>
                  <a:bodyPr/>
                  <a:lstStyle/>
                  <a:p>
                    <a:fld id="{018B05E9-C56F-4E41-9334-B7D4BC4A5BB5}" type="CELLRANGE">
                      <a:rPr lang="en-US"/>
                      <a:pPr/>
                      <a:t>[CELLRANGE]</a:t>
                    </a:fld>
                    <a:r>
                      <a:rPr lang="en-US" baseline="0"/>
                      <a:t>, </a:t>
                    </a:r>
                    <a:fld id="{5E503419-5BA5-4CE3-B91F-4614243A29D1}" type="VALUE">
                      <a:rPr lang="en-US" baseline="0"/>
                      <a:pPr/>
                      <a:t>[VALUE]</a:t>
                    </a:fld>
                    <a:endParaRPr lang="en-US" baseline="0"/>
                  </a:p>
                </c:rich>
              </c:tx>
              <c:dLblPos val="outEnd"/>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D-18AA-43C0-80DE-35B50C72415A}"/>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DataLabelsRange val="1"/>
                <c15:showLeaderLines val="1"/>
                <c15:leaderLines>
                  <c:spPr>
                    <a:ln w="9525" cap="flat" cmpd="sng" algn="ctr">
                      <a:solidFill>
                        <a:schemeClr val="tx1">
                          <a:lumMod val="35000"/>
                          <a:lumOff val="65000"/>
                        </a:schemeClr>
                      </a:solidFill>
                      <a:round/>
                    </a:ln>
                    <a:effectLst/>
                  </c:spPr>
                </c15:leaderLines>
              </c:ext>
            </c:extLst>
          </c:dLbls>
          <c:cat>
            <c:strRef>
              <c:f>'Q14'!$A$3:$A$17</c:f>
              <c:strCache>
                <c:ptCount val="15"/>
                <c:pt idx="0">
                  <c:v>Pro shop / retail space</c:v>
                </c:pt>
                <c:pt idx="1">
                  <c:v>Internal roads</c:v>
                </c:pt>
                <c:pt idx="2">
                  <c:v>Campsites</c:v>
                </c:pt>
                <c:pt idx="3">
                  <c:v>Wastewater system</c:v>
                </c:pt>
                <c:pt idx="4">
                  <c:v>Trash facilities</c:v>
                </c:pt>
                <c:pt idx="5">
                  <c:v>Air filtration system</c:v>
                </c:pt>
                <c:pt idx="6">
                  <c:v>Lead collection / mitigation system</c:v>
                </c:pt>
                <c:pt idx="7">
                  <c:v>Water system</c:v>
                </c:pt>
                <c:pt idx="8">
                  <c:v>Electricity</c:v>
                </c:pt>
                <c:pt idx="9">
                  <c:v>Covered firing lines</c:v>
                </c:pt>
                <c:pt idx="10">
                  <c:v>Fire mitigation infrastructure</c:v>
                </c:pt>
                <c:pt idx="11">
                  <c:v>Buildings / indoor storage</c:v>
                </c:pt>
                <c:pt idx="12">
                  <c:v>Educational / multi-purpose space</c:v>
                </c:pt>
                <c:pt idx="13">
                  <c:v>Restroom facilities</c:v>
                </c:pt>
                <c:pt idx="14">
                  <c:v>Other (please specify)</c:v>
                </c:pt>
              </c:strCache>
            </c:strRef>
          </c:cat>
          <c:val>
            <c:numRef>
              <c:f>'Q14'!$B$3:$B$17</c:f>
              <c:numCache>
                <c:formatCode>0.00%</c:formatCode>
                <c:ptCount val="15"/>
                <c:pt idx="0">
                  <c:v>6.25E-2</c:v>
                </c:pt>
                <c:pt idx="1">
                  <c:v>9.3800000000000008E-2</c:v>
                </c:pt>
                <c:pt idx="2">
                  <c:v>0.125</c:v>
                </c:pt>
                <c:pt idx="3">
                  <c:v>0.125</c:v>
                </c:pt>
                <c:pt idx="4">
                  <c:v>0.125</c:v>
                </c:pt>
                <c:pt idx="5">
                  <c:v>0.125</c:v>
                </c:pt>
                <c:pt idx="6">
                  <c:v>0.1875</c:v>
                </c:pt>
                <c:pt idx="7">
                  <c:v>0.21879999999999999</c:v>
                </c:pt>
                <c:pt idx="8">
                  <c:v>0.21879999999999999</c:v>
                </c:pt>
                <c:pt idx="9">
                  <c:v>0.21879999999999999</c:v>
                </c:pt>
                <c:pt idx="10">
                  <c:v>0.21879999999999999</c:v>
                </c:pt>
                <c:pt idx="11">
                  <c:v>0.3125</c:v>
                </c:pt>
                <c:pt idx="12">
                  <c:v>0.375</c:v>
                </c:pt>
                <c:pt idx="13">
                  <c:v>0.375</c:v>
                </c:pt>
                <c:pt idx="14">
                  <c:v>0.40630000000000011</c:v>
                </c:pt>
              </c:numCache>
            </c:numRef>
          </c:val>
          <c:extLst>
            <c:ext xmlns:c15="http://schemas.microsoft.com/office/drawing/2012/chart" uri="{02D57815-91ED-43cb-92C2-25804820EDAC}">
              <c15:datalabelsRange>
                <c15:f>'Q14'!$C$3:$C$17</c15:f>
                <c15:dlblRangeCache>
                  <c:ptCount val="15"/>
                  <c:pt idx="0">
                    <c:v>2</c:v>
                  </c:pt>
                  <c:pt idx="1">
                    <c:v>3</c:v>
                  </c:pt>
                  <c:pt idx="2">
                    <c:v>4</c:v>
                  </c:pt>
                  <c:pt idx="3">
                    <c:v>4</c:v>
                  </c:pt>
                  <c:pt idx="4">
                    <c:v>4</c:v>
                  </c:pt>
                  <c:pt idx="5">
                    <c:v>4</c:v>
                  </c:pt>
                  <c:pt idx="6">
                    <c:v>6</c:v>
                  </c:pt>
                  <c:pt idx="7">
                    <c:v>7</c:v>
                  </c:pt>
                  <c:pt idx="8">
                    <c:v>7</c:v>
                  </c:pt>
                  <c:pt idx="9">
                    <c:v>7</c:v>
                  </c:pt>
                  <c:pt idx="10">
                    <c:v>7</c:v>
                  </c:pt>
                  <c:pt idx="11">
                    <c:v>10</c:v>
                  </c:pt>
                  <c:pt idx="12">
                    <c:v>12</c:v>
                  </c:pt>
                  <c:pt idx="13">
                    <c:v>12</c:v>
                  </c:pt>
                  <c:pt idx="14">
                    <c:v>13</c:v>
                  </c:pt>
                </c15:dlblRangeCache>
              </c15:datalabelsRange>
            </c:ext>
            <c:ext xmlns:c16="http://schemas.microsoft.com/office/drawing/2014/chart" uri="{C3380CC4-5D6E-409C-BE32-E72D297353CC}">
              <c16:uniqueId val="{0000001E-18AA-43C0-80DE-35B50C72415A}"/>
            </c:ext>
          </c:extLst>
        </c:ser>
        <c:dLbls>
          <c:showLegendKey val="0"/>
          <c:showVal val="0"/>
          <c:showCatName val="0"/>
          <c:showSerName val="0"/>
          <c:showPercent val="0"/>
          <c:showBubbleSize val="0"/>
        </c:dLbls>
        <c:gapWidth val="182"/>
        <c:axId val="2012585567"/>
        <c:axId val="2037986159"/>
      </c:barChart>
      <c:catAx>
        <c:axId val="2012585567"/>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2037986159"/>
        <c:crosses val="autoZero"/>
        <c:auto val="1"/>
        <c:lblAlgn val="ctr"/>
        <c:lblOffset val="100"/>
        <c:noMultiLvlLbl val="0"/>
      </c:catAx>
      <c:valAx>
        <c:axId val="2037986159"/>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2012585567"/>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solidFill>
                <a:latin typeface="+mn-lt"/>
                <a:ea typeface="+mn-ea"/>
                <a:cs typeface="+mn-cs"/>
              </a:defRPr>
            </a:pPr>
            <a:r>
              <a:rPr lang="en-US" b="1" dirty="0"/>
              <a:t>Q16. What level of impact have the following factors had on your range’s ability to continue operating or grow? (Check all that apply)</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solidFill>
              <a:latin typeface="+mn-lt"/>
              <a:ea typeface="+mn-ea"/>
              <a:cs typeface="+mn-cs"/>
            </a:defRPr>
          </a:pPr>
          <a:endParaRPr lang="en-US"/>
        </a:p>
      </c:txPr>
    </c:title>
    <c:autoTitleDeleted val="0"/>
    <c:plotArea>
      <c:layout/>
      <c:barChart>
        <c:barDir val="bar"/>
        <c:grouping val="stacked"/>
        <c:varyColors val="0"/>
        <c:ser>
          <c:idx val="0"/>
          <c:order val="0"/>
          <c:tx>
            <c:strRef>
              <c:f>'Q16'!$B$14</c:f>
              <c:strCache>
                <c:ptCount val="1"/>
                <c:pt idx="0">
                  <c:v>Very low or low</c:v>
                </c:pt>
              </c:strCache>
            </c:strRef>
          </c:tx>
          <c:spPr>
            <a:solidFill>
              <a:schemeClr val="accent1"/>
            </a:solidFill>
            <a:ln>
              <a:noFill/>
            </a:ln>
            <a:effectLst/>
          </c:spPr>
          <c:invertIfNegative val="0"/>
          <c:dLbls>
            <c:dLbl>
              <c:idx val="0"/>
              <c:tx>
                <c:rich>
                  <a:bodyPr/>
                  <a:lstStyle/>
                  <a:p>
                    <a:fld id="{E446D426-67D3-4912-A27D-CF7B48D32A98}" type="CELLRANGE">
                      <a:rPr lang="en-US"/>
                      <a:pPr/>
                      <a:t>[CELLRANGE]</a:t>
                    </a:fld>
                    <a:r>
                      <a:rPr lang="en-US" baseline="0"/>
                      <a:t>, </a:t>
                    </a:r>
                    <a:fld id="{EE102133-0632-41EA-AD0D-E9478415BA54}" type="VALUE">
                      <a:rPr lang="en-US" baseline="0"/>
                      <a:pPr/>
                      <a:t>[VALUE]</a:t>
                    </a:fld>
                    <a:endParaRPr lang="en-US" baseline="0"/>
                  </a:p>
                </c:rich>
              </c:tx>
              <c:dLblPos val="inBase"/>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0-9F01-4DB3-B7CF-24A1108F3785}"/>
                </c:ext>
              </c:extLst>
            </c:dLbl>
            <c:dLbl>
              <c:idx val="1"/>
              <c:tx>
                <c:rich>
                  <a:bodyPr/>
                  <a:lstStyle/>
                  <a:p>
                    <a:fld id="{72015F17-7CA2-4FE8-B79A-BD49102B080D}" type="CELLRANGE">
                      <a:rPr lang="en-US"/>
                      <a:pPr/>
                      <a:t>[CELLRANGE]</a:t>
                    </a:fld>
                    <a:r>
                      <a:rPr lang="en-US" baseline="0"/>
                      <a:t>, </a:t>
                    </a:r>
                    <a:fld id="{E16BDDD0-0473-4AD3-904F-FD08DD19BA5E}" type="VALUE">
                      <a:rPr lang="en-US" baseline="0"/>
                      <a:pPr/>
                      <a:t>[VALUE]</a:t>
                    </a:fld>
                    <a:endParaRPr lang="en-US" baseline="0"/>
                  </a:p>
                </c:rich>
              </c:tx>
              <c:dLblPos val="inBase"/>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1-9F01-4DB3-B7CF-24A1108F3785}"/>
                </c:ext>
              </c:extLst>
            </c:dLbl>
            <c:dLbl>
              <c:idx val="2"/>
              <c:tx>
                <c:rich>
                  <a:bodyPr/>
                  <a:lstStyle/>
                  <a:p>
                    <a:fld id="{620AA0A9-5327-4820-B076-8FFFC58FE846}" type="CELLRANGE">
                      <a:rPr lang="en-US"/>
                      <a:pPr/>
                      <a:t>[CELLRANGE]</a:t>
                    </a:fld>
                    <a:r>
                      <a:rPr lang="en-US" baseline="0"/>
                      <a:t>, </a:t>
                    </a:r>
                    <a:fld id="{82E4368C-B241-4FAB-930E-90BD9C2CE6FB}" type="VALUE">
                      <a:rPr lang="en-US" baseline="0"/>
                      <a:pPr/>
                      <a:t>[VALUE]</a:t>
                    </a:fld>
                    <a:endParaRPr lang="en-US" baseline="0"/>
                  </a:p>
                </c:rich>
              </c:tx>
              <c:dLblPos val="inBase"/>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2-9F01-4DB3-B7CF-24A1108F3785}"/>
                </c:ext>
              </c:extLst>
            </c:dLbl>
            <c:dLbl>
              <c:idx val="3"/>
              <c:tx>
                <c:rich>
                  <a:bodyPr/>
                  <a:lstStyle/>
                  <a:p>
                    <a:fld id="{47582CEC-3C58-47A5-BF9A-2AF9734C62CE}" type="CELLRANGE">
                      <a:rPr lang="en-US"/>
                      <a:pPr/>
                      <a:t>[CELLRANGE]</a:t>
                    </a:fld>
                    <a:r>
                      <a:rPr lang="en-US" baseline="0"/>
                      <a:t>, </a:t>
                    </a:r>
                    <a:fld id="{65EE505B-4F60-43BC-BDF5-16D006E33302}" type="VALUE">
                      <a:rPr lang="en-US" baseline="0"/>
                      <a:pPr/>
                      <a:t>[VALUE]</a:t>
                    </a:fld>
                    <a:endParaRPr lang="en-US" baseline="0"/>
                  </a:p>
                </c:rich>
              </c:tx>
              <c:dLblPos val="inBase"/>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3-9F01-4DB3-B7CF-24A1108F3785}"/>
                </c:ext>
              </c:extLst>
            </c:dLbl>
            <c:dLbl>
              <c:idx val="4"/>
              <c:tx>
                <c:rich>
                  <a:bodyPr/>
                  <a:lstStyle/>
                  <a:p>
                    <a:fld id="{F2F5A94A-F1FF-44AE-A5A2-2FDC047BDD83}" type="CELLRANGE">
                      <a:rPr lang="en-US"/>
                      <a:pPr/>
                      <a:t>[CELLRANGE]</a:t>
                    </a:fld>
                    <a:r>
                      <a:rPr lang="en-US" baseline="0"/>
                      <a:t>, </a:t>
                    </a:r>
                    <a:fld id="{F356D521-B115-4636-AAA4-EAB9D60196ED}" type="VALUE">
                      <a:rPr lang="en-US" baseline="0"/>
                      <a:pPr/>
                      <a:t>[VALUE]</a:t>
                    </a:fld>
                    <a:endParaRPr lang="en-US" baseline="0"/>
                  </a:p>
                </c:rich>
              </c:tx>
              <c:dLblPos val="inBase"/>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4-9F01-4DB3-B7CF-24A1108F3785}"/>
                </c:ext>
              </c:extLst>
            </c:dLbl>
            <c:dLbl>
              <c:idx val="5"/>
              <c:tx>
                <c:rich>
                  <a:bodyPr/>
                  <a:lstStyle/>
                  <a:p>
                    <a:fld id="{C3565467-69CF-4466-9B46-8E83C9FC30E2}" type="CELLRANGE">
                      <a:rPr lang="en-US"/>
                      <a:pPr/>
                      <a:t>[CELLRANGE]</a:t>
                    </a:fld>
                    <a:r>
                      <a:rPr lang="en-US" baseline="0"/>
                      <a:t>, </a:t>
                    </a:r>
                    <a:fld id="{142BB7FB-385B-45EF-BCFE-41218B0725CE}" type="VALUE">
                      <a:rPr lang="en-US" baseline="0"/>
                      <a:pPr/>
                      <a:t>[VALUE]</a:t>
                    </a:fld>
                    <a:endParaRPr lang="en-US" baseline="0"/>
                  </a:p>
                </c:rich>
              </c:tx>
              <c:dLblPos val="inBase"/>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5-9F01-4DB3-B7CF-24A1108F3785}"/>
                </c:ext>
              </c:extLst>
            </c:dLbl>
            <c:dLbl>
              <c:idx val="6"/>
              <c:tx>
                <c:rich>
                  <a:bodyPr/>
                  <a:lstStyle/>
                  <a:p>
                    <a:fld id="{AF910A71-6817-4E57-A8DE-436C21B74347}" type="CELLRANGE">
                      <a:rPr lang="en-US"/>
                      <a:pPr/>
                      <a:t>[CELLRANGE]</a:t>
                    </a:fld>
                    <a:r>
                      <a:rPr lang="en-US" baseline="0"/>
                      <a:t>, </a:t>
                    </a:r>
                    <a:fld id="{A81648FB-E877-4471-B1B5-5DCB751D9F37}" type="VALUE">
                      <a:rPr lang="en-US" baseline="0"/>
                      <a:pPr/>
                      <a:t>[VALUE]</a:t>
                    </a:fld>
                    <a:endParaRPr lang="en-US" baseline="0"/>
                  </a:p>
                </c:rich>
              </c:tx>
              <c:dLblPos val="inBase"/>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6-9F01-4DB3-B7CF-24A1108F3785}"/>
                </c:ext>
              </c:extLst>
            </c:dLbl>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DataLabelsRange val="1"/>
                <c15:showLeaderLines val="1"/>
                <c15:leaderLines>
                  <c:spPr>
                    <a:ln w="9525" cap="flat" cmpd="sng" algn="ctr">
                      <a:solidFill>
                        <a:schemeClr val="tx1">
                          <a:lumMod val="35000"/>
                          <a:lumOff val="65000"/>
                        </a:schemeClr>
                      </a:solidFill>
                      <a:round/>
                    </a:ln>
                    <a:effectLst/>
                  </c:spPr>
                </c15:leaderLines>
              </c:ext>
            </c:extLst>
          </c:dLbls>
          <c:cat>
            <c:strRef>
              <c:f>'Q16'!$A$15:$A$21</c:f>
              <c:strCache>
                <c:ptCount val="7"/>
                <c:pt idx="0">
                  <c:v>Environmental compliance</c:v>
                </c:pt>
                <c:pt idx="1">
                  <c:v>Regulatory requirements</c:v>
                </c:pt>
                <c:pt idx="2">
                  <c:v>Neighboring land-use conflicts</c:v>
                </c:pt>
                <c:pt idx="3">
                  <c:v>Land ownership or lease terms</c:v>
                </c:pt>
                <c:pt idx="4">
                  <c:v>Insurance costs or availability</c:v>
                </c:pt>
                <c:pt idx="5">
                  <c:v>Staffing or volunteer limitations</c:v>
                </c:pt>
                <c:pt idx="6">
                  <c:v>Funding limitations</c:v>
                </c:pt>
              </c:strCache>
            </c:strRef>
          </c:cat>
          <c:val>
            <c:numRef>
              <c:f>'Q16'!$B$15:$B$21</c:f>
              <c:numCache>
                <c:formatCode>0.00%</c:formatCode>
                <c:ptCount val="7"/>
                <c:pt idx="0">
                  <c:v>0.75</c:v>
                </c:pt>
                <c:pt idx="1">
                  <c:v>0.63890000000000002</c:v>
                </c:pt>
                <c:pt idx="2">
                  <c:v>0.58330000000000004</c:v>
                </c:pt>
                <c:pt idx="3">
                  <c:v>0.5</c:v>
                </c:pt>
                <c:pt idx="4">
                  <c:v>0.2162</c:v>
                </c:pt>
                <c:pt idx="5">
                  <c:v>0.2162</c:v>
                </c:pt>
                <c:pt idx="6">
                  <c:v>0.1111</c:v>
                </c:pt>
              </c:numCache>
            </c:numRef>
          </c:val>
          <c:extLst>
            <c:ext xmlns:c15="http://schemas.microsoft.com/office/drawing/2012/chart" uri="{02D57815-91ED-43cb-92C2-25804820EDAC}">
              <c15:datalabelsRange>
                <c15:f>'Q16'!$B$25:$B$31</c15:f>
                <c15:dlblRangeCache>
                  <c:ptCount val="7"/>
                  <c:pt idx="0">
                    <c:v>27</c:v>
                  </c:pt>
                  <c:pt idx="1">
                    <c:v>23</c:v>
                  </c:pt>
                  <c:pt idx="2">
                    <c:v>21</c:v>
                  </c:pt>
                  <c:pt idx="3">
                    <c:v>18</c:v>
                  </c:pt>
                  <c:pt idx="4">
                    <c:v>8</c:v>
                  </c:pt>
                  <c:pt idx="5">
                    <c:v>8</c:v>
                  </c:pt>
                  <c:pt idx="6">
                    <c:v>4</c:v>
                  </c:pt>
                </c15:dlblRangeCache>
              </c15:datalabelsRange>
            </c:ext>
            <c:ext xmlns:c16="http://schemas.microsoft.com/office/drawing/2014/chart" uri="{C3380CC4-5D6E-409C-BE32-E72D297353CC}">
              <c16:uniqueId val="{00000007-9F01-4DB3-B7CF-24A1108F3785}"/>
            </c:ext>
          </c:extLst>
        </c:ser>
        <c:ser>
          <c:idx val="1"/>
          <c:order val="1"/>
          <c:tx>
            <c:strRef>
              <c:f>'Q16'!$C$14</c:f>
              <c:strCache>
                <c:ptCount val="1"/>
                <c:pt idx="0">
                  <c:v>Neither low nor high</c:v>
                </c:pt>
              </c:strCache>
            </c:strRef>
          </c:tx>
          <c:spPr>
            <a:solidFill>
              <a:schemeClr val="accent2"/>
            </a:solidFill>
            <a:ln>
              <a:noFill/>
            </a:ln>
            <a:effectLst/>
          </c:spPr>
          <c:invertIfNegative val="0"/>
          <c:dLbls>
            <c:dLbl>
              <c:idx val="0"/>
              <c:tx>
                <c:rich>
                  <a:bodyPr/>
                  <a:lstStyle/>
                  <a:p>
                    <a:fld id="{A3DCBCE5-3EB8-4318-9A52-BB40E34FB0DF}" type="CELLRANGE">
                      <a:rPr lang="en-US"/>
                      <a:pPr/>
                      <a:t>[CELLRANGE]</a:t>
                    </a:fld>
                    <a:r>
                      <a:rPr lang="en-US" baseline="0"/>
                      <a:t>, </a:t>
                    </a:r>
                    <a:fld id="{380696BB-FD37-4C13-8ECD-CFC360293D73}" type="VALUE">
                      <a:rPr lang="en-US" baseline="0"/>
                      <a:pPr/>
                      <a:t>[VALUE]</a:t>
                    </a:fld>
                    <a:endParaRPr lang="en-US" baseline="0"/>
                  </a:p>
                </c:rich>
              </c:tx>
              <c:dLblPos val="inBase"/>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8-9F01-4DB3-B7CF-24A1108F3785}"/>
                </c:ext>
              </c:extLst>
            </c:dLbl>
            <c:dLbl>
              <c:idx val="1"/>
              <c:tx>
                <c:rich>
                  <a:bodyPr/>
                  <a:lstStyle/>
                  <a:p>
                    <a:fld id="{3B57393D-4E34-439C-B3A5-20228F388DF5}" type="CELLRANGE">
                      <a:rPr lang="en-US"/>
                      <a:pPr/>
                      <a:t>[CELLRANGE]</a:t>
                    </a:fld>
                    <a:r>
                      <a:rPr lang="en-US" baseline="0"/>
                      <a:t>, </a:t>
                    </a:r>
                    <a:fld id="{038DC705-6420-46A7-9B2C-433B5941EA4D}" type="VALUE">
                      <a:rPr lang="en-US" baseline="0"/>
                      <a:pPr/>
                      <a:t>[VALUE]</a:t>
                    </a:fld>
                    <a:endParaRPr lang="en-US" baseline="0"/>
                  </a:p>
                </c:rich>
              </c:tx>
              <c:dLblPos val="inBase"/>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9-9F01-4DB3-B7CF-24A1108F3785}"/>
                </c:ext>
              </c:extLst>
            </c:dLbl>
            <c:dLbl>
              <c:idx val="2"/>
              <c:tx>
                <c:rich>
                  <a:bodyPr/>
                  <a:lstStyle/>
                  <a:p>
                    <a:fld id="{EE1932C9-5C74-4A91-8A08-C627F375A2D4}" type="CELLRANGE">
                      <a:rPr lang="en-US"/>
                      <a:pPr/>
                      <a:t>[CELLRANGE]</a:t>
                    </a:fld>
                    <a:r>
                      <a:rPr lang="en-US" baseline="0"/>
                      <a:t>, </a:t>
                    </a:r>
                    <a:fld id="{B2CC8BC9-E67B-493E-8F73-5C92F530F71A}" type="VALUE">
                      <a:rPr lang="en-US" baseline="0"/>
                      <a:pPr/>
                      <a:t>[VALUE]</a:t>
                    </a:fld>
                    <a:endParaRPr lang="en-US" baseline="0"/>
                  </a:p>
                </c:rich>
              </c:tx>
              <c:dLblPos val="inBase"/>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A-9F01-4DB3-B7CF-24A1108F3785}"/>
                </c:ext>
              </c:extLst>
            </c:dLbl>
            <c:dLbl>
              <c:idx val="3"/>
              <c:tx>
                <c:rich>
                  <a:bodyPr/>
                  <a:lstStyle/>
                  <a:p>
                    <a:fld id="{4CD30E0B-2CCA-4AED-9ABF-330DF8ADA174}" type="CELLRANGE">
                      <a:rPr lang="en-US"/>
                      <a:pPr/>
                      <a:t>[CELLRANGE]</a:t>
                    </a:fld>
                    <a:r>
                      <a:rPr lang="en-US" baseline="0"/>
                      <a:t>, </a:t>
                    </a:r>
                    <a:fld id="{CD541107-05D7-47FB-99AE-742CBF6E1A43}" type="VALUE">
                      <a:rPr lang="en-US" baseline="0"/>
                      <a:pPr/>
                      <a:t>[VALUE]</a:t>
                    </a:fld>
                    <a:endParaRPr lang="en-US" baseline="0"/>
                  </a:p>
                </c:rich>
              </c:tx>
              <c:dLblPos val="inBase"/>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B-9F01-4DB3-B7CF-24A1108F3785}"/>
                </c:ext>
              </c:extLst>
            </c:dLbl>
            <c:dLbl>
              <c:idx val="4"/>
              <c:tx>
                <c:rich>
                  <a:bodyPr/>
                  <a:lstStyle/>
                  <a:p>
                    <a:fld id="{FA692B43-6FC7-4128-96CC-D1C1B51C3F6D}" type="CELLRANGE">
                      <a:rPr lang="en-US"/>
                      <a:pPr/>
                      <a:t>[CELLRANGE]</a:t>
                    </a:fld>
                    <a:r>
                      <a:rPr lang="en-US" baseline="0"/>
                      <a:t>, </a:t>
                    </a:r>
                    <a:fld id="{42E3CB47-E2FC-466A-A2A0-D402D28B6BFB}" type="VALUE">
                      <a:rPr lang="en-US" baseline="0"/>
                      <a:pPr/>
                      <a:t>[VALUE]</a:t>
                    </a:fld>
                    <a:endParaRPr lang="en-US" baseline="0"/>
                  </a:p>
                </c:rich>
              </c:tx>
              <c:dLblPos val="inBase"/>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C-9F01-4DB3-B7CF-24A1108F3785}"/>
                </c:ext>
              </c:extLst>
            </c:dLbl>
            <c:dLbl>
              <c:idx val="5"/>
              <c:tx>
                <c:rich>
                  <a:bodyPr/>
                  <a:lstStyle/>
                  <a:p>
                    <a:fld id="{30729599-43AE-4372-AFCB-551BB4EFEF73}" type="CELLRANGE">
                      <a:rPr lang="en-US"/>
                      <a:pPr/>
                      <a:t>[CELLRANGE]</a:t>
                    </a:fld>
                    <a:r>
                      <a:rPr lang="en-US" baseline="0"/>
                      <a:t>, </a:t>
                    </a:r>
                    <a:fld id="{0D7F7749-1499-4AEA-9976-456C7F197F2C}" type="VALUE">
                      <a:rPr lang="en-US" baseline="0"/>
                      <a:pPr/>
                      <a:t>[VALUE]</a:t>
                    </a:fld>
                    <a:endParaRPr lang="en-US" baseline="0"/>
                  </a:p>
                </c:rich>
              </c:tx>
              <c:dLblPos val="inBase"/>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D-9F01-4DB3-B7CF-24A1108F3785}"/>
                </c:ext>
              </c:extLst>
            </c:dLbl>
            <c:dLbl>
              <c:idx val="6"/>
              <c:tx>
                <c:rich>
                  <a:bodyPr/>
                  <a:lstStyle/>
                  <a:p>
                    <a:fld id="{A23082BD-FABF-4C78-B63F-5151E0AA19E8}" type="CELLRANGE">
                      <a:rPr lang="en-US"/>
                      <a:pPr/>
                      <a:t>[CELLRANGE]</a:t>
                    </a:fld>
                    <a:r>
                      <a:rPr lang="en-US" baseline="0"/>
                      <a:t>, </a:t>
                    </a:r>
                    <a:fld id="{AAAD3645-BBF5-43D5-8747-B86B112D2ACB}" type="VALUE">
                      <a:rPr lang="en-US" baseline="0"/>
                      <a:pPr/>
                      <a:t>[VALUE]</a:t>
                    </a:fld>
                    <a:endParaRPr lang="en-US" baseline="0"/>
                  </a:p>
                </c:rich>
              </c:tx>
              <c:dLblPos val="inBase"/>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E-9F01-4DB3-B7CF-24A1108F3785}"/>
                </c:ext>
              </c:extLst>
            </c:dLbl>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DataLabelsRange val="1"/>
                <c15:showLeaderLines val="1"/>
                <c15:leaderLines>
                  <c:spPr>
                    <a:ln w="9525" cap="flat" cmpd="sng" algn="ctr">
                      <a:solidFill>
                        <a:schemeClr val="tx1">
                          <a:lumMod val="35000"/>
                          <a:lumOff val="65000"/>
                        </a:schemeClr>
                      </a:solidFill>
                      <a:round/>
                    </a:ln>
                    <a:effectLst/>
                  </c:spPr>
                </c15:leaderLines>
              </c:ext>
            </c:extLst>
          </c:dLbls>
          <c:cat>
            <c:strRef>
              <c:f>'Q16'!$A$15:$A$21</c:f>
              <c:strCache>
                <c:ptCount val="7"/>
                <c:pt idx="0">
                  <c:v>Environmental compliance</c:v>
                </c:pt>
                <c:pt idx="1">
                  <c:v>Regulatory requirements</c:v>
                </c:pt>
                <c:pt idx="2">
                  <c:v>Neighboring land-use conflicts</c:v>
                </c:pt>
                <c:pt idx="3">
                  <c:v>Land ownership or lease terms</c:v>
                </c:pt>
                <c:pt idx="4">
                  <c:v>Insurance costs or availability</c:v>
                </c:pt>
                <c:pt idx="5">
                  <c:v>Staffing or volunteer limitations</c:v>
                </c:pt>
                <c:pt idx="6">
                  <c:v>Funding limitations</c:v>
                </c:pt>
              </c:strCache>
            </c:strRef>
          </c:cat>
          <c:val>
            <c:numRef>
              <c:f>'Q16'!$C$15:$C$21</c:f>
              <c:numCache>
                <c:formatCode>0.00%</c:formatCode>
                <c:ptCount val="7"/>
                <c:pt idx="0">
                  <c:v>0.22220000000000001</c:v>
                </c:pt>
                <c:pt idx="1">
                  <c:v>0.27779999999999999</c:v>
                </c:pt>
                <c:pt idx="2">
                  <c:v>0.22220000000000001</c:v>
                </c:pt>
                <c:pt idx="3">
                  <c:v>0.27779999999999999</c:v>
                </c:pt>
                <c:pt idx="4">
                  <c:v>0.27029999999999998</c:v>
                </c:pt>
                <c:pt idx="5">
                  <c:v>0.2432</c:v>
                </c:pt>
                <c:pt idx="6">
                  <c:v>0.27779999999999999</c:v>
                </c:pt>
              </c:numCache>
            </c:numRef>
          </c:val>
          <c:extLst>
            <c:ext xmlns:c15="http://schemas.microsoft.com/office/drawing/2012/chart" uri="{02D57815-91ED-43cb-92C2-25804820EDAC}">
              <c15:datalabelsRange>
                <c15:f>'Q16'!$C$25:$C$31</c15:f>
                <c15:dlblRangeCache>
                  <c:ptCount val="7"/>
                  <c:pt idx="0">
                    <c:v>8</c:v>
                  </c:pt>
                  <c:pt idx="1">
                    <c:v>10</c:v>
                  </c:pt>
                  <c:pt idx="2">
                    <c:v>8</c:v>
                  </c:pt>
                  <c:pt idx="3">
                    <c:v>10</c:v>
                  </c:pt>
                  <c:pt idx="4">
                    <c:v>10</c:v>
                  </c:pt>
                  <c:pt idx="5">
                    <c:v>9</c:v>
                  </c:pt>
                  <c:pt idx="6">
                    <c:v>10</c:v>
                  </c:pt>
                </c15:dlblRangeCache>
              </c15:datalabelsRange>
            </c:ext>
            <c:ext xmlns:c16="http://schemas.microsoft.com/office/drawing/2014/chart" uri="{C3380CC4-5D6E-409C-BE32-E72D297353CC}">
              <c16:uniqueId val="{0000000F-9F01-4DB3-B7CF-24A1108F3785}"/>
            </c:ext>
          </c:extLst>
        </c:ser>
        <c:ser>
          <c:idx val="2"/>
          <c:order val="2"/>
          <c:tx>
            <c:strRef>
              <c:f>'Q16'!$D$14</c:f>
              <c:strCache>
                <c:ptCount val="1"/>
                <c:pt idx="0">
                  <c:v>High or very high</c:v>
                </c:pt>
              </c:strCache>
            </c:strRef>
          </c:tx>
          <c:spPr>
            <a:solidFill>
              <a:schemeClr val="accent3"/>
            </a:solidFill>
            <a:ln>
              <a:noFill/>
            </a:ln>
            <a:effectLst/>
          </c:spPr>
          <c:invertIfNegative val="0"/>
          <c:dLbls>
            <c:dLbl>
              <c:idx val="0"/>
              <c:tx>
                <c:rich>
                  <a:bodyPr/>
                  <a:lstStyle/>
                  <a:p>
                    <a:fld id="{C8338B63-0574-4125-9931-087FE5EC5D95}" type="CELLRANGE">
                      <a:rPr lang="en-US"/>
                      <a:pPr/>
                      <a:t>[CELLRANGE]</a:t>
                    </a:fld>
                    <a:r>
                      <a:rPr lang="en-US" baseline="0"/>
                      <a:t>, </a:t>
                    </a:r>
                    <a:fld id="{1D9BD84A-EF43-42C7-84D4-35469BF8EF41}" type="VALUE">
                      <a:rPr lang="en-US" baseline="0"/>
                      <a:pPr/>
                      <a:t>[VALUE]</a:t>
                    </a:fld>
                    <a:endParaRPr lang="en-US" baseline="0"/>
                  </a:p>
                </c:rich>
              </c:tx>
              <c:dLblPos val="inBase"/>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0-9F01-4DB3-B7CF-24A1108F3785}"/>
                </c:ext>
              </c:extLst>
            </c:dLbl>
            <c:dLbl>
              <c:idx val="1"/>
              <c:tx>
                <c:rich>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fld id="{99D26882-F87F-4114-A52F-F08F3A836AFA}" type="CELLRANGE">
                      <a:rPr lang="en-US"/>
                      <a:pPr>
                        <a:defRPr>
                          <a:solidFill>
                            <a:schemeClr val="bg1"/>
                          </a:solidFill>
                        </a:defRPr>
                      </a:pPr>
                      <a:t>[CELLRANGE]</a:t>
                    </a:fld>
                    <a:r>
                      <a:rPr lang="en-US" baseline="0"/>
                      <a:t>, </a:t>
                    </a:r>
                    <a:fld id="{BDCBBFFE-3833-4C95-A6B7-A34D42F2DC62}" type="VALUE">
                      <a:rPr lang="en-US" baseline="0"/>
                      <a:pPr>
                        <a:defRPr>
                          <a:solidFill>
                            <a:schemeClr val="bg1"/>
                          </a:solidFill>
                        </a:defRPr>
                      </a:pPr>
                      <a:t>[VALUE]</a:t>
                    </a:fld>
                    <a:endParaRPr lang="en-US" baseline="0"/>
                  </a:p>
                </c:rich>
              </c:tx>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dLblPos val="inBase"/>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1-9F01-4DB3-B7CF-24A1108F3785}"/>
                </c:ext>
              </c:extLst>
            </c:dLbl>
            <c:dLbl>
              <c:idx val="2"/>
              <c:tx>
                <c:rich>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fld id="{0EBF41BE-D0A4-418A-A4D5-1BE54A2F3F72}" type="CELLRANGE">
                      <a:rPr lang="en-US"/>
                      <a:pPr>
                        <a:defRPr>
                          <a:solidFill>
                            <a:schemeClr val="bg1"/>
                          </a:solidFill>
                        </a:defRPr>
                      </a:pPr>
                      <a:t>[CELLRANGE]</a:t>
                    </a:fld>
                    <a:r>
                      <a:rPr lang="en-US" baseline="0"/>
                      <a:t>, </a:t>
                    </a:r>
                    <a:fld id="{34908324-9659-4E93-BE17-87F02AAE49B6}" type="VALUE">
                      <a:rPr lang="en-US" baseline="0"/>
                      <a:pPr>
                        <a:defRPr>
                          <a:solidFill>
                            <a:schemeClr val="bg1"/>
                          </a:solidFill>
                        </a:defRPr>
                      </a:pPr>
                      <a:t>[VALUE]</a:t>
                    </a:fld>
                    <a:endParaRPr lang="en-US" baseline="0"/>
                  </a:p>
                </c:rich>
              </c:tx>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dLblPos val="inBase"/>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2-9F01-4DB3-B7CF-24A1108F3785}"/>
                </c:ext>
              </c:extLst>
            </c:dLbl>
            <c:dLbl>
              <c:idx val="3"/>
              <c:tx>
                <c:rich>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fld id="{1D1402C4-2562-447B-ABD3-03612AA71134}" type="CELLRANGE">
                      <a:rPr lang="en-US"/>
                      <a:pPr>
                        <a:defRPr>
                          <a:solidFill>
                            <a:schemeClr val="bg1"/>
                          </a:solidFill>
                        </a:defRPr>
                      </a:pPr>
                      <a:t>[CELLRANGE]</a:t>
                    </a:fld>
                    <a:r>
                      <a:rPr lang="en-US" baseline="0"/>
                      <a:t>, </a:t>
                    </a:r>
                    <a:fld id="{D6A0857A-40E1-45C1-9F87-9647F51AFE71}" type="VALUE">
                      <a:rPr lang="en-US" baseline="0"/>
                      <a:pPr>
                        <a:defRPr>
                          <a:solidFill>
                            <a:schemeClr val="bg1"/>
                          </a:solidFill>
                        </a:defRPr>
                      </a:pPr>
                      <a:t>[VALUE]</a:t>
                    </a:fld>
                    <a:endParaRPr lang="en-US" baseline="0"/>
                  </a:p>
                </c:rich>
              </c:tx>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dLblPos val="inBase"/>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3-9F01-4DB3-B7CF-24A1108F3785}"/>
                </c:ext>
              </c:extLst>
            </c:dLbl>
            <c:dLbl>
              <c:idx val="4"/>
              <c:tx>
                <c:rich>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fld id="{498BFCAE-7E05-485A-852D-F37EEFC21DA5}" type="CELLRANGE">
                      <a:rPr lang="en-US"/>
                      <a:pPr>
                        <a:defRPr>
                          <a:solidFill>
                            <a:schemeClr val="bg1"/>
                          </a:solidFill>
                        </a:defRPr>
                      </a:pPr>
                      <a:t>[CELLRANGE]</a:t>
                    </a:fld>
                    <a:r>
                      <a:rPr lang="en-US" baseline="0"/>
                      <a:t>, </a:t>
                    </a:r>
                    <a:fld id="{B558A0D0-762A-46FA-B4D1-94E48FFBFC0D}" type="VALUE">
                      <a:rPr lang="en-US" baseline="0"/>
                      <a:pPr>
                        <a:defRPr>
                          <a:solidFill>
                            <a:schemeClr val="bg1"/>
                          </a:solidFill>
                        </a:defRPr>
                      </a:pPr>
                      <a:t>[VALUE]</a:t>
                    </a:fld>
                    <a:endParaRPr lang="en-US" baseline="0"/>
                  </a:p>
                </c:rich>
              </c:tx>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dLblPos val="inBase"/>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4-9F01-4DB3-B7CF-24A1108F3785}"/>
                </c:ext>
              </c:extLst>
            </c:dLbl>
            <c:dLbl>
              <c:idx val="5"/>
              <c:tx>
                <c:rich>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fld id="{BC170EA9-DC64-4510-809B-0F9A3BD4C311}" type="CELLRANGE">
                      <a:rPr lang="en-US"/>
                      <a:pPr>
                        <a:defRPr>
                          <a:solidFill>
                            <a:schemeClr val="bg1"/>
                          </a:solidFill>
                        </a:defRPr>
                      </a:pPr>
                      <a:t>[CELLRANGE]</a:t>
                    </a:fld>
                    <a:r>
                      <a:rPr lang="en-US" baseline="0"/>
                      <a:t>, </a:t>
                    </a:r>
                    <a:fld id="{E5C4B6F7-F824-4FEB-B866-2E84E72DA476}" type="VALUE">
                      <a:rPr lang="en-US" baseline="0"/>
                      <a:pPr>
                        <a:defRPr>
                          <a:solidFill>
                            <a:schemeClr val="bg1"/>
                          </a:solidFill>
                        </a:defRPr>
                      </a:pPr>
                      <a:t>[VALUE]</a:t>
                    </a:fld>
                    <a:endParaRPr lang="en-US" baseline="0"/>
                  </a:p>
                </c:rich>
              </c:tx>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dLblPos val="inBase"/>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5-9F01-4DB3-B7CF-24A1108F3785}"/>
                </c:ext>
              </c:extLst>
            </c:dLbl>
            <c:dLbl>
              <c:idx val="6"/>
              <c:tx>
                <c:rich>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fld id="{61AC0413-D2BC-49FC-92EC-06B2CEE140D8}" type="CELLRANGE">
                      <a:rPr lang="en-US"/>
                      <a:pPr>
                        <a:defRPr>
                          <a:solidFill>
                            <a:schemeClr val="bg1"/>
                          </a:solidFill>
                        </a:defRPr>
                      </a:pPr>
                      <a:t>[CELLRANGE]</a:t>
                    </a:fld>
                    <a:r>
                      <a:rPr lang="en-US" baseline="0"/>
                      <a:t>, </a:t>
                    </a:r>
                    <a:fld id="{7FB6F356-2AC5-4060-AB34-99A480FCA9D2}" type="VALUE">
                      <a:rPr lang="en-US" baseline="0"/>
                      <a:pPr>
                        <a:defRPr>
                          <a:solidFill>
                            <a:schemeClr val="bg1"/>
                          </a:solidFill>
                        </a:defRPr>
                      </a:pPr>
                      <a:t>[VALUE]</a:t>
                    </a:fld>
                    <a:endParaRPr lang="en-US" baseline="0"/>
                  </a:p>
                </c:rich>
              </c:tx>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dLblPos val="inBase"/>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6-9F01-4DB3-B7CF-24A1108F3785}"/>
                </c:ext>
              </c:extLst>
            </c:dLbl>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DataLabelsRange val="1"/>
                <c15:showLeaderLines val="1"/>
                <c15:leaderLines>
                  <c:spPr>
                    <a:ln w="9525" cap="flat" cmpd="sng" algn="ctr">
                      <a:solidFill>
                        <a:schemeClr val="tx1">
                          <a:lumMod val="35000"/>
                          <a:lumOff val="65000"/>
                        </a:schemeClr>
                      </a:solidFill>
                      <a:round/>
                    </a:ln>
                    <a:effectLst/>
                  </c:spPr>
                </c15:leaderLines>
              </c:ext>
            </c:extLst>
          </c:dLbls>
          <c:cat>
            <c:strRef>
              <c:f>'Q16'!$A$15:$A$21</c:f>
              <c:strCache>
                <c:ptCount val="7"/>
                <c:pt idx="0">
                  <c:v>Environmental compliance</c:v>
                </c:pt>
                <c:pt idx="1">
                  <c:v>Regulatory requirements</c:v>
                </c:pt>
                <c:pt idx="2">
                  <c:v>Neighboring land-use conflicts</c:v>
                </c:pt>
                <c:pt idx="3">
                  <c:v>Land ownership or lease terms</c:v>
                </c:pt>
                <c:pt idx="4">
                  <c:v>Insurance costs or availability</c:v>
                </c:pt>
                <c:pt idx="5">
                  <c:v>Staffing or volunteer limitations</c:v>
                </c:pt>
                <c:pt idx="6">
                  <c:v>Funding limitations</c:v>
                </c:pt>
              </c:strCache>
            </c:strRef>
          </c:cat>
          <c:val>
            <c:numRef>
              <c:f>'Q16'!$D$15:$D$21</c:f>
              <c:numCache>
                <c:formatCode>0.00%</c:formatCode>
                <c:ptCount val="7"/>
                <c:pt idx="0">
                  <c:v>2.7799999999999998E-2</c:v>
                </c:pt>
                <c:pt idx="1">
                  <c:v>8.3400000000000002E-2</c:v>
                </c:pt>
                <c:pt idx="2">
                  <c:v>0.19439999999999999</c:v>
                </c:pt>
                <c:pt idx="3">
                  <c:v>0.2223</c:v>
                </c:pt>
                <c:pt idx="4">
                  <c:v>0.51359999999999995</c:v>
                </c:pt>
                <c:pt idx="5">
                  <c:v>0.54049999999999998</c:v>
                </c:pt>
                <c:pt idx="6">
                  <c:v>0.61109999999999998</c:v>
                </c:pt>
              </c:numCache>
            </c:numRef>
          </c:val>
          <c:extLst>
            <c:ext xmlns:c15="http://schemas.microsoft.com/office/drawing/2012/chart" uri="{02D57815-91ED-43cb-92C2-25804820EDAC}">
              <c15:datalabelsRange>
                <c15:f>'Q16'!$D$25:$D$31</c15:f>
                <c15:dlblRangeCache>
                  <c:ptCount val="7"/>
                  <c:pt idx="0">
                    <c:v>1</c:v>
                  </c:pt>
                  <c:pt idx="1">
                    <c:v>3</c:v>
                  </c:pt>
                  <c:pt idx="2">
                    <c:v>7</c:v>
                  </c:pt>
                  <c:pt idx="3">
                    <c:v>8</c:v>
                  </c:pt>
                  <c:pt idx="4">
                    <c:v>19</c:v>
                  </c:pt>
                  <c:pt idx="5">
                    <c:v>20</c:v>
                  </c:pt>
                  <c:pt idx="6">
                    <c:v>22</c:v>
                  </c:pt>
                </c15:dlblRangeCache>
              </c15:datalabelsRange>
            </c:ext>
            <c:ext xmlns:c16="http://schemas.microsoft.com/office/drawing/2014/chart" uri="{C3380CC4-5D6E-409C-BE32-E72D297353CC}">
              <c16:uniqueId val="{00000017-9F01-4DB3-B7CF-24A1108F3785}"/>
            </c:ext>
          </c:extLst>
        </c:ser>
        <c:dLbls>
          <c:dLblPos val="inBase"/>
          <c:showLegendKey val="0"/>
          <c:showVal val="1"/>
          <c:showCatName val="0"/>
          <c:showSerName val="0"/>
          <c:showPercent val="0"/>
          <c:showBubbleSize val="0"/>
        </c:dLbls>
        <c:gapWidth val="150"/>
        <c:overlap val="100"/>
        <c:axId val="1719514591"/>
        <c:axId val="1719515071"/>
      </c:barChart>
      <c:catAx>
        <c:axId val="171951459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en-US"/>
          </a:p>
        </c:txPr>
        <c:crossAx val="1719515071"/>
        <c:crosses val="autoZero"/>
        <c:auto val="1"/>
        <c:lblAlgn val="ctr"/>
        <c:lblOffset val="100"/>
        <c:noMultiLvlLbl val="0"/>
      </c:catAx>
      <c:valAx>
        <c:axId val="1719515071"/>
        <c:scaling>
          <c:orientation val="minMax"/>
          <c:max val="1"/>
        </c:scaling>
        <c:delete val="0"/>
        <c:axPos val="b"/>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en-US"/>
          </a:p>
        </c:txPr>
        <c:crossAx val="171951459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solidFill>
            <a:schemeClr val="tx1"/>
          </a:solidFill>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b="1"/>
              <a:t>Q17. Has your facility applied for public funding or grants in the past?</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DEB8-45AF-A3DF-2934F0B239D7}"/>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DEB8-45AF-A3DF-2934F0B239D7}"/>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DEB8-45AF-A3DF-2934F0B239D7}"/>
              </c:ext>
            </c:extLst>
          </c:dPt>
          <c:dLbls>
            <c:dLbl>
              <c:idx val="0"/>
              <c:tx>
                <c:rich>
                  <a:bodyPr/>
                  <a:lstStyle/>
                  <a:p>
                    <a:fld id="{DB31D12B-4921-4596-9D56-D3CF90523157}" type="CELLRANGE">
                      <a:rPr lang="en-US"/>
                      <a:pPr/>
                      <a:t>[CELLRANGE]</a:t>
                    </a:fld>
                    <a:r>
                      <a:rPr lang="en-US" baseline="0"/>
                      <a:t>, </a:t>
                    </a:r>
                    <a:fld id="{FDFAF8C8-FB86-42F5-9984-6352664711A8}" type="VALUE">
                      <a:rPr lang="en-US" baseline="0"/>
                      <a:pPr/>
                      <a:t>[VALUE]</a:t>
                    </a:fld>
                    <a:endParaRPr lang="en-US" baseline="0"/>
                  </a:p>
                </c:rich>
              </c:tx>
              <c:dLblPos val="bestFit"/>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1-DEB8-45AF-A3DF-2934F0B239D7}"/>
                </c:ext>
              </c:extLst>
            </c:dLbl>
            <c:dLbl>
              <c:idx val="1"/>
              <c:tx>
                <c:rich>
                  <a:bodyPr/>
                  <a:lstStyle/>
                  <a:p>
                    <a:fld id="{D741708D-9A88-40FB-9A04-959CED7154CD}" type="CELLRANGE">
                      <a:rPr lang="en-US"/>
                      <a:pPr/>
                      <a:t>[CELLRANGE]</a:t>
                    </a:fld>
                    <a:r>
                      <a:rPr lang="en-US" baseline="0"/>
                      <a:t>, </a:t>
                    </a:r>
                    <a:fld id="{A078ADED-F038-4664-B00D-E7596282BDE5}" type="VALUE">
                      <a:rPr lang="en-US" baseline="0"/>
                      <a:pPr/>
                      <a:t>[VALUE]</a:t>
                    </a:fld>
                    <a:endParaRPr lang="en-US" baseline="0"/>
                  </a:p>
                </c:rich>
              </c:tx>
              <c:dLblPos val="bestFit"/>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3-DEB8-45AF-A3DF-2934F0B239D7}"/>
                </c:ext>
              </c:extLst>
            </c:dLbl>
            <c:dLbl>
              <c:idx val="2"/>
              <c:tx>
                <c:rich>
                  <a:bodyPr/>
                  <a:lstStyle/>
                  <a:p>
                    <a:fld id="{45637336-4F58-4F46-964F-BAEC5FF6C1FA}" type="CELLRANGE">
                      <a:rPr lang="en-US"/>
                      <a:pPr/>
                      <a:t>[CELLRANGE]</a:t>
                    </a:fld>
                    <a:r>
                      <a:rPr lang="en-US" baseline="0"/>
                      <a:t>, </a:t>
                    </a:r>
                    <a:fld id="{3B8AA8B7-259B-458B-A4C7-11097AA110FA}" type="VALUE">
                      <a:rPr lang="en-US" baseline="0"/>
                      <a:pPr/>
                      <a:t>[VALUE]</a:t>
                    </a:fld>
                    <a:endParaRPr lang="en-US" baseline="0"/>
                  </a:p>
                </c:rich>
              </c:tx>
              <c:dLblPos val="bestFit"/>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5-DEB8-45AF-A3DF-2934F0B239D7}"/>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showDataLabelsRange val="1"/>
              </c:ext>
            </c:extLst>
          </c:dLbls>
          <c:cat>
            <c:strRef>
              <c:f>'Q17'!$A$3:$A$5</c:f>
              <c:strCache>
                <c:ptCount val="3"/>
                <c:pt idx="0">
                  <c:v>Yes - successful</c:v>
                </c:pt>
                <c:pt idx="1">
                  <c:v>Yes - unsuccessful</c:v>
                </c:pt>
                <c:pt idx="2">
                  <c:v>No</c:v>
                </c:pt>
              </c:strCache>
            </c:strRef>
          </c:cat>
          <c:val>
            <c:numRef>
              <c:f>'Q17'!$B$3:$B$5</c:f>
              <c:numCache>
                <c:formatCode>0.00%</c:formatCode>
                <c:ptCount val="3"/>
                <c:pt idx="0">
                  <c:v>0.73680000000000012</c:v>
                </c:pt>
                <c:pt idx="1">
                  <c:v>0.1053</c:v>
                </c:pt>
                <c:pt idx="2">
                  <c:v>0.15790000000000001</c:v>
                </c:pt>
              </c:numCache>
            </c:numRef>
          </c:val>
          <c:extLst>
            <c:ext xmlns:c15="http://schemas.microsoft.com/office/drawing/2012/chart" uri="{02D57815-91ED-43cb-92C2-25804820EDAC}">
              <c15:datalabelsRange>
                <c15:f>'Q17'!$C$3:$C$5</c15:f>
                <c15:dlblRangeCache>
                  <c:ptCount val="3"/>
                  <c:pt idx="0">
                    <c:v>28</c:v>
                  </c:pt>
                  <c:pt idx="1">
                    <c:v>4</c:v>
                  </c:pt>
                  <c:pt idx="2">
                    <c:v>6</c:v>
                  </c:pt>
                </c15:dlblRangeCache>
              </c15:datalabelsRange>
            </c:ext>
            <c:ext xmlns:c16="http://schemas.microsoft.com/office/drawing/2014/chart" uri="{C3380CC4-5D6E-409C-BE32-E72D297353CC}">
              <c16:uniqueId val="{00000006-DEB8-45AF-A3DF-2934F0B239D7}"/>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b="1"/>
              <a:t>Q18. Does your range host organized events or competitions?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B783-4877-9F88-BD29E3E034C6}"/>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B783-4877-9F88-BD29E3E034C6}"/>
              </c:ext>
            </c:extLst>
          </c:dPt>
          <c:dLbls>
            <c:dLbl>
              <c:idx val="0"/>
              <c:layout>
                <c:manualLayout>
                  <c:x val="-9.7298723363985234E-2"/>
                  <c:y val="-0.2090752094706454"/>
                </c:manualLayout>
              </c:layout>
              <c:tx>
                <c:rich>
                  <a:bodyPr/>
                  <a:lstStyle/>
                  <a:p>
                    <a:fld id="{434DCB56-D8FD-44AC-A4E6-D627B0F5C26D}" type="CELLRANGE">
                      <a:rPr lang="en-US" baseline="0"/>
                      <a:pPr/>
                      <a:t>[CELLRANGE]</a:t>
                    </a:fld>
                    <a:r>
                      <a:rPr lang="en-US" baseline="0"/>
                      <a:t>, </a:t>
                    </a:r>
                    <a:fld id="{EF282E61-7B03-492D-AD6B-0D3188A71BCF}" type="VALUE">
                      <a:rPr lang="en-US" baseline="0"/>
                      <a:pPr/>
                      <a:t>[VALUE]</a:t>
                    </a:fld>
                    <a:endParaRPr lang="en-US" baseline="0"/>
                  </a:p>
                </c:rich>
              </c:tx>
              <c:dLblPos val="bestFit"/>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1-B783-4877-9F88-BD29E3E034C6}"/>
                </c:ext>
              </c:extLst>
            </c:dLbl>
            <c:dLbl>
              <c:idx val="1"/>
              <c:layout>
                <c:manualLayout>
                  <c:x val="9.2277708360499602E-2"/>
                  <c:y val="0.14956973233314194"/>
                </c:manualLayout>
              </c:layout>
              <c:tx>
                <c:rich>
                  <a:bodyPr/>
                  <a:lstStyle/>
                  <a:p>
                    <a:fld id="{BC4E643A-66B5-46B0-A367-267515CDE125}" type="CELLRANGE">
                      <a:rPr lang="en-US" baseline="0"/>
                      <a:pPr/>
                      <a:t>[CELLRANGE]</a:t>
                    </a:fld>
                    <a:r>
                      <a:rPr lang="en-US" baseline="0"/>
                      <a:t>, </a:t>
                    </a:r>
                    <a:fld id="{8685BFA2-493A-44F6-85F0-362772EAB256}" type="VALUE">
                      <a:rPr lang="en-US" baseline="0"/>
                      <a:pPr/>
                      <a:t>[VALUE]</a:t>
                    </a:fld>
                    <a:endParaRPr lang="en-US" baseline="0"/>
                  </a:p>
                </c:rich>
              </c:tx>
              <c:dLblPos val="bestFit"/>
              <c:showLegendKey val="0"/>
              <c:showVal val="1"/>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3-B783-4877-9F88-BD29E3E034C6}"/>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showDataLabelsRange val="1"/>
              </c:ext>
            </c:extLst>
          </c:dLbls>
          <c:cat>
            <c:strRef>
              <c:f>'Q18,19'!$A$3:$A$4</c:f>
              <c:strCache>
                <c:ptCount val="2"/>
                <c:pt idx="0">
                  <c:v>Yes</c:v>
                </c:pt>
                <c:pt idx="1">
                  <c:v>No</c:v>
                </c:pt>
              </c:strCache>
            </c:strRef>
          </c:cat>
          <c:val>
            <c:numRef>
              <c:f>'Q18,19'!$B$3:$B$4</c:f>
              <c:numCache>
                <c:formatCode>0.00%</c:formatCode>
                <c:ptCount val="2"/>
                <c:pt idx="0">
                  <c:v>0.76319999999999988</c:v>
                </c:pt>
                <c:pt idx="1">
                  <c:v>0.23680000000000001</c:v>
                </c:pt>
              </c:numCache>
            </c:numRef>
          </c:val>
          <c:extLst>
            <c:ext xmlns:c15="http://schemas.microsoft.com/office/drawing/2012/chart" uri="{02D57815-91ED-43cb-92C2-25804820EDAC}">
              <c15:datalabelsRange>
                <c15:f>'Q18,19'!$C$3:$C$4</c15:f>
                <c15:dlblRangeCache>
                  <c:ptCount val="2"/>
                  <c:pt idx="0">
                    <c:v>29</c:v>
                  </c:pt>
                  <c:pt idx="1">
                    <c:v>9</c:v>
                  </c:pt>
                </c15:dlblRangeCache>
              </c15:datalabelsRange>
            </c:ext>
            <c:ext xmlns:c16="http://schemas.microsoft.com/office/drawing/2014/chart" uri="{C3380CC4-5D6E-409C-BE32-E72D297353CC}">
              <c16:uniqueId val="{00000004-B783-4877-9F88-BD29E3E034C6}"/>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b="1"/>
              <a:t>Q19. If yes, what level? (Check all that apply)</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193D-4713-A343-E2934736C5DB}"/>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193D-4713-A343-E2934736C5DB}"/>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193D-4713-A343-E2934736C5DB}"/>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193D-4713-A343-E2934736C5DB}"/>
              </c:ext>
            </c:extLst>
          </c:dPt>
          <c:dLbls>
            <c:dLbl>
              <c:idx val="0"/>
              <c:tx>
                <c:rich>
                  <a:bodyPr/>
                  <a:lstStyle/>
                  <a:p>
                    <a:fld id="{5BB37B1E-4788-41DC-96D1-82C3B5D5B192}" type="CELLRANGE">
                      <a:rPr lang="en-US"/>
                      <a:pPr/>
                      <a:t>[CELLRANGE]</a:t>
                    </a:fld>
                    <a:r>
                      <a:rPr lang="en-US" baseline="0"/>
                      <a:t>, </a:t>
                    </a:r>
                    <a:fld id="{63224928-C007-45C5-9DF5-BE3FDB463A0B}" type="VALUE">
                      <a:rPr lang="en-US" baseline="0"/>
                      <a:pPr/>
                      <a:t>[VALUE]</a:t>
                    </a:fld>
                    <a:endParaRPr lang="en-US" baseline="0"/>
                  </a:p>
                </c:rich>
              </c:tx>
              <c:dLblPos val="bestFit"/>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1-193D-4713-A343-E2934736C5DB}"/>
                </c:ext>
              </c:extLst>
            </c:dLbl>
            <c:dLbl>
              <c:idx val="1"/>
              <c:tx>
                <c:rich>
                  <a:bodyPr/>
                  <a:lstStyle/>
                  <a:p>
                    <a:fld id="{EEEC1E16-5C30-44C2-811A-E1D36F943CB7}" type="CELLRANGE">
                      <a:rPr lang="en-US"/>
                      <a:pPr/>
                      <a:t>[CELLRANGE]</a:t>
                    </a:fld>
                    <a:r>
                      <a:rPr lang="en-US" baseline="0"/>
                      <a:t>, </a:t>
                    </a:r>
                    <a:fld id="{4E703D54-98E5-4468-9E99-43DD97E50655}" type="VALUE">
                      <a:rPr lang="en-US" baseline="0"/>
                      <a:pPr/>
                      <a:t>[VALUE]</a:t>
                    </a:fld>
                    <a:endParaRPr lang="en-US" baseline="0"/>
                  </a:p>
                </c:rich>
              </c:tx>
              <c:dLblPos val="bestFit"/>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3-193D-4713-A343-E2934736C5DB}"/>
                </c:ext>
              </c:extLst>
            </c:dLbl>
            <c:dLbl>
              <c:idx val="2"/>
              <c:tx>
                <c:rich>
                  <a:bodyPr/>
                  <a:lstStyle/>
                  <a:p>
                    <a:fld id="{2565D437-9774-4EE1-B9A7-52853C72654F}" type="CELLRANGE">
                      <a:rPr lang="en-US"/>
                      <a:pPr/>
                      <a:t>[CELLRANGE]</a:t>
                    </a:fld>
                    <a:r>
                      <a:rPr lang="en-US" baseline="0"/>
                      <a:t>, </a:t>
                    </a:r>
                    <a:fld id="{14D77BC2-0D1D-41A6-A18B-52569B237812}" type="VALUE">
                      <a:rPr lang="en-US" baseline="0"/>
                      <a:pPr/>
                      <a:t>[VALUE]</a:t>
                    </a:fld>
                    <a:endParaRPr lang="en-US" baseline="0"/>
                  </a:p>
                </c:rich>
              </c:tx>
              <c:dLblPos val="bestFit"/>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5-193D-4713-A343-E2934736C5DB}"/>
                </c:ext>
              </c:extLst>
            </c:dLbl>
            <c:dLbl>
              <c:idx val="3"/>
              <c:tx>
                <c:rich>
                  <a:bodyPr/>
                  <a:lstStyle/>
                  <a:p>
                    <a:fld id="{2AA7275A-5131-49A6-82C3-8A8D03DD4F80}" type="CELLRANGE">
                      <a:rPr lang="en-US"/>
                      <a:pPr/>
                      <a:t>[CELLRANGE]</a:t>
                    </a:fld>
                    <a:r>
                      <a:rPr lang="en-US" baseline="0"/>
                      <a:t>, </a:t>
                    </a:r>
                    <a:fld id="{8170ACEC-B4F2-4FE4-879F-1C4A1C2E5AE4}" type="VALUE">
                      <a:rPr lang="en-US" baseline="0"/>
                      <a:pPr/>
                      <a:t>[VALUE]</a:t>
                    </a:fld>
                    <a:endParaRPr lang="en-US" baseline="0"/>
                  </a:p>
                </c:rich>
              </c:tx>
              <c:dLblPos val="bestFit"/>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7-193D-4713-A343-E2934736C5DB}"/>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showDataLabelsRange val="1"/>
              </c:ext>
            </c:extLst>
          </c:dLbls>
          <c:cat>
            <c:strRef>
              <c:f>'Q18,19'!$A$12:$A$15</c:f>
              <c:strCache>
                <c:ptCount val="4"/>
                <c:pt idx="0">
                  <c:v>Local</c:v>
                </c:pt>
                <c:pt idx="1">
                  <c:v>State</c:v>
                </c:pt>
                <c:pt idx="2">
                  <c:v>Regional</c:v>
                </c:pt>
                <c:pt idx="3">
                  <c:v>National</c:v>
                </c:pt>
              </c:strCache>
            </c:strRef>
          </c:cat>
          <c:val>
            <c:numRef>
              <c:f>'Q18,19'!$B$12:$B$15</c:f>
              <c:numCache>
                <c:formatCode>0.00%</c:formatCode>
                <c:ptCount val="4"/>
                <c:pt idx="0">
                  <c:v>0.83329999999999993</c:v>
                </c:pt>
                <c:pt idx="1">
                  <c:v>0.5</c:v>
                </c:pt>
                <c:pt idx="2">
                  <c:v>0.33329999999999999</c:v>
                </c:pt>
                <c:pt idx="3">
                  <c:v>0.16669999999999999</c:v>
                </c:pt>
              </c:numCache>
            </c:numRef>
          </c:val>
          <c:extLst>
            <c:ext xmlns:c15="http://schemas.microsoft.com/office/drawing/2012/chart" uri="{02D57815-91ED-43cb-92C2-25804820EDAC}">
              <c15:datalabelsRange>
                <c15:f>'Q18,19'!$C$12:$C$15</c15:f>
                <c15:dlblRangeCache>
                  <c:ptCount val="4"/>
                  <c:pt idx="0">
                    <c:v>25</c:v>
                  </c:pt>
                  <c:pt idx="1">
                    <c:v>15</c:v>
                  </c:pt>
                  <c:pt idx="2">
                    <c:v>10</c:v>
                  </c:pt>
                  <c:pt idx="3">
                    <c:v>5</c:v>
                  </c:pt>
                </c15:dlblRangeCache>
              </c15:datalabelsRange>
            </c:ext>
            <c:ext xmlns:c16="http://schemas.microsoft.com/office/drawing/2014/chart" uri="{C3380CC4-5D6E-409C-BE32-E72D297353CC}">
              <c16:uniqueId val="{00000008-193D-4713-A343-E2934736C5DB}"/>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1" i="0" u="none" strike="noStrike" kern="1200" spc="0" baseline="0">
                <a:solidFill>
                  <a:schemeClr val="tx1">
                    <a:lumMod val="65000"/>
                    <a:lumOff val="35000"/>
                  </a:schemeClr>
                </a:solidFill>
                <a:latin typeface="+mn-lt"/>
                <a:ea typeface="+mn-ea"/>
                <a:cs typeface="+mn-cs"/>
              </a:defRPr>
            </a:pPr>
            <a:r>
              <a:rPr lang="en-US" sz="2000" b="1"/>
              <a:t>Q20. Does your range experience increased pressure due to limited public-land shooting access or closures in your area?</a:t>
            </a:r>
          </a:p>
        </c:rich>
      </c:tx>
      <c:overlay val="0"/>
      <c:spPr>
        <a:noFill/>
        <a:ln>
          <a:noFill/>
        </a:ln>
        <a:effectLst/>
      </c:spPr>
      <c:txPr>
        <a:bodyPr rot="0" spcFirstLastPara="1" vertOverflow="ellipsis" vert="horz" wrap="square" anchor="ctr" anchorCtr="1"/>
        <a:lstStyle/>
        <a:p>
          <a:pPr>
            <a:defRPr sz="20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03F9-49F6-8E3F-8BB6F400C6C8}"/>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03F9-49F6-8E3F-8BB6F400C6C8}"/>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03F9-49F6-8E3F-8BB6F400C6C8}"/>
              </c:ext>
            </c:extLst>
          </c:dPt>
          <c:dLbls>
            <c:dLbl>
              <c:idx val="0"/>
              <c:tx>
                <c:rich>
                  <a:bodyPr/>
                  <a:lstStyle/>
                  <a:p>
                    <a:fld id="{61153CA7-4FE8-45D1-9246-CBAA756594B9}" type="CELLRANGE">
                      <a:rPr lang="en-US"/>
                      <a:pPr/>
                      <a:t>[CELLRANGE]</a:t>
                    </a:fld>
                    <a:r>
                      <a:rPr lang="en-US" baseline="0"/>
                      <a:t>, </a:t>
                    </a:r>
                    <a:fld id="{06940EE0-0E57-4ED0-8F04-3DC65D51363B}" type="VALUE">
                      <a:rPr lang="en-US" baseline="0"/>
                      <a:pPr/>
                      <a:t>[VALUE]</a:t>
                    </a:fld>
                    <a:endParaRPr lang="en-US" baseline="0"/>
                  </a:p>
                </c:rich>
              </c:tx>
              <c:dLblPos val="bestFit"/>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1-03F9-49F6-8E3F-8BB6F400C6C8}"/>
                </c:ext>
              </c:extLst>
            </c:dLbl>
            <c:dLbl>
              <c:idx val="1"/>
              <c:tx>
                <c:rich>
                  <a:bodyPr/>
                  <a:lstStyle/>
                  <a:p>
                    <a:fld id="{5C455F0A-7E50-4FEF-BF3D-07B245DD0C38}" type="CELLRANGE">
                      <a:rPr lang="en-US"/>
                      <a:pPr/>
                      <a:t>[CELLRANGE]</a:t>
                    </a:fld>
                    <a:r>
                      <a:rPr lang="en-US" baseline="0"/>
                      <a:t>, </a:t>
                    </a:r>
                    <a:fld id="{5C343C75-3DEA-4D04-9764-5A15F9599BF3}" type="VALUE">
                      <a:rPr lang="en-US" baseline="0"/>
                      <a:pPr/>
                      <a:t>[VALUE]</a:t>
                    </a:fld>
                    <a:endParaRPr lang="en-US" baseline="0"/>
                  </a:p>
                </c:rich>
              </c:tx>
              <c:dLblPos val="bestFit"/>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3-03F9-49F6-8E3F-8BB6F400C6C8}"/>
                </c:ext>
              </c:extLst>
            </c:dLbl>
            <c:dLbl>
              <c:idx val="2"/>
              <c:tx>
                <c:rich>
                  <a:bodyPr/>
                  <a:lstStyle/>
                  <a:p>
                    <a:fld id="{75F97F9F-F812-4556-8BFB-AB761DE63B00}" type="CELLRANGE">
                      <a:rPr lang="en-US"/>
                      <a:pPr/>
                      <a:t>[CELLRANGE]</a:t>
                    </a:fld>
                    <a:r>
                      <a:rPr lang="en-US" baseline="0"/>
                      <a:t>, </a:t>
                    </a:r>
                    <a:fld id="{C8EBB34D-4EF9-4D1E-BFCC-38A331292D1D}" type="VALUE">
                      <a:rPr lang="en-US" baseline="0"/>
                      <a:pPr/>
                      <a:t>[VALUE]</a:t>
                    </a:fld>
                    <a:endParaRPr lang="en-US" baseline="0"/>
                  </a:p>
                </c:rich>
              </c:tx>
              <c:dLblPos val="bestFit"/>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5-03F9-49F6-8E3F-8BB6F400C6C8}"/>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showDataLabelsRange val="1"/>
              </c:ext>
            </c:extLst>
          </c:dLbls>
          <c:cat>
            <c:strRef>
              <c:f>'Q20'!$A$3:$A$5</c:f>
              <c:strCache>
                <c:ptCount val="3"/>
                <c:pt idx="0">
                  <c:v>Yes</c:v>
                </c:pt>
                <c:pt idx="1">
                  <c:v>No</c:v>
                </c:pt>
                <c:pt idx="2">
                  <c:v>Unsure</c:v>
                </c:pt>
              </c:strCache>
            </c:strRef>
          </c:cat>
          <c:val>
            <c:numRef>
              <c:f>'Q20'!$B$3:$B$5</c:f>
              <c:numCache>
                <c:formatCode>0.00%</c:formatCode>
                <c:ptCount val="3"/>
                <c:pt idx="0">
                  <c:v>0.34210000000000002</c:v>
                </c:pt>
                <c:pt idx="1">
                  <c:v>0.5</c:v>
                </c:pt>
                <c:pt idx="2">
                  <c:v>0.15790000000000001</c:v>
                </c:pt>
              </c:numCache>
            </c:numRef>
          </c:val>
          <c:extLst>
            <c:ext xmlns:c15="http://schemas.microsoft.com/office/drawing/2012/chart" uri="{02D57815-91ED-43cb-92C2-25804820EDAC}">
              <c15:datalabelsRange>
                <c15:f>'Q20'!$C$3:$C$5</c15:f>
                <c15:dlblRangeCache>
                  <c:ptCount val="3"/>
                  <c:pt idx="0">
                    <c:v>13</c:v>
                  </c:pt>
                  <c:pt idx="1">
                    <c:v>19</c:v>
                  </c:pt>
                  <c:pt idx="2">
                    <c:v>6</c:v>
                  </c:pt>
                </c15:dlblRangeCache>
              </c15:datalabelsRange>
            </c:ext>
            <c:ext xmlns:c16="http://schemas.microsoft.com/office/drawing/2014/chart" uri="{C3380CC4-5D6E-409C-BE32-E72D297353CC}">
              <c16:uniqueId val="{00000006-03F9-49F6-8E3F-8BB6F400C6C8}"/>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b="1"/>
              <a:t>Q21.</a:t>
            </a:r>
            <a:r>
              <a:rPr lang="en-US" b="1" baseline="0"/>
              <a:t> H</a:t>
            </a:r>
            <a:r>
              <a:rPr lang="en-US" b="1"/>
              <a:t>ow frequently do shooters report traveling long distances (50+ miles) to access your facility?</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1"/>
        <c:ser>
          <c:idx val="0"/>
          <c:order val="0"/>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1-9206-4B22-BA05-EAA050926286}"/>
              </c:ext>
            </c:extLst>
          </c:dPt>
          <c:dPt>
            <c:idx val="1"/>
            <c:invertIfNegative val="0"/>
            <c:bubble3D val="0"/>
            <c:spPr>
              <a:solidFill>
                <a:schemeClr val="accent2"/>
              </a:solidFill>
              <a:ln>
                <a:noFill/>
              </a:ln>
              <a:effectLst/>
            </c:spPr>
            <c:extLst>
              <c:ext xmlns:c16="http://schemas.microsoft.com/office/drawing/2014/chart" uri="{C3380CC4-5D6E-409C-BE32-E72D297353CC}">
                <c16:uniqueId val="{00000003-9206-4B22-BA05-EAA050926286}"/>
              </c:ext>
            </c:extLst>
          </c:dPt>
          <c:dPt>
            <c:idx val="2"/>
            <c:invertIfNegative val="0"/>
            <c:bubble3D val="0"/>
            <c:spPr>
              <a:solidFill>
                <a:schemeClr val="accent3"/>
              </a:solidFill>
              <a:ln>
                <a:noFill/>
              </a:ln>
              <a:effectLst/>
            </c:spPr>
            <c:extLst>
              <c:ext xmlns:c16="http://schemas.microsoft.com/office/drawing/2014/chart" uri="{C3380CC4-5D6E-409C-BE32-E72D297353CC}">
                <c16:uniqueId val="{00000005-9206-4B22-BA05-EAA050926286}"/>
              </c:ext>
            </c:extLst>
          </c:dPt>
          <c:dPt>
            <c:idx val="3"/>
            <c:invertIfNegative val="0"/>
            <c:bubble3D val="0"/>
            <c:spPr>
              <a:solidFill>
                <a:schemeClr val="accent4"/>
              </a:solidFill>
              <a:ln>
                <a:noFill/>
              </a:ln>
              <a:effectLst/>
            </c:spPr>
            <c:extLst>
              <c:ext xmlns:c16="http://schemas.microsoft.com/office/drawing/2014/chart" uri="{C3380CC4-5D6E-409C-BE32-E72D297353CC}">
                <c16:uniqueId val="{00000007-9206-4B22-BA05-EAA050926286}"/>
              </c:ext>
            </c:extLst>
          </c:dPt>
          <c:dPt>
            <c:idx val="4"/>
            <c:invertIfNegative val="0"/>
            <c:bubble3D val="0"/>
            <c:spPr>
              <a:solidFill>
                <a:schemeClr val="accent5"/>
              </a:solidFill>
              <a:ln>
                <a:noFill/>
              </a:ln>
              <a:effectLst/>
            </c:spPr>
            <c:extLst>
              <c:ext xmlns:c16="http://schemas.microsoft.com/office/drawing/2014/chart" uri="{C3380CC4-5D6E-409C-BE32-E72D297353CC}">
                <c16:uniqueId val="{00000009-9206-4B22-BA05-EAA050926286}"/>
              </c:ext>
            </c:extLst>
          </c:dPt>
          <c:dLbls>
            <c:dLbl>
              <c:idx val="0"/>
              <c:tx>
                <c:rich>
                  <a:bodyPr/>
                  <a:lstStyle/>
                  <a:p>
                    <a:fld id="{A5596F46-FF4F-43CF-AD6F-8929D63E2E91}" type="CELLRANGE">
                      <a:rPr lang="en-US"/>
                      <a:pPr/>
                      <a:t>[CELLRANGE]</a:t>
                    </a:fld>
                    <a:r>
                      <a:rPr lang="en-US" baseline="0"/>
                      <a:t>, </a:t>
                    </a:r>
                    <a:fld id="{AEFADB13-13D1-43AA-B224-0D0CFA37BBA9}" type="VALUE">
                      <a:rPr lang="en-US" baseline="0"/>
                      <a:pPr/>
                      <a:t>[VALUE]</a:t>
                    </a:fld>
                    <a:endParaRPr lang="en-US" baseline="0"/>
                  </a:p>
                </c:rich>
              </c:tx>
              <c:dLblPos val="inBase"/>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1-9206-4B22-BA05-EAA050926286}"/>
                </c:ext>
              </c:extLst>
            </c:dLbl>
            <c:dLbl>
              <c:idx val="1"/>
              <c:tx>
                <c:rich>
                  <a:bodyPr/>
                  <a:lstStyle/>
                  <a:p>
                    <a:fld id="{F98E43FD-1052-4154-A4A8-BEF83E90542A}" type="CELLRANGE">
                      <a:rPr lang="en-US"/>
                      <a:pPr/>
                      <a:t>[CELLRANGE]</a:t>
                    </a:fld>
                    <a:r>
                      <a:rPr lang="en-US" baseline="0"/>
                      <a:t>, </a:t>
                    </a:r>
                    <a:fld id="{B6596731-2929-4E5F-A2CA-AFD2D0B41182}" type="VALUE">
                      <a:rPr lang="en-US" baseline="0"/>
                      <a:pPr/>
                      <a:t>[VALUE]</a:t>
                    </a:fld>
                    <a:endParaRPr lang="en-US" baseline="0"/>
                  </a:p>
                </c:rich>
              </c:tx>
              <c:dLblPos val="inBase"/>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3-9206-4B22-BA05-EAA050926286}"/>
                </c:ext>
              </c:extLst>
            </c:dLbl>
            <c:dLbl>
              <c:idx val="2"/>
              <c:tx>
                <c:rich>
                  <a:bodyPr/>
                  <a:lstStyle/>
                  <a:p>
                    <a:fld id="{F4DB6750-AB38-4FCB-8460-F39BD37C6FCE}" type="CELLRANGE">
                      <a:rPr lang="en-US"/>
                      <a:pPr/>
                      <a:t>[CELLRANGE]</a:t>
                    </a:fld>
                    <a:r>
                      <a:rPr lang="en-US" baseline="0"/>
                      <a:t>, </a:t>
                    </a:r>
                    <a:fld id="{076FD235-60E7-4DFC-9BA4-5DFED67468E0}" type="VALUE">
                      <a:rPr lang="en-US" baseline="0"/>
                      <a:pPr/>
                      <a:t>[VALUE]</a:t>
                    </a:fld>
                    <a:endParaRPr lang="en-US" baseline="0"/>
                  </a:p>
                </c:rich>
              </c:tx>
              <c:dLblPos val="inBase"/>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5-9206-4B22-BA05-EAA050926286}"/>
                </c:ext>
              </c:extLst>
            </c:dLbl>
            <c:dLbl>
              <c:idx val="3"/>
              <c:tx>
                <c:rich>
                  <a:bodyPr/>
                  <a:lstStyle/>
                  <a:p>
                    <a:fld id="{F87C3443-7408-406C-88CD-966455D428EE}" type="CELLRANGE">
                      <a:rPr lang="en-US"/>
                      <a:pPr/>
                      <a:t>[CELLRANGE]</a:t>
                    </a:fld>
                    <a:r>
                      <a:rPr lang="en-US" baseline="0"/>
                      <a:t>, </a:t>
                    </a:r>
                    <a:fld id="{52F2A7C6-AFE2-4D32-B2D5-93083F1950D5}" type="VALUE">
                      <a:rPr lang="en-US" baseline="0"/>
                      <a:pPr/>
                      <a:t>[VALUE]</a:t>
                    </a:fld>
                    <a:endParaRPr lang="en-US" baseline="0"/>
                  </a:p>
                </c:rich>
              </c:tx>
              <c:dLblPos val="inBase"/>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7-9206-4B22-BA05-EAA050926286}"/>
                </c:ext>
              </c:extLst>
            </c:dLbl>
            <c:dLbl>
              <c:idx val="4"/>
              <c:tx>
                <c:rich>
                  <a:bodyPr/>
                  <a:lstStyle/>
                  <a:p>
                    <a:fld id="{2887238F-9FBD-4C29-B15E-826B7D206168}" type="CELLRANGE">
                      <a:rPr lang="en-US"/>
                      <a:pPr/>
                      <a:t>[CELLRANGE]</a:t>
                    </a:fld>
                    <a:r>
                      <a:rPr lang="en-US" baseline="0"/>
                      <a:t>, </a:t>
                    </a:r>
                    <a:fld id="{CF3A4408-FA57-48E9-8CC4-B5265FC49349}" type="VALUE">
                      <a:rPr lang="en-US" baseline="0"/>
                      <a:pPr/>
                      <a:t>[VALUE]</a:t>
                    </a:fld>
                    <a:endParaRPr lang="en-US" baseline="0"/>
                  </a:p>
                </c:rich>
              </c:tx>
              <c:dLblPos val="inBase"/>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9-9206-4B22-BA05-EAA050926286}"/>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mn-lt"/>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DataLabelsRange val="1"/>
                <c15:showLeaderLines val="1"/>
                <c15:leaderLines>
                  <c:spPr>
                    <a:ln w="9525" cap="flat" cmpd="sng" algn="ctr">
                      <a:solidFill>
                        <a:schemeClr val="tx1">
                          <a:lumMod val="35000"/>
                          <a:lumOff val="65000"/>
                        </a:schemeClr>
                      </a:solidFill>
                      <a:round/>
                    </a:ln>
                    <a:effectLst/>
                  </c:spPr>
                </c15:leaderLines>
              </c:ext>
            </c:extLst>
          </c:dLbls>
          <c:cat>
            <c:strRef>
              <c:f>'Q21'!$A$7:$A$11</c:f>
              <c:strCache>
                <c:ptCount val="5"/>
                <c:pt idx="0">
                  <c:v>Rarely or very infrequently</c:v>
                </c:pt>
                <c:pt idx="1">
                  <c:v>Infrequently</c:v>
                </c:pt>
                <c:pt idx="2">
                  <c:v>Neither infrequently nor frequently</c:v>
                </c:pt>
                <c:pt idx="3">
                  <c:v>Frequently</c:v>
                </c:pt>
                <c:pt idx="4">
                  <c:v>Very frequently</c:v>
                </c:pt>
              </c:strCache>
            </c:strRef>
          </c:cat>
          <c:val>
            <c:numRef>
              <c:f>'Q21'!$B$7:$B$11</c:f>
              <c:numCache>
                <c:formatCode>0.00%</c:formatCode>
                <c:ptCount val="5"/>
                <c:pt idx="0">
                  <c:v>0.13159999999999999</c:v>
                </c:pt>
                <c:pt idx="1">
                  <c:v>0.26319999999999999</c:v>
                </c:pt>
                <c:pt idx="2">
                  <c:v>0.21049999999999999</c:v>
                </c:pt>
                <c:pt idx="3">
                  <c:v>0.28949999999999998</c:v>
                </c:pt>
                <c:pt idx="4">
                  <c:v>7.8899999999999998E-2</c:v>
                </c:pt>
              </c:numCache>
            </c:numRef>
          </c:val>
          <c:extLst>
            <c:ext xmlns:c15="http://schemas.microsoft.com/office/drawing/2012/chart" uri="{02D57815-91ED-43cb-92C2-25804820EDAC}">
              <c15:datalabelsRange>
                <c15:f>'Q21'!$C$7:$C$11</c15:f>
                <c15:dlblRangeCache>
                  <c:ptCount val="5"/>
                  <c:pt idx="0">
                    <c:v>5</c:v>
                  </c:pt>
                  <c:pt idx="1">
                    <c:v>10</c:v>
                  </c:pt>
                  <c:pt idx="2">
                    <c:v>8</c:v>
                  </c:pt>
                  <c:pt idx="3">
                    <c:v>11</c:v>
                  </c:pt>
                  <c:pt idx="4">
                    <c:v>3</c:v>
                  </c:pt>
                </c15:dlblRangeCache>
              </c15:datalabelsRange>
            </c:ext>
            <c:ext xmlns:c16="http://schemas.microsoft.com/office/drawing/2014/chart" uri="{C3380CC4-5D6E-409C-BE32-E72D297353CC}">
              <c16:uniqueId val="{0000000A-9206-4B22-BA05-EAA050926286}"/>
            </c:ext>
          </c:extLst>
        </c:ser>
        <c:dLbls>
          <c:dLblPos val="inBase"/>
          <c:showLegendKey val="0"/>
          <c:showVal val="1"/>
          <c:showCatName val="0"/>
          <c:showSerName val="0"/>
          <c:showPercent val="0"/>
          <c:showBubbleSize val="0"/>
        </c:dLbls>
        <c:gapWidth val="182"/>
        <c:axId val="2127431263"/>
        <c:axId val="2127432703"/>
      </c:barChart>
      <c:catAx>
        <c:axId val="2127431263"/>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2127432703"/>
        <c:crosses val="autoZero"/>
        <c:auto val="1"/>
        <c:lblAlgn val="ctr"/>
        <c:lblOffset val="100"/>
        <c:noMultiLvlLbl val="0"/>
      </c:catAx>
      <c:valAx>
        <c:axId val="2127432703"/>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2127431263"/>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b="1"/>
              <a:t>Q5. Estimate the percentage of shooter days associated with organized competitions or events</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1"/>
        <c:ser>
          <c:idx val="0"/>
          <c:order val="0"/>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1-A930-4A62-8BB6-2E45E034D4DC}"/>
              </c:ext>
            </c:extLst>
          </c:dPt>
          <c:dPt>
            <c:idx val="1"/>
            <c:invertIfNegative val="0"/>
            <c:bubble3D val="0"/>
            <c:spPr>
              <a:solidFill>
                <a:schemeClr val="accent2"/>
              </a:solidFill>
              <a:ln>
                <a:noFill/>
              </a:ln>
              <a:effectLst/>
            </c:spPr>
            <c:extLst>
              <c:ext xmlns:c16="http://schemas.microsoft.com/office/drawing/2014/chart" uri="{C3380CC4-5D6E-409C-BE32-E72D297353CC}">
                <c16:uniqueId val="{00000003-A930-4A62-8BB6-2E45E034D4DC}"/>
              </c:ext>
            </c:extLst>
          </c:dPt>
          <c:dPt>
            <c:idx val="2"/>
            <c:invertIfNegative val="0"/>
            <c:bubble3D val="0"/>
            <c:spPr>
              <a:solidFill>
                <a:schemeClr val="accent3"/>
              </a:solidFill>
              <a:ln>
                <a:noFill/>
              </a:ln>
              <a:effectLst/>
            </c:spPr>
            <c:extLst>
              <c:ext xmlns:c16="http://schemas.microsoft.com/office/drawing/2014/chart" uri="{C3380CC4-5D6E-409C-BE32-E72D297353CC}">
                <c16:uniqueId val="{00000005-A930-4A62-8BB6-2E45E034D4DC}"/>
              </c:ext>
            </c:extLst>
          </c:dPt>
          <c:dPt>
            <c:idx val="3"/>
            <c:invertIfNegative val="0"/>
            <c:bubble3D val="0"/>
            <c:spPr>
              <a:solidFill>
                <a:schemeClr val="accent4"/>
              </a:solidFill>
              <a:ln>
                <a:noFill/>
              </a:ln>
              <a:effectLst/>
            </c:spPr>
            <c:extLst>
              <c:ext xmlns:c16="http://schemas.microsoft.com/office/drawing/2014/chart" uri="{C3380CC4-5D6E-409C-BE32-E72D297353CC}">
                <c16:uniqueId val="{00000007-A930-4A62-8BB6-2E45E034D4DC}"/>
              </c:ext>
            </c:extLst>
          </c:dPt>
          <c:dPt>
            <c:idx val="4"/>
            <c:invertIfNegative val="0"/>
            <c:bubble3D val="0"/>
            <c:spPr>
              <a:solidFill>
                <a:schemeClr val="accent5"/>
              </a:solidFill>
              <a:ln>
                <a:noFill/>
              </a:ln>
              <a:effectLst/>
            </c:spPr>
            <c:extLst>
              <c:ext xmlns:c16="http://schemas.microsoft.com/office/drawing/2014/chart" uri="{C3380CC4-5D6E-409C-BE32-E72D297353CC}">
                <c16:uniqueId val="{00000009-A930-4A62-8BB6-2E45E034D4DC}"/>
              </c:ext>
            </c:extLst>
          </c:dPt>
          <c:dLbls>
            <c:dLbl>
              <c:idx val="0"/>
              <c:tx>
                <c:rich>
                  <a:bodyPr/>
                  <a:lstStyle/>
                  <a:p>
                    <a:fld id="{07C0C0DD-1C88-4CA4-8D63-90A614196947}" type="CELLRANGE">
                      <a:rPr lang="en-US"/>
                      <a:pPr/>
                      <a:t>[CELLRANGE]</a:t>
                    </a:fld>
                    <a:r>
                      <a:rPr lang="en-US" baseline="0"/>
                      <a:t>, </a:t>
                    </a:r>
                    <a:fld id="{9D235B30-096E-42E6-BDC1-3F9FE6F1778C}" type="VALUE">
                      <a:rPr lang="en-US" baseline="0"/>
                      <a:pPr/>
                      <a:t>[VALUE]</a:t>
                    </a:fld>
                    <a:endParaRPr lang="en-US" baseline="0"/>
                  </a:p>
                </c:rich>
              </c:tx>
              <c:dLblPos val="outEnd"/>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1-A930-4A62-8BB6-2E45E034D4DC}"/>
                </c:ext>
              </c:extLst>
            </c:dLbl>
            <c:dLbl>
              <c:idx val="1"/>
              <c:tx>
                <c:rich>
                  <a:bodyPr/>
                  <a:lstStyle/>
                  <a:p>
                    <a:fld id="{A8328DE7-97B9-43B2-9362-9A7C351E5C74}" type="CELLRANGE">
                      <a:rPr lang="en-US"/>
                      <a:pPr/>
                      <a:t>[CELLRANGE]</a:t>
                    </a:fld>
                    <a:r>
                      <a:rPr lang="en-US" baseline="0"/>
                      <a:t>, </a:t>
                    </a:r>
                    <a:fld id="{6902E51A-BDE6-4E91-B69C-A7ED13111DB0}" type="VALUE">
                      <a:rPr lang="en-US" baseline="0"/>
                      <a:pPr/>
                      <a:t>[VALUE]</a:t>
                    </a:fld>
                    <a:endParaRPr lang="en-US" baseline="0"/>
                  </a:p>
                </c:rich>
              </c:tx>
              <c:dLblPos val="outEnd"/>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3-A930-4A62-8BB6-2E45E034D4DC}"/>
                </c:ext>
              </c:extLst>
            </c:dLbl>
            <c:dLbl>
              <c:idx val="2"/>
              <c:tx>
                <c:rich>
                  <a:bodyPr/>
                  <a:lstStyle/>
                  <a:p>
                    <a:fld id="{CC6B124A-FCB2-4CB4-8C80-6195735AAF00}" type="CELLRANGE">
                      <a:rPr lang="en-US"/>
                      <a:pPr/>
                      <a:t>[CELLRANGE]</a:t>
                    </a:fld>
                    <a:r>
                      <a:rPr lang="en-US" baseline="0"/>
                      <a:t>, </a:t>
                    </a:r>
                    <a:fld id="{8DABB5B4-A656-47D3-B10A-70805951117E}" type="VALUE">
                      <a:rPr lang="en-US" baseline="0"/>
                      <a:pPr/>
                      <a:t>[VALUE]</a:t>
                    </a:fld>
                    <a:endParaRPr lang="en-US" baseline="0"/>
                  </a:p>
                </c:rich>
              </c:tx>
              <c:dLblPos val="outEnd"/>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5-A930-4A62-8BB6-2E45E034D4DC}"/>
                </c:ext>
              </c:extLst>
            </c:dLbl>
            <c:dLbl>
              <c:idx val="3"/>
              <c:tx>
                <c:rich>
                  <a:bodyPr/>
                  <a:lstStyle/>
                  <a:p>
                    <a:fld id="{59AB3E55-442B-4673-8791-A99217565642}" type="CELLRANGE">
                      <a:rPr lang="en-US"/>
                      <a:pPr/>
                      <a:t>[CELLRANGE]</a:t>
                    </a:fld>
                    <a:r>
                      <a:rPr lang="en-US" baseline="0"/>
                      <a:t>, </a:t>
                    </a:r>
                    <a:fld id="{8BCA9294-1BE4-4349-B572-F1D22A5CBEF2}" type="VALUE">
                      <a:rPr lang="en-US" baseline="0"/>
                      <a:pPr/>
                      <a:t>[VALUE]</a:t>
                    </a:fld>
                    <a:endParaRPr lang="en-US" baseline="0"/>
                  </a:p>
                </c:rich>
              </c:tx>
              <c:dLblPos val="outEnd"/>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7-A930-4A62-8BB6-2E45E034D4DC}"/>
                </c:ext>
              </c:extLst>
            </c:dLbl>
            <c:dLbl>
              <c:idx val="4"/>
              <c:tx>
                <c:rich>
                  <a:bodyPr/>
                  <a:lstStyle/>
                  <a:p>
                    <a:fld id="{222A48D8-6416-41D4-9680-C08DBAFC72BF}" type="CELLRANGE">
                      <a:rPr lang="en-US"/>
                      <a:pPr/>
                      <a:t>[CELLRANGE]</a:t>
                    </a:fld>
                    <a:r>
                      <a:rPr lang="en-US" baseline="0"/>
                      <a:t>, </a:t>
                    </a:r>
                    <a:fld id="{B5104A06-79D9-4C3E-9B2B-BF97FE3B11D0}" type="VALUE">
                      <a:rPr lang="en-US" baseline="0"/>
                      <a:pPr/>
                      <a:t>[VALUE]</a:t>
                    </a:fld>
                    <a:endParaRPr lang="en-US" baseline="0"/>
                  </a:p>
                </c:rich>
              </c:tx>
              <c:dLblPos val="outEnd"/>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9-A930-4A62-8BB6-2E45E034D4DC}"/>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DataLabelsRange val="1"/>
                <c15:showLeaderLines val="1"/>
                <c15:leaderLines>
                  <c:spPr>
                    <a:ln w="9525" cap="flat" cmpd="sng" algn="ctr">
                      <a:solidFill>
                        <a:schemeClr val="tx1">
                          <a:lumMod val="35000"/>
                          <a:lumOff val="65000"/>
                        </a:schemeClr>
                      </a:solidFill>
                      <a:round/>
                    </a:ln>
                    <a:effectLst/>
                  </c:spPr>
                </c15:leaderLines>
              </c:ext>
            </c:extLst>
          </c:dLbls>
          <c:cat>
            <c:strRef>
              <c:f>'Q5'!$A$3:$A$7</c:f>
              <c:strCache>
                <c:ptCount val="5"/>
                <c:pt idx="0">
                  <c:v>26–50%</c:v>
                </c:pt>
                <c:pt idx="1">
                  <c:v>More than 50%</c:v>
                </c:pt>
                <c:pt idx="2">
                  <c:v>None</c:v>
                </c:pt>
                <c:pt idx="3">
                  <c:v>10–25%</c:v>
                </c:pt>
                <c:pt idx="4">
                  <c:v>Less than 10%</c:v>
                </c:pt>
              </c:strCache>
            </c:strRef>
          </c:cat>
          <c:val>
            <c:numRef>
              <c:f>'Q5'!$B$3:$B$7</c:f>
              <c:numCache>
                <c:formatCode>0.00%</c:formatCode>
                <c:ptCount val="5"/>
                <c:pt idx="0">
                  <c:v>2.63E-2</c:v>
                </c:pt>
                <c:pt idx="1">
                  <c:v>0.1053</c:v>
                </c:pt>
                <c:pt idx="2">
                  <c:v>0.1842</c:v>
                </c:pt>
                <c:pt idx="3">
                  <c:v>0.21049999999999999</c:v>
                </c:pt>
                <c:pt idx="4">
                  <c:v>0.47370000000000001</c:v>
                </c:pt>
              </c:numCache>
            </c:numRef>
          </c:val>
          <c:extLst>
            <c:ext xmlns:c15="http://schemas.microsoft.com/office/drawing/2012/chart" uri="{02D57815-91ED-43cb-92C2-25804820EDAC}">
              <c15:datalabelsRange>
                <c15:f>'Q5'!$C$3:$C$7</c15:f>
                <c15:dlblRangeCache>
                  <c:ptCount val="5"/>
                  <c:pt idx="0">
                    <c:v>1</c:v>
                  </c:pt>
                  <c:pt idx="1">
                    <c:v>4</c:v>
                  </c:pt>
                  <c:pt idx="2">
                    <c:v>7</c:v>
                  </c:pt>
                  <c:pt idx="3">
                    <c:v>8</c:v>
                  </c:pt>
                  <c:pt idx="4">
                    <c:v>18</c:v>
                  </c:pt>
                </c15:dlblRangeCache>
              </c15:datalabelsRange>
            </c:ext>
            <c:ext xmlns:c16="http://schemas.microsoft.com/office/drawing/2014/chart" uri="{C3380CC4-5D6E-409C-BE32-E72D297353CC}">
              <c16:uniqueId val="{0000000A-A930-4A62-8BB6-2E45E034D4DC}"/>
            </c:ext>
          </c:extLst>
        </c:ser>
        <c:dLbls>
          <c:showLegendKey val="0"/>
          <c:showVal val="0"/>
          <c:showCatName val="0"/>
          <c:showSerName val="0"/>
          <c:showPercent val="0"/>
          <c:showBubbleSize val="0"/>
        </c:dLbls>
        <c:gapWidth val="182"/>
        <c:axId val="1714183119"/>
        <c:axId val="1714179759"/>
      </c:barChart>
      <c:catAx>
        <c:axId val="1714183119"/>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1714179759"/>
        <c:crosses val="autoZero"/>
        <c:auto val="1"/>
        <c:lblAlgn val="ctr"/>
        <c:lblOffset val="100"/>
        <c:noMultiLvlLbl val="0"/>
      </c:catAx>
      <c:valAx>
        <c:axId val="1714179759"/>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1714183119"/>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b="1"/>
              <a:t>Q6. How is your shooting range owned and operated?</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1"/>
        <c:ser>
          <c:idx val="0"/>
          <c:order val="0"/>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1-0DC9-45F7-AFB3-3D0595632885}"/>
              </c:ext>
            </c:extLst>
          </c:dPt>
          <c:dPt>
            <c:idx val="1"/>
            <c:invertIfNegative val="0"/>
            <c:bubble3D val="0"/>
            <c:spPr>
              <a:solidFill>
                <a:schemeClr val="accent2"/>
              </a:solidFill>
              <a:ln>
                <a:noFill/>
              </a:ln>
              <a:effectLst/>
            </c:spPr>
            <c:extLst>
              <c:ext xmlns:c16="http://schemas.microsoft.com/office/drawing/2014/chart" uri="{C3380CC4-5D6E-409C-BE32-E72D297353CC}">
                <c16:uniqueId val="{00000003-0DC9-45F7-AFB3-3D0595632885}"/>
              </c:ext>
            </c:extLst>
          </c:dPt>
          <c:dPt>
            <c:idx val="2"/>
            <c:invertIfNegative val="0"/>
            <c:bubble3D val="0"/>
            <c:spPr>
              <a:solidFill>
                <a:schemeClr val="accent3"/>
              </a:solidFill>
              <a:ln>
                <a:noFill/>
              </a:ln>
              <a:effectLst/>
            </c:spPr>
            <c:extLst>
              <c:ext xmlns:c16="http://schemas.microsoft.com/office/drawing/2014/chart" uri="{C3380CC4-5D6E-409C-BE32-E72D297353CC}">
                <c16:uniqueId val="{00000005-0DC9-45F7-AFB3-3D0595632885}"/>
              </c:ext>
            </c:extLst>
          </c:dPt>
          <c:dPt>
            <c:idx val="3"/>
            <c:invertIfNegative val="0"/>
            <c:bubble3D val="0"/>
            <c:spPr>
              <a:solidFill>
                <a:schemeClr val="accent4"/>
              </a:solidFill>
              <a:ln>
                <a:noFill/>
              </a:ln>
              <a:effectLst/>
            </c:spPr>
            <c:extLst>
              <c:ext xmlns:c16="http://schemas.microsoft.com/office/drawing/2014/chart" uri="{C3380CC4-5D6E-409C-BE32-E72D297353CC}">
                <c16:uniqueId val="{00000007-0DC9-45F7-AFB3-3D0595632885}"/>
              </c:ext>
            </c:extLst>
          </c:dPt>
          <c:dPt>
            <c:idx val="4"/>
            <c:invertIfNegative val="0"/>
            <c:bubble3D val="0"/>
            <c:spPr>
              <a:solidFill>
                <a:schemeClr val="accent5"/>
              </a:solidFill>
              <a:ln>
                <a:noFill/>
              </a:ln>
              <a:effectLst/>
            </c:spPr>
            <c:extLst>
              <c:ext xmlns:c16="http://schemas.microsoft.com/office/drawing/2014/chart" uri="{C3380CC4-5D6E-409C-BE32-E72D297353CC}">
                <c16:uniqueId val="{00000009-0DC9-45F7-AFB3-3D0595632885}"/>
              </c:ext>
            </c:extLst>
          </c:dPt>
          <c:dLbls>
            <c:dLbl>
              <c:idx val="0"/>
              <c:tx>
                <c:rich>
                  <a:bodyPr/>
                  <a:lstStyle/>
                  <a:p>
                    <a:fld id="{3A8C99D1-B224-4E88-AE8A-DCF5F4B02823}" type="CELLRANGE">
                      <a:rPr lang="en-US"/>
                      <a:pPr/>
                      <a:t>[CELLRANGE]</a:t>
                    </a:fld>
                    <a:r>
                      <a:rPr lang="en-US" baseline="0"/>
                      <a:t>, </a:t>
                    </a:r>
                    <a:fld id="{133A1DFB-E5E2-4694-9CFF-72370B7642A2}" type="VALUE">
                      <a:rPr lang="en-US" baseline="0"/>
                      <a:pPr/>
                      <a:t>[VALUE]</a:t>
                    </a:fld>
                    <a:endParaRPr lang="en-US" baseline="0"/>
                  </a:p>
                </c:rich>
              </c:tx>
              <c:dLblPos val="outEnd"/>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1-0DC9-45F7-AFB3-3D0595632885}"/>
                </c:ext>
              </c:extLst>
            </c:dLbl>
            <c:dLbl>
              <c:idx val="1"/>
              <c:tx>
                <c:rich>
                  <a:bodyPr/>
                  <a:lstStyle/>
                  <a:p>
                    <a:fld id="{A12DDAF4-84E5-461D-893A-FFE9BCC9C00C}" type="CELLRANGE">
                      <a:rPr lang="en-US"/>
                      <a:pPr/>
                      <a:t>[CELLRANGE]</a:t>
                    </a:fld>
                    <a:r>
                      <a:rPr lang="en-US" baseline="0"/>
                      <a:t>, </a:t>
                    </a:r>
                    <a:fld id="{F526E53B-50DB-4E1E-A8EA-FE7E8E9F15AD}" type="VALUE">
                      <a:rPr lang="en-US" baseline="0"/>
                      <a:pPr/>
                      <a:t>[VALUE]</a:t>
                    </a:fld>
                    <a:endParaRPr lang="en-US" baseline="0"/>
                  </a:p>
                </c:rich>
              </c:tx>
              <c:dLblPos val="outEnd"/>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3-0DC9-45F7-AFB3-3D0595632885}"/>
                </c:ext>
              </c:extLst>
            </c:dLbl>
            <c:dLbl>
              <c:idx val="2"/>
              <c:tx>
                <c:rich>
                  <a:bodyPr/>
                  <a:lstStyle/>
                  <a:p>
                    <a:fld id="{8C3ED7B4-DD39-40E8-B7EF-0B544454F948}" type="CELLRANGE">
                      <a:rPr lang="en-US"/>
                      <a:pPr/>
                      <a:t>[CELLRANGE]</a:t>
                    </a:fld>
                    <a:r>
                      <a:rPr lang="en-US" baseline="0"/>
                      <a:t>, </a:t>
                    </a:r>
                    <a:fld id="{DDA4A69A-27EE-4195-90CE-28A1399879F1}" type="VALUE">
                      <a:rPr lang="en-US" baseline="0"/>
                      <a:pPr/>
                      <a:t>[VALUE]</a:t>
                    </a:fld>
                    <a:endParaRPr lang="en-US" baseline="0"/>
                  </a:p>
                </c:rich>
              </c:tx>
              <c:dLblPos val="outEnd"/>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5-0DC9-45F7-AFB3-3D0595632885}"/>
                </c:ext>
              </c:extLst>
            </c:dLbl>
            <c:dLbl>
              <c:idx val="3"/>
              <c:tx>
                <c:rich>
                  <a:bodyPr/>
                  <a:lstStyle/>
                  <a:p>
                    <a:fld id="{D1734137-FA67-428A-AA25-43CE93C4ED8C}" type="CELLRANGE">
                      <a:rPr lang="en-US"/>
                      <a:pPr/>
                      <a:t>[CELLRANGE]</a:t>
                    </a:fld>
                    <a:r>
                      <a:rPr lang="en-US" baseline="0"/>
                      <a:t>, </a:t>
                    </a:r>
                    <a:fld id="{94D0E6A3-88E8-42A8-B095-41D3D3316D64}" type="VALUE">
                      <a:rPr lang="en-US" baseline="0"/>
                      <a:pPr/>
                      <a:t>[VALUE]</a:t>
                    </a:fld>
                    <a:endParaRPr lang="en-US" baseline="0"/>
                  </a:p>
                </c:rich>
              </c:tx>
              <c:dLblPos val="outEnd"/>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7-0DC9-45F7-AFB3-3D0595632885}"/>
                </c:ext>
              </c:extLst>
            </c:dLbl>
            <c:dLbl>
              <c:idx val="4"/>
              <c:tx>
                <c:rich>
                  <a:bodyPr/>
                  <a:lstStyle/>
                  <a:p>
                    <a:fld id="{600A20B0-7466-439F-86D7-80BA1DAE6490}" type="CELLRANGE">
                      <a:rPr lang="en-US"/>
                      <a:pPr/>
                      <a:t>[CELLRANGE]</a:t>
                    </a:fld>
                    <a:r>
                      <a:rPr lang="en-US" baseline="0"/>
                      <a:t>, </a:t>
                    </a:r>
                    <a:fld id="{87A31F62-E15D-4EC9-BE28-070DCA80E7BE}" type="VALUE">
                      <a:rPr lang="en-US" baseline="0"/>
                      <a:pPr/>
                      <a:t>[VALUE]</a:t>
                    </a:fld>
                    <a:endParaRPr lang="en-US" baseline="0"/>
                  </a:p>
                </c:rich>
              </c:tx>
              <c:dLblPos val="outEnd"/>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9-0DC9-45F7-AFB3-3D0595632885}"/>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DataLabelsRange val="1"/>
                <c15:showLeaderLines val="1"/>
                <c15:leaderLines>
                  <c:spPr>
                    <a:ln w="9525" cap="flat" cmpd="sng" algn="ctr">
                      <a:solidFill>
                        <a:schemeClr val="tx1">
                          <a:lumMod val="35000"/>
                          <a:lumOff val="65000"/>
                        </a:schemeClr>
                      </a:solidFill>
                      <a:round/>
                    </a:ln>
                    <a:effectLst/>
                  </c:spPr>
                </c15:leaderLines>
              </c:ext>
            </c:extLst>
          </c:dLbls>
          <c:cat>
            <c:strRef>
              <c:f>'Q6'!$A$3:$A$7</c:f>
              <c:strCache>
                <c:ptCount val="5"/>
                <c:pt idx="0">
                  <c:v>Publicly owned and publicly operated</c:v>
                </c:pt>
                <c:pt idx="1">
                  <c:v>Privately owned and privately operated</c:v>
                </c:pt>
                <c:pt idx="2">
                  <c:v>Other (please specify)</c:v>
                </c:pt>
                <c:pt idx="3">
                  <c:v>Publicly owned and operated by a nonprofit or club</c:v>
                </c:pt>
                <c:pt idx="4">
                  <c:v>Privately owned and operated by a nonprofit or club</c:v>
                </c:pt>
              </c:strCache>
            </c:strRef>
          </c:cat>
          <c:val>
            <c:numRef>
              <c:f>'Q6'!$B$3:$B$7</c:f>
              <c:numCache>
                <c:formatCode>0.00%</c:formatCode>
                <c:ptCount val="5"/>
                <c:pt idx="0">
                  <c:v>2.7E-2</c:v>
                </c:pt>
                <c:pt idx="1">
                  <c:v>5.4100000000000002E-2</c:v>
                </c:pt>
                <c:pt idx="2">
                  <c:v>0.2432</c:v>
                </c:pt>
                <c:pt idx="3">
                  <c:v>0.27029999999999998</c:v>
                </c:pt>
                <c:pt idx="4">
                  <c:v>0.40539999999999998</c:v>
                </c:pt>
              </c:numCache>
            </c:numRef>
          </c:val>
          <c:extLst>
            <c:ext xmlns:c15="http://schemas.microsoft.com/office/drawing/2012/chart" uri="{02D57815-91ED-43cb-92C2-25804820EDAC}">
              <c15:datalabelsRange>
                <c15:f>'Q6'!$C$3:$C$7</c15:f>
                <c15:dlblRangeCache>
                  <c:ptCount val="5"/>
                  <c:pt idx="0">
                    <c:v>1</c:v>
                  </c:pt>
                  <c:pt idx="1">
                    <c:v>2</c:v>
                  </c:pt>
                  <c:pt idx="2">
                    <c:v>9</c:v>
                  </c:pt>
                  <c:pt idx="3">
                    <c:v>10</c:v>
                  </c:pt>
                  <c:pt idx="4">
                    <c:v>15</c:v>
                  </c:pt>
                </c15:dlblRangeCache>
              </c15:datalabelsRange>
            </c:ext>
            <c:ext xmlns:c16="http://schemas.microsoft.com/office/drawing/2014/chart" uri="{C3380CC4-5D6E-409C-BE32-E72D297353CC}">
              <c16:uniqueId val="{0000000A-0DC9-45F7-AFB3-3D0595632885}"/>
            </c:ext>
          </c:extLst>
        </c:ser>
        <c:dLbls>
          <c:showLegendKey val="0"/>
          <c:showVal val="0"/>
          <c:showCatName val="0"/>
          <c:showSerName val="0"/>
          <c:showPercent val="0"/>
          <c:showBubbleSize val="0"/>
        </c:dLbls>
        <c:gapWidth val="182"/>
        <c:axId val="1712879327"/>
        <c:axId val="1712883167"/>
      </c:barChart>
      <c:catAx>
        <c:axId val="1712879327"/>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1712883167"/>
        <c:crosses val="autoZero"/>
        <c:auto val="1"/>
        <c:lblAlgn val="ctr"/>
        <c:lblOffset val="100"/>
        <c:noMultiLvlLbl val="0"/>
      </c:catAx>
      <c:valAx>
        <c:axId val="1712883167"/>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1712879327"/>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b="1"/>
              <a:t>Q7. How is access to your range structured?</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1"/>
        <c:ser>
          <c:idx val="0"/>
          <c:order val="0"/>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1-27E8-4EB7-9A2D-2DA06E7A2F9C}"/>
              </c:ext>
            </c:extLst>
          </c:dPt>
          <c:dPt>
            <c:idx val="1"/>
            <c:invertIfNegative val="0"/>
            <c:bubble3D val="0"/>
            <c:spPr>
              <a:solidFill>
                <a:schemeClr val="accent2"/>
              </a:solidFill>
              <a:ln>
                <a:noFill/>
              </a:ln>
              <a:effectLst/>
            </c:spPr>
            <c:extLst>
              <c:ext xmlns:c16="http://schemas.microsoft.com/office/drawing/2014/chart" uri="{C3380CC4-5D6E-409C-BE32-E72D297353CC}">
                <c16:uniqueId val="{00000003-27E8-4EB7-9A2D-2DA06E7A2F9C}"/>
              </c:ext>
            </c:extLst>
          </c:dPt>
          <c:dPt>
            <c:idx val="2"/>
            <c:invertIfNegative val="0"/>
            <c:bubble3D val="0"/>
            <c:spPr>
              <a:solidFill>
                <a:schemeClr val="accent3"/>
              </a:solidFill>
              <a:ln>
                <a:noFill/>
              </a:ln>
              <a:effectLst/>
            </c:spPr>
            <c:extLst>
              <c:ext xmlns:c16="http://schemas.microsoft.com/office/drawing/2014/chart" uri="{C3380CC4-5D6E-409C-BE32-E72D297353CC}">
                <c16:uniqueId val="{00000005-27E8-4EB7-9A2D-2DA06E7A2F9C}"/>
              </c:ext>
            </c:extLst>
          </c:dPt>
          <c:dPt>
            <c:idx val="3"/>
            <c:invertIfNegative val="0"/>
            <c:bubble3D val="0"/>
            <c:spPr>
              <a:solidFill>
                <a:schemeClr val="accent4"/>
              </a:solidFill>
              <a:ln>
                <a:noFill/>
              </a:ln>
              <a:effectLst/>
            </c:spPr>
            <c:extLst>
              <c:ext xmlns:c16="http://schemas.microsoft.com/office/drawing/2014/chart" uri="{C3380CC4-5D6E-409C-BE32-E72D297353CC}">
                <c16:uniqueId val="{00000007-27E8-4EB7-9A2D-2DA06E7A2F9C}"/>
              </c:ext>
            </c:extLst>
          </c:dPt>
          <c:dPt>
            <c:idx val="4"/>
            <c:invertIfNegative val="0"/>
            <c:bubble3D val="0"/>
            <c:spPr>
              <a:solidFill>
                <a:schemeClr val="accent5"/>
              </a:solidFill>
              <a:ln>
                <a:noFill/>
              </a:ln>
              <a:effectLst/>
            </c:spPr>
            <c:extLst>
              <c:ext xmlns:c16="http://schemas.microsoft.com/office/drawing/2014/chart" uri="{C3380CC4-5D6E-409C-BE32-E72D297353CC}">
                <c16:uniqueId val="{00000009-27E8-4EB7-9A2D-2DA06E7A2F9C}"/>
              </c:ext>
            </c:extLst>
          </c:dPt>
          <c:dLbls>
            <c:dLbl>
              <c:idx val="0"/>
              <c:tx>
                <c:rich>
                  <a:bodyPr/>
                  <a:lstStyle/>
                  <a:p>
                    <a:fld id="{D187B3AB-D83B-4409-B24B-95203DBD8D17}" type="CELLRANGE">
                      <a:rPr lang="en-US"/>
                      <a:pPr/>
                      <a:t>[CELLRANGE]</a:t>
                    </a:fld>
                    <a:r>
                      <a:rPr lang="en-US" baseline="0"/>
                      <a:t>, </a:t>
                    </a:r>
                    <a:fld id="{2D418EE7-1CD3-48A0-8235-11946C76FC98}" type="VALUE">
                      <a:rPr lang="en-US" baseline="0"/>
                      <a:pPr/>
                      <a:t>[VALUE]</a:t>
                    </a:fld>
                    <a:endParaRPr lang="en-US" baseline="0"/>
                  </a:p>
                </c:rich>
              </c:tx>
              <c:dLblPos val="outEnd"/>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1-27E8-4EB7-9A2D-2DA06E7A2F9C}"/>
                </c:ext>
              </c:extLst>
            </c:dLbl>
            <c:dLbl>
              <c:idx val="1"/>
              <c:tx>
                <c:rich>
                  <a:bodyPr/>
                  <a:lstStyle/>
                  <a:p>
                    <a:fld id="{912D1FC4-8B99-4EF8-9FF3-9D94B098C043}" type="CELLRANGE">
                      <a:rPr lang="en-US"/>
                      <a:pPr/>
                      <a:t>[CELLRANGE]</a:t>
                    </a:fld>
                    <a:r>
                      <a:rPr lang="en-US" baseline="0"/>
                      <a:t>, </a:t>
                    </a:r>
                    <a:fld id="{ED575665-C372-4EB8-8BDB-AAE83E144B85}" type="VALUE">
                      <a:rPr lang="en-US" baseline="0"/>
                      <a:pPr/>
                      <a:t>[VALUE]</a:t>
                    </a:fld>
                    <a:endParaRPr lang="en-US" baseline="0"/>
                  </a:p>
                </c:rich>
              </c:tx>
              <c:dLblPos val="outEnd"/>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3-27E8-4EB7-9A2D-2DA06E7A2F9C}"/>
                </c:ext>
              </c:extLst>
            </c:dLbl>
            <c:dLbl>
              <c:idx val="2"/>
              <c:tx>
                <c:rich>
                  <a:bodyPr/>
                  <a:lstStyle/>
                  <a:p>
                    <a:fld id="{07771926-BAAD-4620-B9F9-D61C3EC010D2}" type="CELLRANGE">
                      <a:rPr lang="en-US"/>
                      <a:pPr/>
                      <a:t>[CELLRANGE]</a:t>
                    </a:fld>
                    <a:r>
                      <a:rPr lang="en-US" baseline="0"/>
                      <a:t>, </a:t>
                    </a:r>
                    <a:fld id="{0481C1F4-CD28-4E1F-838D-7A290BA469A0}" type="VALUE">
                      <a:rPr lang="en-US" baseline="0"/>
                      <a:pPr/>
                      <a:t>[VALUE]</a:t>
                    </a:fld>
                    <a:endParaRPr lang="en-US" baseline="0"/>
                  </a:p>
                </c:rich>
              </c:tx>
              <c:dLblPos val="outEnd"/>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5-27E8-4EB7-9A2D-2DA06E7A2F9C}"/>
                </c:ext>
              </c:extLst>
            </c:dLbl>
            <c:dLbl>
              <c:idx val="3"/>
              <c:tx>
                <c:rich>
                  <a:bodyPr/>
                  <a:lstStyle/>
                  <a:p>
                    <a:fld id="{B32B057C-1B73-47C9-8B97-B6AA381863C1}" type="CELLRANGE">
                      <a:rPr lang="en-US"/>
                      <a:pPr/>
                      <a:t>[CELLRANGE]</a:t>
                    </a:fld>
                    <a:r>
                      <a:rPr lang="en-US" baseline="0"/>
                      <a:t>, </a:t>
                    </a:r>
                    <a:fld id="{2844E38B-CA91-4C9D-9522-7B1AFE35F0A8}" type="VALUE">
                      <a:rPr lang="en-US" baseline="0"/>
                      <a:pPr/>
                      <a:t>[VALUE]</a:t>
                    </a:fld>
                    <a:endParaRPr lang="en-US" baseline="0"/>
                  </a:p>
                </c:rich>
              </c:tx>
              <c:dLblPos val="outEnd"/>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7-27E8-4EB7-9A2D-2DA06E7A2F9C}"/>
                </c:ext>
              </c:extLst>
            </c:dLbl>
            <c:dLbl>
              <c:idx val="4"/>
              <c:tx>
                <c:rich>
                  <a:bodyPr/>
                  <a:lstStyle/>
                  <a:p>
                    <a:fld id="{47B745F0-3B2F-4763-8F8D-A4E0404E92E0}" type="CELLRANGE">
                      <a:rPr lang="en-US"/>
                      <a:pPr/>
                      <a:t>[CELLRANGE]</a:t>
                    </a:fld>
                    <a:r>
                      <a:rPr lang="en-US" baseline="0"/>
                      <a:t>, </a:t>
                    </a:r>
                    <a:fld id="{DF59A696-973C-4423-BADE-7FC819B45E0B}" type="VALUE">
                      <a:rPr lang="en-US" baseline="0"/>
                      <a:pPr/>
                      <a:t>[VALUE]</a:t>
                    </a:fld>
                    <a:endParaRPr lang="en-US" baseline="0"/>
                  </a:p>
                </c:rich>
              </c:tx>
              <c:dLblPos val="outEnd"/>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9-27E8-4EB7-9A2D-2DA06E7A2F9C}"/>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DataLabelsRange val="1"/>
                <c15:showLeaderLines val="1"/>
                <c15:leaderLines>
                  <c:spPr>
                    <a:ln w="9525" cap="flat" cmpd="sng" algn="ctr">
                      <a:solidFill>
                        <a:schemeClr val="tx1">
                          <a:lumMod val="35000"/>
                          <a:lumOff val="65000"/>
                        </a:schemeClr>
                      </a:solidFill>
                      <a:round/>
                    </a:ln>
                    <a:effectLst/>
                  </c:spPr>
                </c15:leaderLines>
              </c:ext>
            </c:extLst>
          </c:dLbls>
          <c:cat>
            <c:strRef>
              <c:f>'Q7'!$A$3:$A$7</c:f>
              <c:strCache>
                <c:ptCount val="5"/>
                <c:pt idx="0">
                  <c:v>Open to the general public</c:v>
                </c:pt>
                <c:pt idx="1">
                  <c:v>Other (please specify)</c:v>
                </c:pt>
                <c:pt idx="2">
                  <c:v>Members only</c:v>
                </c:pt>
                <c:pt idx="3">
                  <c:v>Combination of membership and public use</c:v>
                </c:pt>
                <c:pt idx="4">
                  <c:v>Members with limited public access</c:v>
                </c:pt>
              </c:strCache>
            </c:strRef>
          </c:cat>
          <c:val>
            <c:numRef>
              <c:f>'Q7'!$B$3:$B$7</c:f>
              <c:numCache>
                <c:formatCode>0.00%</c:formatCode>
                <c:ptCount val="5"/>
                <c:pt idx="0">
                  <c:v>5.2600000000000001E-2</c:v>
                </c:pt>
                <c:pt idx="1">
                  <c:v>5.2600000000000001E-2</c:v>
                </c:pt>
                <c:pt idx="2">
                  <c:v>0.13159999999999999</c:v>
                </c:pt>
                <c:pt idx="3">
                  <c:v>0.36840000000000012</c:v>
                </c:pt>
                <c:pt idx="4">
                  <c:v>0.3947</c:v>
                </c:pt>
              </c:numCache>
            </c:numRef>
          </c:val>
          <c:extLst>
            <c:ext xmlns:c15="http://schemas.microsoft.com/office/drawing/2012/chart" uri="{02D57815-91ED-43cb-92C2-25804820EDAC}">
              <c15:datalabelsRange>
                <c15:f>'Q7'!$C$3:$C$7</c15:f>
                <c15:dlblRangeCache>
                  <c:ptCount val="5"/>
                  <c:pt idx="0">
                    <c:v>2</c:v>
                  </c:pt>
                  <c:pt idx="1">
                    <c:v>2</c:v>
                  </c:pt>
                  <c:pt idx="2">
                    <c:v>5</c:v>
                  </c:pt>
                  <c:pt idx="3">
                    <c:v>14</c:v>
                  </c:pt>
                  <c:pt idx="4">
                    <c:v>15</c:v>
                  </c:pt>
                </c15:dlblRangeCache>
              </c15:datalabelsRange>
            </c:ext>
            <c:ext xmlns:c16="http://schemas.microsoft.com/office/drawing/2014/chart" uri="{C3380CC4-5D6E-409C-BE32-E72D297353CC}">
              <c16:uniqueId val="{0000000A-27E8-4EB7-9A2D-2DA06E7A2F9C}"/>
            </c:ext>
          </c:extLst>
        </c:ser>
        <c:dLbls>
          <c:showLegendKey val="0"/>
          <c:showVal val="0"/>
          <c:showCatName val="0"/>
          <c:showSerName val="0"/>
          <c:showPercent val="0"/>
          <c:showBubbleSize val="0"/>
        </c:dLbls>
        <c:gapWidth val="182"/>
        <c:axId val="1712153839"/>
        <c:axId val="1712152399"/>
      </c:barChart>
      <c:catAx>
        <c:axId val="1712153839"/>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1712152399"/>
        <c:crosses val="autoZero"/>
        <c:auto val="1"/>
        <c:lblAlgn val="ctr"/>
        <c:lblOffset val="100"/>
        <c:noMultiLvlLbl val="0"/>
      </c:catAx>
      <c:valAx>
        <c:axId val="1712152399"/>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1712153839"/>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b="1"/>
              <a:t>Q8. Does your range currently have a waiting list for membership?</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E9A6-493A-B242-31B034D16790}"/>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E9A6-493A-B242-31B034D16790}"/>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E9A6-493A-B242-31B034D16790}"/>
              </c:ext>
            </c:extLst>
          </c:dPt>
          <c:dLbls>
            <c:dLbl>
              <c:idx val="0"/>
              <c:tx>
                <c:rich>
                  <a:bodyPr/>
                  <a:lstStyle/>
                  <a:p>
                    <a:fld id="{44E839BF-F203-4335-8B83-A2B29707FEEC}" type="CELLRANGE">
                      <a:rPr lang="en-US"/>
                      <a:pPr/>
                      <a:t>[CELLRANGE]</a:t>
                    </a:fld>
                    <a:r>
                      <a:rPr lang="en-US" baseline="0"/>
                      <a:t>, </a:t>
                    </a:r>
                    <a:fld id="{E89B6CA2-D726-4D11-B813-DA8B5F720974}" type="VALUE">
                      <a:rPr lang="en-US" baseline="0"/>
                      <a:pPr/>
                      <a:t>[VALUE]</a:t>
                    </a:fld>
                    <a:endParaRPr lang="en-US" baseline="0"/>
                  </a:p>
                </c:rich>
              </c:tx>
              <c:dLblPos val="bestFit"/>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1-E9A6-493A-B242-31B034D16790}"/>
                </c:ext>
              </c:extLst>
            </c:dLbl>
            <c:dLbl>
              <c:idx val="1"/>
              <c:tx>
                <c:rich>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fld id="{7651FBB9-A3BA-436A-882D-56B9CCC69EBA}" type="CELLRANGE">
                      <a:rPr lang="en-US"/>
                      <a:pPr>
                        <a:defRPr>
                          <a:solidFill>
                            <a:schemeClr val="bg1"/>
                          </a:solidFill>
                        </a:defRPr>
                      </a:pPr>
                      <a:t>[CELLRANGE]</a:t>
                    </a:fld>
                    <a:r>
                      <a:rPr lang="en-US" baseline="0"/>
                      <a:t>, </a:t>
                    </a:r>
                    <a:fld id="{CF2F80C9-52C2-4817-97DE-D8151CD389FF}" type="VALUE">
                      <a:rPr lang="en-US" baseline="0"/>
                      <a:pPr>
                        <a:defRPr>
                          <a:solidFill>
                            <a:schemeClr val="bg1"/>
                          </a:solidFill>
                        </a:defRPr>
                      </a:pPr>
                      <a:t>[VALUE]</a:t>
                    </a:fld>
                    <a:endParaRPr lang="en-US" baseline="0"/>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en-US"/>
                </a:p>
              </c:txPr>
              <c:dLblPos val="bestFit"/>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3-E9A6-493A-B242-31B034D16790}"/>
                </c:ext>
              </c:extLst>
            </c:dLbl>
            <c:dLbl>
              <c:idx val="2"/>
              <c:tx>
                <c:rich>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fld id="{81B0BA75-56AF-42E9-B057-A3F3A24953F9}" type="CELLRANGE">
                      <a:rPr lang="en-US"/>
                      <a:pPr>
                        <a:defRPr>
                          <a:solidFill>
                            <a:schemeClr val="bg1"/>
                          </a:solidFill>
                        </a:defRPr>
                      </a:pPr>
                      <a:t>[CELLRANGE]</a:t>
                    </a:fld>
                    <a:r>
                      <a:rPr lang="en-US" baseline="0"/>
                      <a:t>, </a:t>
                    </a:r>
                    <a:fld id="{F91336B7-F3A7-4284-ABA6-23619187406F}" type="VALUE">
                      <a:rPr lang="en-US" baseline="0"/>
                      <a:pPr>
                        <a:defRPr>
                          <a:solidFill>
                            <a:schemeClr val="bg1"/>
                          </a:solidFill>
                        </a:defRPr>
                      </a:pPr>
                      <a:t>[VALUE]</a:t>
                    </a:fld>
                    <a:endParaRPr lang="en-US" baseline="0"/>
                  </a:p>
                </c:rich>
              </c:tx>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en-US"/>
                </a:p>
              </c:txPr>
              <c:dLblPos val="bestFit"/>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5-E9A6-493A-B242-31B034D16790}"/>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showDataLabelsRange val="1"/>
              </c:ext>
            </c:extLst>
          </c:dLbls>
          <c:cat>
            <c:strRef>
              <c:f>'Q8'!$A$3:$A$5</c:f>
              <c:strCache>
                <c:ptCount val="3"/>
                <c:pt idx="0">
                  <c:v>Yes</c:v>
                </c:pt>
                <c:pt idx="1">
                  <c:v>No</c:v>
                </c:pt>
                <c:pt idx="2">
                  <c:v>Not applicable</c:v>
                </c:pt>
              </c:strCache>
            </c:strRef>
          </c:cat>
          <c:val>
            <c:numRef>
              <c:f>'Q8'!$B$3:$B$5</c:f>
              <c:numCache>
                <c:formatCode>0.00%</c:formatCode>
                <c:ptCount val="3"/>
                <c:pt idx="0">
                  <c:v>2.63E-2</c:v>
                </c:pt>
                <c:pt idx="1">
                  <c:v>0.86840000000000006</c:v>
                </c:pt>
                <c:pt idx="2">
                  <c:v>0.1053</c:v>
                </c:pt>
              </c:numCache>
            </c:numRef>
          </c:val>
          <c:extLst>
            <c:ext xmlns:c15="http://schemas.microsoft.com/office/drawing/2012/chart" uri="{02D57815-91ED-43cb-92C2-25804820EDAC}">
              <c15:datalabelsRange>
                <c15:f>'Q8'!$C$3:$C$5</c15:f>
                <c15:dlblRangeCache>
                  <c:ptCount val="3"/>
                  <c:pt idx="0">
                    <c:v>1</c:v>
                  </c:pt>
                  <c:pt idx="1">
                    <c:v>33</c:v>
                  </c:pt>
                  <c:pt idx="2">
                    <c:v>4</c:v>
                  </c:pt>
                </c15:dlblRangeCache>
              </c15:datalabelsRange>
            </c:ext>
            <c:ext xmlns:c16="http://schemas.microsoft.com/office/drawing/2014/chart" uri="{C3380CC4-5D6E-409C-BE32-E72D297353CC}">
              <c16:uniqueId val="{00000006-E9A6-493A-B242-31B034D16790}"/>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b="1"/>
              <a:t>Q9. How frequently is your shooting range currently operated at or near capacity?</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1"/>
        <c:ser>
          <c:idx val="0"/>
          <c:order val="0"/>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1-7E38-4F28-8D97-EFAD2A23C42C}"/>
              </c:ext>
            </c:extLst>
          </c:dPt>
          <c:dPt>
            <c:idx val="1"/>
            <c:invertIfNegative val="0"/>
            <c:bubble3D val="0"/>
            <c:spPr>
              <a:solidFill>
                <a:schemeClr val="accent2"/>
              </a:solidFill>
              <a:ln>
                <a:noFill/>
              </a:ln>
              <a:effectLst/>
            </c:spPr>
            <c:extLst>
              <c:ext xmlns:c16="http://schemas.microsoft.com/office/drawing/2014/chart" uri="{C3380CC4-5D6E-409C-BE32-E72D297353CC}">
                <c16:uniqueId val="{00000003-7E38-4F28-8D97-EFAD2A23C42C}"/>
              </c:ext>
            </c:extLst>
          </c:dPt>
          <c:dPt>
            <c:idx val="2"/>
            <c:invertIfNegative val="0"/>
            <c:bubble3D val="0"/>
            <c:spPr>
              <a:solidFill>
                <a:schemeClr val="accent3"/>
              </a:solidFill>
              <a:ln>
                <a:noFill/>
              </a:ln>
              <a:effectLst/>
            </c:spPr>
            <c:extLst>
              <c:ext xmlns:c16="http://schemas.microsoft.com/office/drawing/2014/chart" uri="{C3380CC4-5D6E-409C-BE32-E72D297353CC}">
                <c16:uniqueId val="{00000005-7E38-4F28-8D97-EFAD2A23C42C}"/>
              </c:ext>
            </c:extLst>
          </c:dPt>
          <c:dPt>
            <c:idx val="3"/>
            <c:invertIfNegative val="0"/>
            <c:bubble3D val="0"/>
            <c:spPr>
              <a:solidFill>
                <a:schemeClr val="accent4"/>
              </a:solidFill>
              <a:ln>
                <a:noFill/>
              </a:ln>
              <a:effectLst/>
            </c:spPr>
            <c:extLst>
              <c:ext xmlns:c16="http://schemas.microsoft.com/office/drawing/2014/chart" uri="{C3380CC4-5D6E-409C-BE32-E72D297353CC}">
                <c16:uniqueId val="{00000007-7E38-4F28-8D97-EFAD2A23C42C}"/>
              </c:ext>
            </c:extLst>
          </c:dPt>
          <c:dLbls>
            <c:dLbl>
              <c:idx val="0"/>
              <c:tx>
                <c:rich>
                  <a:bodyPr/>
                  <a:lstStyle/>
                  <a:p>
                    <a:fld id="{B16EF407-A2E0-483A-89A0-1CED032E9B5B}" type="CELLRANGE">
                      <a:rPr lang="en-US"/>
                      <a:pPr/>
                      <a:t>[CELLRANGE]</a:t>
                    </a:fld>
                    <a:r>
                      <a:rPr lang="en-US" baseline="0"/>
                      <a:t>, </a:t>
                    </a:r>
                    <a:fld id="{3AA96E9D-2A6F-4082-84AB-7A2D0CB31FDB}" type="VALUE">
                      <a:rPr lang="en-US" baseline="0"/>
                      <a:pPr/>
                      <a:t>[VALUE]</a:t>
                    </a:fld>
                    <a:endParaRPr lang="en-US" baseline="0"/>
                  </a:p>
                </c:rich>
              </c:tx>
              <c:dLblPos val="outEnd"/>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1-7E38-4F28-8D97-EFAD2A23C42C}"/>
                </c:ext>
              </c:extLst>
            </c:dLbl>
            <c:dLbl>
              <c:idx val="1"/>
              <c:tx>
                <c:rich>
                  <a:bodyPr/>
                  <a:lstStyle/>
                  <a:p>
                    <a:fld id="{17C7A854-C470-4B87-AB35-AFFFE8B5D104}" type="CELLRANGE">
                      <a:rPr lang="en-US"/>
                      <a:pPr/>
                      <a:t>[CELLRANGE]</a:t>
                    </a:fld>
                    <a:r>
                      <a:rPr lang="en-US" baseline="0"/>
                      <a:t>, </a:t>
                    </a:r>
                    <a:fld id="{36BCFFF1-FC90-4375-B3A2-52C85163A920}" type="VALUE">
                      <a:rPr lang="en-US" baseline="0"/>
                      <a:pPr/>
                      <a:t>[VALUE]</a:t>
                    </a:fld>
                    <a:endParaRPr lang="en-US" baseline="0"/>
                  </a:p>
                </c:rich>
              </c:tx>
              <c:dLblPos val="outEnd"/>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3-7E38-4F28-8D97-EFAD2A23C42C}"/>
                </c:ext>
              </c:extLst>
            </c:dLbl>
            <c:dLbl>
              <c:idx val="2"/>
              <c:tx>
                <c:rich>
                  <a:bodyPr/>
                  <a:lstStyle/>
                  <a:p>
                    <a:fld id="{AF6ACDDC-3D16-49F8-8F89-6BDE68F3F184}" type="CELLRANGE">
                      <a:rPr lang="en-US"/>
                      <a:pPr/>
                      <a:t>[CELLRANGE]</a:t>
                    </a:fld>
                    <a:r>
                      <a:rPr lang="en-US" baseline="0"/>
                      <a:t>, </a:t>
                    </a:r>
                    <a:fld id="{AB2ADCFE-7A36-4B11-AF54-C55C5D90FE05}" type="VALUE">
                      <a:rPr lang="en-US" baseline="0"/>
                      <a:pPr/>
                      <a:t>[VALUE]</a:t>
                    </a:fld>
                    <a:endParaRPr lang="en-US" baseline="0"/>
                  </a:p>
                </c:rich>
              </c:tx>
              <c:dLblPos val="outEnd"/>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5-7E38-4F28-8D97-EFAD2A23C42C}"/>
                </c:ext>
              </c:extLst>
            </c:dLbl>
            <c:dLbl>
              <c:idx val="3"/>
              <c:tx>
                <c:rich>
                  <a:bodyPr/>
                  <a:lstStyle/>
                  <a:p>
                    <a:fld id="{C0AAF1CF-6D24-4CB1-88C6-AC430CADDFDA}" type="CELLRANGE">
                      <a:rPr lang="en-US"/>
                      <a:pPr/>
                      <a:t>[CELLRANGE]</a:t>
                    </a:fld>
                    <a:r>
                      <a:rPr lang="en-US" baseline="0"/>
                      <a:t>, </a:t>
                    </a:r>
                    <a:fld id="{B4348EC3-6EA1-4B03-B795-DA410FF014C7}" type="VALUE">
                      <a:rPr lang="en-US" baseline="0"/>
                      <a:pPr/>
                      <a:t>[VALUE]</a:t>
                    </a:fld>
                    <a:endParaRPr lang="en-US" baseline="0"/>
                  </a:p>
                </c:rich>
              </c:tx>
              <c:dLblPos val="outEnd"/>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7-7E38-4F28-8D97-EFAD2A23C42C}"/>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DataLabelsRange val="1"/>
                <c15:showLeaderLines val="1"/>
                <c15:leaderLines>
                  <c:spPr>
                    <a:ln w="9525" cap="flat" cmpd="sng" algn="ctr">
                      <a:solidFill>
                        <a:schemeClr val="tx1">
                          <a:lumMod val="35000"/>
                          <a:lumOff val="65000"/>
                        </a:schemeClr>
                      </a:solidFill>
                      <a:round/>
                    </a:ln>
                    <a:effectLst/>
                  </c:spPr>
                </c15:leaderLines>
              </c:ext>
            </c:extLst>
          </c:dLbls>
          <c:cat>
            <c:strRef>
              <c:f>'Q9'!$A$10:$A$13</c:f>
              <c:strCache>
                <c:ptCount val="4"/>
                <c:pt idx="0">
                  <c:v>Frequently or very frequently</c:v>
                </c:pt>
                <c:pt idx="1">
                  <c:v>Infrequently</c:v>
                </c:pt>
                <c:pt idx="2">
                  <c:v>Rarely or very infrequently</c:v>
                </c:pt>
                <c:pt idx="3">
                  <c:v>Neither infrequently nor frequently</c:v>
                </c:pt>
              </c:strCache>
            </c:strRef>
          </c:cat>
          <c:val>
            <c:numRef>
              <c:f>'Q9'!$B$10:$B$13</c:f>
              <c:numCache>
                <c:formatCode>0.00%</c:formatCode>
                <c:ptCount val="4"/>
                <c:pt idx="0">
                  <c:v>0.13150000000000001</c:v>
                </c:pt>
                <c:pt idx="1">
                  <c:v>0.21049999999999999</c:v>
                </c:pt>
                <c:pt idx="2">
                  <c:v>0.28949999999999998</c:v>
                </c:pt>
                <c:pt idx="3">
                  <c:v>0.36840000000000012</c:v>
                </c:pt>
              </c:numCache>
            </c:numRef>
          </c:val>
          <c:extLst>
            <c:ext xmlns:c15="http://schemas.microsoft.com/office/drawing/2012/chart" uri="{02D57815-91ED-43cb-92C2-25804820EDAC}">
              <c15:datalabelsRange>
                <c15:f>'Q9'!$C$10:$C$13</c15:f>
                <c15:dlblRangeCache>
                  <c:ptCount val="4"/>
                  <c:pt idx="0">
                    <c:v>5</c:v>
                  </c:pt>
                  <c:pt idx="1">
                    <c:v>8</c:v>
                  </c:pt>
                  <c:pt idx="2">
                    <c:v>11</c:v>
                  </c:pt>
                  <c:pt idx="3">
                    <c:v>14</c:v>
                  </c:pt>
                </c15:dlblRangeCache>
              </c15:datalabelsRange>
            </c:ext>
            <c:ext xmlns:c16="http://schemas.microsoft.com/office/drawing/2014/chart" uri="{C3380CC4-5D6E-409C-BE32-E72D297353CC}">
              <c16:uniqueId val="{00000008-7E38-4F28-8D97-EFAD2A23C42C}"/>
            </c:ext>
          </c:extLst>
        </c:ser>
        <c:dLbls>
          <c:dLblPos val="outEnd"/>
          <c:showLegendKey val="0"/>
          <c:showVal val="1"/>
          <c:showCatName val="0"/>
          <c:showSerName val="0"/>
          <c:showPercent val="0"/>
          <c:showBubbleSize val="0"/>
        </c:dLbls>
        <c:gapWidth val="182"/>
        <c:axId val="1718995407"/>
        <c:axId val="1718995887"/>
      </c:barChart>
      <c:catAx>
        <c:axId val="1718995407"/>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1718995887"/>
        <c:crosses val="autoZero"/>
        <c:auto val="1"/>
        <c:lblAlgn val="ctr"/>
        <c:lblOffset val="100"/>
        <c:noMultiLvlLbl val="0"/>
      </c:catAx>
      <c:valAx>
        <c:axId val="1718995887"/>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1718995407"/>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b="1"/>
              <a:t> Q.10</a:t>
            </a:r>
            <a:r>
              <a:rPr lang="en-US" b="1" baseline="0"/>
              <a:t> H</a:t>
            </a:r>
            <a:r>
              <a:rPr lang="en-US" b="1"/>
              <a:t>ow has the number of shooter days at your facility changed over the past five years?</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1"/>
        <c:ser>
          <c:idx val="0"/>
          <c:order val="0"/>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1-4895-4FE2-91A6-5C0B48BC5BAF}"/>
              </c:ext>
            </c:extLst>
          </c:dPt>
          <c:dPt>
            <c:idx val="1"/>
            <c:invertIfNegative val="0"/>
            <c:bubble3D val="0"/>
            <c:spPr>
              <a:solidFill>
                <a:schemeClr val="accent2"/>
              </a:solidFill>
              <a:ln>
                <a:noFill/>
              </a:ln>
              <a:effectLst/>
            </c:spPr>
            <c:extLst>
              <c:ext xmlns:c16="http://schemas.microsoft.com/office/drawing/2014/chart" uri="{C3380CC4-5D6E-409C-BE32-E72D297353CC}">
                <c16:uniqueId val="{00000003-4895-4FE2-91A6-5C0B48BC5BAF}"/>
              </c:ext>
            </c:extLst>
          </c:dPt>
          <c:dPt>
            <c:idx val="2"/>
            <c:invertIfNegative val="0"/>
            <c:bubble3D val="0"/>
            <c:spPr>
              <a:solidFill>
                <a:schemeClr val="accent3"/>
              </a:solidFill>
              <a:ln>
                <a:noFill/>
              </a:ln>
              <a:effectLst/>
            </c:spPr>
            <c:extLst>
              <c:ext xmlns:c16="http://schemas.microsoft.com/office/drawing/2014/chart" uri="{C3380CC4-5D6E-409C-BE32-E72D297353CC}">
                <c16:uniqueId val="{00000005-4895-4FE2-91A6-5C0B48BC5BAF}"/>
              </c:ext>
            </c:extLst>
          </c:dPt>
          <c:dLbls>
            <c:dLbl>
              <c:idx val="0"/>
              <c:tx>
                <c:rich>
                  <a:bodyPr/>
                  <a:lstStyle/>
                  <a:p>
                    <a:fld id="{E890658B-48A8-4AFF-BB0F-71DF078741DB}" type="CELLRANGE">
                      <a:rPr lang="en-US"/>
                      <a:pPr/>
                      <a:t>[CELLRANGE]</a:t>
                    </a:fld>
                    <a:r>
                      <a:rPr lang="en-US" baseline="0"/>
                      <a:t>, </a:t>
                    </a:r>
                    <a:fld id="{10D57517-61BD-4397-B95D-67C037EA69A6}" type="VALUE">
                      <a:rPr lang="en-US" baseline="0"/>
                      <a:pPr/>
                      <a:t>[VALUE]</a:t>
                    </a:fld>
                    <a:endParaRPr lang="en-US" baseline="0"/>
                  </a:p>
                </c:rich>
              </c:tx>
              <c:dLblPos val="outEnd"/>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1-4895-4FE2-91A6-5C0B48BC5BAF}"/>
                </c:ext>
              </c:extLst>
            </c:dLbl>
            <c:dLbl>
              <c:idx val="1"/>
              <c:tx>
                <c:rich>
                  <a:bodyPr/>
                  <a:lstStyle/>
                  <a:p>
                    <a:fld id="{370D4569-5EA7-4FF7-B33E-5EA2BF464D58}" type="CELLRANGE">
                      <a:rPr lang="en-US"/>
                      <a:pPr/>
                      <a:t>[CELLRANGE]</a:t>
                    </a:fld>
                    <a:r>
                      <a:rPr lang="en-US" baseline="0"/>
                      <a:t>, </a:t>
                    </a:r>
                    <a:fld id="{46BFDFEC-8261-4DC0-BD3D-807FF0C93857}" type="VALUE">
                      <a:rPr lang="en-US" baseline="0"/>
                      <a:pPr/>
                      <a:t>[VALUE]</a:t>
                    </a:fld>
                    <a:endParaRPr lang="en-US" baseline="0"/>
                  </a:p>
                </c:rich>
              </c:tx>
              <c:dLblPos val="outEnd"/>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3-4895-4FE2-91A6-5C0B48BC5BAF}"/>
                </c:ext>
              </c:extLst>
            </c:dLbl>
            <c:dLbl>
              <c:idx val="2"/>
              <c:tx>
                <c:rich>
                  <a:bodyPr/>
                  <a:lstStyle/>
                  <a:p>
                    <a:fld id="{8FC91503-C069-405A-8A85-403DF1485659}" type="CELLRANGE">
                      <a:rPr lang="en-US"/>
                      <a:pPr/>
                      <a:t>[CELLRANGE]</a:t>
                    </a:fld>
                    <a:r>
                      <a:rPr lang="en-US" baseline="0"/>
                      <a:t>, </a:t>
                    </a:r>
                    <a:fld id="{22557CC7-894C-4E22-88DF-3364555C6B07}" type="VALUE">
                      <a:rPr lang="en-US" baseline="0"/>
                      <a:pPr/>
                      <a:t>[VALUE]</a:t>
                    </a:fld>
                    <a:endParaRPr lang="en-US" baseline="0"/>
                  </a:p>
                </c:rich>
              </c:tx>
              <c:dLblPos val="outEnd"/>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5-4895-4FE2-91A6-5C0B48BC5BAF}"/>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DataLabelsRange val="1"/>
                <c15:showLeaderLines val="1"/>
                <c15:leaderLines>
                  <c:spPr>
                    <a:ln w="9525" cap="flat" cmpd="sng" algn="ctr">
                      <a:solidFill>
                        <a:schemeClr val="tx1">
                          <a:lumMod val="35000"/>
                          <a:lumOff val="65000"/>
                        </a:schemeClr>
                      </a:solidFill>
                      <a:round/>
                    </a:ln>
                    <a:effectLst/>
                  </c:spPr>
                </c15:leaderLines>
              </c:ext>
            </c:extLst>
          </c:dLbls>
          <c:cat>
            <c:strRef>
              <c:f>'Q10'!$A$8:$A$10</c:f>
              <c:strCache>
                <c:ptCount val="3"/>
                <c:pt idx="0">
                  <c:v>Significantly decreased or decreased</c:v>
                </c:pt>
                <c:pt idx="1">
                  <c:v>Neither decreased nor increased</c:v>
                </c:pt>
                <c:pt idx="2">
                  <c:v>Increased or significantly increased</c:v>
                </c:pt>
              </c:strCache>
            </c:strRef>
          </c:cat>
          <c:val>
            <c:numRef>
              <c:f>'Q10'!$B$8:$B$10</c:f>
              <c:numCache>
                <c:formatCode>0.00%</c:formatCode>
                <c:ptCount val="3"/>
                <c:pt idx="0">
                  <c:v>2.63E-2</c:v>
                </c:pt>
                <c:pt idx="1">
                  <c:v>0.34210000000000002</c:v>
                </c:pt>
                <c:pt idx="2">
                  <c:v>0.63160000000000005</c:v>
                </c:pt>
              </c:numCache>
            </c:numRef>
          </c:val>
          <c:extLst>
            <c:ext xmlns:c15="http://schemas.microsoft.com/office/drawing/2012/chart" uri="{02D57815-91ED-43cb-92C2-25804820EDAC}">
              <c15:datalabelsRange>
                <c15:f>'Q10'!$C$8:$C$10</c15:f>
                <c15:dlblRangeCache>
                  <c:ptCount val="3"/>
                  <c:pt idx="0">
                    <c:v>1</c:v>
                  </c:pt>
                  <c:pt idx="1">
                    <c:v>13</c:v>
                  </c:pt>
                  <c:pt idx="2">
                    <c:v>24</c:v>
                  </c:pt>
                </c15:dlblRangeCache>
              </c15:datalabelsRange>
            </c:ext>
            <c:ext xmlns:c16="http://schemas.microsoft.com/office/drawing/2014/chart" uri="{C3380CC4-5D6E-409C-BE32-E72D297353CC}">
              <c16:uniqueId val="{00000006-4895-4FE2-91A6-5C0B48BC5BAF}"/>
            </c:ext>
          </c:extLst>
        </c:ser>
        <c:dLbls>
          <c:showLegendKey val="0"/>
          <c:showVal val="0"/>
          <c:showCatName val="0"/>
          <c:showSerName val="0"/>
          <c:showPercent val="0"/>
          <c:showBubbleSize val="0"/>
        </c:dLbls>
        <c:gapWidth val="182"/>
        <c:axId val="2012582207"/>
        <c:axId val="2012582687"/>
      </c:barChart>
      <c:catAx>
        <c:axId val="2012582207"/>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2012582687"/>
        <c:crosses val="autoZero"/>
        <c:auto val="1"/>
        <c:lblAlgn val="ctr"/>
        <c:lblOffset val="100"/>
        <c:noMultiLvlLbl val="0"/>
      </c:catAx>
      <c:valAx>
        <c:axId val="2012582687"/>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2012582207"/>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b="1"/>
              <a:t>Q11. Which shooting disciplines are currently available at your range? (Check all that apply)</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1"/>
        <c:ser>
          <c:idx val="0"/>
          <c:order val="0"/>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1-1F97-48B3-A248-1C7E127D8512}"/>
              </c:ext>
            </c:extLst>
          </c:dPt>
          <c:dPt>
            <c:idx val="1"/>
            <c:invertIfNegative val="0"/>
            <c:bubble3D val="0"/>
            <c:spPr>
              <a:solidFill>
                <a:schemeClr val="accent2"/>
              </a:solidFill>
              <a:ln>
                <a:noFill/>
              </a:ln>
              <a:effectLst/>
            </c:spPr>
            <c:extLst>
              <c:ext xmlns:c16="http://schemas.microsoft.com/office/drawing/2014/chart" uri="{C3380CC4-5D6E-409C-BE32-E72D297353CC}">
                <c16:uniqueId val="{00000003-1F97-48B3-A248-1C7E127D8512}"/>
              </c:ext>
            </c:extLst>
          </c:dPt>
          <c:dPt>
            <c:idx val="2"/>
            <c:invertIfNegative val="0"/>
            <c:bubble3D val="0"/>
            <c:spPr>
              <a:solidFill>
                <a:schemeClr val="accent3"/>
              </a:solidFill>
              <a:ln>
                <a:noFill/>
              </a:ln>
              <a:effectLst/>
            </c:spPr>
            <c:extLst>
              <c:ext xmlns:c16="http://schemas.microsoft.com/office/drawing/2014/chart" uri="{C3380CC4-5D6E-409C-BE32-E72D297353CC}">
                <c16:uniqueId val="{00000005-1F97-48B3-A248-1C7E127D8512}"/>
              </c:ext>
            </c:extLst>
          </c:dPt>
          <c:dPt>
            <c:idx val="3"/>
            <c:invertIfNegative val="0"/>
            <c:bubble3D val="0"/>
            <c:spPr>
              <a:solidFill>
                <a:schemeClr val="accent4"/>
              </a:solidFill>
              <a:ln>
                <a:noFill/>
              </a:ln>
              <a:effectLst/>
            </c:spPr>
            <c:extLst>
              <c:ext xmlns:c16="http://schemas.microsoft.com/office/drawing/2014/chart" uri="{C3380CC4-5D6E-409C-BE32-E72D297353CC}">
                <c16:uniqueId val="{00000007-1F97-48B3-A248-1C7E127D8512}"/>
              </c:ext>
            </c:extLst>
          </c:dPt>
          <c:dPt>
            <c:idx val="4"/>
            <c:invertIfNegative val="0"/>
            <c:bubble3D val="0"/>
            <c:spPr>
              <a:solidFill>
                <a:schemeClr val="accent5"/>
              </a:solidFill>
              <a:ln>
                <a:noFill/>
              </a:ln>
              <a:effectLst/>
            </c:spPr>
            <c:extLst>
              <c:ext xmlns:c16="http://schemas.microsoft.com/office/drawing/2014/chart" uri="{C3380CC4-5D6E-409C-BE32-E72D297353CC}">
                <c16:uniqueId val="{00000009-1F97-48B3-A248-1C7E127D8512}"/>
              </c:ext>
            </c:extLst>
          </c:dPt>
          <c:dPt>
            <c:idx val="5"/>
            <c:invertIfNegative val="0"/>
            <c:bubble3D val="0"/>
            <c:spPr>
              <a:solidFill>
                <a:schemeClr val="accent6"/>
              </a:solidFill>
              <a:ln>
                <a:noFill/>
              </a:ln>
              <a:effectLst/>
            </c:spPr>
            <c:extLst>
              <c:ext xmlns:c16="http://schemas.microsoft.com/office/drawing/2014/chart" uri="{C3380CC4-5D6E-409C-BE32-E72D297353CC}">
                <c16:uniqueId val="{0000000B-1F97-48B3-A248-1C7E127D8512}"/>
              </c:ext>
            </c:extLst>
          </c:dPt>
          <c:dPt>
            <c:idx val="6"/>
            <c:invertIfNegative val="0"/>
            <c:bubble3D val="0"/>
            <c:spPr>
              <a:solidFill>
                <a:schemeClr val="accent1">
                  <a:lumMod val="60000"/>
                </a:schemeClr>
              </a:solidFill>
              <a:ln>
                <a:noFill/>
              </a:ln>
              <a:effectLst/>
            </c:spPr>
            <c:extLst>
              <c:ext xmlns:c16="http://schemas.microsoft.com/office/drawing/2014/chart" uri="{C3380CC4-5D6E-409C-BE32-E72D297353CC}">
                <c16:uniqueId val="{0000000D-1F97-48B3-A248-1C7E127D8512}"/>
              </c:ext>
            </c:extLst>
          </c:dPt>
          <c:dPt>
            <c:idx val="7"/>
            <c:invertIfNegative val="0"/>
            <c:bubble3D val="0"/>
            <c:spPr>
              <a:solidFill>
                <a:schemeClr val="accent2">
                  <a:lumMod val="60000"/>
                </a:schemeClr>
              </a:solidFill>
              <a:ln>
                <a:noFill/>
              </a:ln>
              <a:effectLst/>
            </c:spPr>
            <c:extLst>
              <c:ext xmlns:c16="http://schemas.microsoft.com/office/drawing/2014/chart" uri="{C3380CC4-5D6E-409C-BE32-E72D297353CC}">
                <c16:uniqueId val="{0000000F-1F97-48B3-A248-1C7E127D8512}"/>
              </c:ext>
            </c:extLst>
          </c:dPt>
          <c:dPt>
            <c:idx val="8"/>
            <c:invertIfNegative val="0"/>
            <c:bubble3D val="0"/>
            <c:spPr>
              <a:solidFill>
                <a:schemeClr val="accent3">
                  <a:lumMod val="60000"/>
                </a:schemeClr>
              </a:solidFill>
              <a:ln>
                <a:noFill/>
              </a:ln>
              <a:effectLst/>
            </c:spPr>
            <c:extLst>
              <c:ext xmlns:c16="http://schemas.microsoft.com/office/drawing/2014/chart" uri="{C3380CC4-5D6E-409C-BE32-E72D297353CC}">
                <c16:uniqueId val="{00000011-1F97-48B3-A248-1C7E127D8512}"/>
              </c:ext>
            </c:extLst>
          </c:dPt>
          <c:dPt>
            <c:idx val="9"/>
            <c:invertIfNegative val="0"/>
            <c:bubble3D val="0"/>
            <c:spPr>
              <a:solidFill>
                <a:schemeClr val="accent4">
                  <a:lumMod val="60000"/>
                </a:schemeClr>
              </a:solidFill>
              <a:ln>
                <a:noFill/>
              </a:ln>
              <a:effectLst/>
            </c:spPr>
            <c:extLst>
              <c:ext xmlns:c16="http://schemas.microsoft.com/office/drawing/2014/chart" uri="{C3380CC4-5D6E-409C-BE32-E72D297353CC}">
                <c16:uniqueId val="{00000013-1F97-48B3-A248-1C7E127D8512}"/>
              </c:ext>
            </c:extLst>
          </c:dPt>
          <c:dPt>
            <c:idx val="10"/>
            <c:invertIfNegative val="0"/>
            <c:bubble3D val="0"/>
            <c:spPr>
              <a:solidFill>
                <a:schemeClr val="accent5">
                  <a:lumMod val="60000"/>
                </a:schemeClr>
              </a:solidFill>
              <a:ln>
                <a:noFill/>
              </a:ln>
              <a:effectLst/>
            </c:spPr>
            <c:extLst>
              <c:ext xmlns:c16="http://schemas.microsoft.com/office/drawing/2014/chart" uri="{C3380CC4-5D6E-409C-BE32-E72D297353CC}">
                <c16:uniqueId val="{00000015-1F97-48B3-A248-1C7E127D8512}"/>
              </c:ext>
            </c:extLst>
          </c:dPt>
          <c:dPt>
            <c:idx val="11"/>
            <c:invertIfNegative val="0"/>
            <c:bubble3D val="0"/>
            <c:spPr>
              <a:solidFill>
                <a:schemeClr val="accent6">
                  <a:lumMod val="60000"/>
                </a:schemeClr>
              </a:solidFill>
              <a:ln>
                <a:noFill/>
              </a:ln>
              <a:effectLst/>
            </c:spPr>
            <c:extLst>
              <c:ext xmlns:c16="http://schemas.microsoft.com/office/drawing/2014/chart" uri="{C3380CC4-5D6E-409C-BE32-E72D297353CC}">
                <c16:uniqueId val="{00000017-1F97-48B3-A248-1C7E127D8512}"/>
              </c:ext>
            </c:extLst>
          </c:dPt>
          <c:dPt>
            <c:idx val="12"/>
            <c:invertIfNegative val="0"/>
            <c:bubble3D val="0"/>
            <c:spPr>
              <a:solidFill>
                <a:schemeClr val="accent1">
                  <a:lumMod val="80000"/>
                  <a:lumOff val="20000"/>
                </a:schemeClr>
              </a:solidFill>
              <a:ln>
                <a:noFill/>
              </a:ln>
              <a:effectLst/>
            </c:spPr>
            <c:extLst>
              <c:ext xmlns:c16="http://schemas.microsoft.com/office/drawing/2014/chart" uri="{C3380CC4-5D6E-409C-BE32-E72D297353CC}">
                <c16:uniqueId val="{00000019-1F97-48B3-A248-1C7E127D8512}"/>
              </c:ext>
            </c:extLst>
          </c:dPt>
          <c:dLbls>
            <c:dLbl>
              <c:idx val="0"/>
              <c:tx>
                <c:rich>
                  <a:bodyPr/>
                  <a:lstStyle/>
                  <a:p>
                    <a:fld id="{A1E32A0B-1DDF-4400-B0E2-7E2082554B94}" type="CELLRANGE">
                      <a:rPr lang="en-US"/>
                      <a:pPr/>
                      <a:t>[CELLRANGE]</a:t>
                    </a:fld>
                    <a:r>
                      <a:rPr lang="en-US" baseline="0"/>
                      <a:t>, </a:t>
                    </a:r>
                    <a:fld id="{EAE3CBB4-21B4-4240-873F-96BC211112FC}" type="VALUE">
                      <a:rPr lang="en-US" baseline="0"/>
                      <a:pPr/>
                      <a:t>[VALUE]</a:t>
                    </a:fld>
                    <a:endParaRPr lang="en-US" baseline="0"/>
                  </a:p>
                </c:rich>
              </c:tx>
              <c:dLblPos val="outEnd"/>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1-1F97-48B3-A248-1C7E127D8512}"/>
                </c:ext>
              </c:extLst>
            </c:dLbl>
            <c:dLbl>
              <c:idx val="1"/>
              <c:tx>
                <c:rich>
                  <a:bodyPr/>
                  <a:lstStyle/>
                  <a:p>
                    <a:fld id="{BBD5012D-75E3-439B-B812-0998AFA6C069}" type="CELLRANGE">
                      <a:rPr lang="en-US"/>
                      <a:pPr/>
                      <a:t>[CELLRANGE]</a:t>
                    </a:fld>
                    <a:r>
                      <a:rPr lang="en-US" baseline="0"/>
                      <a:t>, </a:t>
                    </a:r>
                    <a:fld id="{275C38ED-1C33-4A39-B2E7-21EE8926011A}" type="VALUE">
                      <a:rPr lang="en-US" baseline="0"/>
                      <a:pPr/>
                      <a:t>[VALUE]</a:t>
                    </a:fld>
                    <a:endParaRPr lang="en-US" baseline="0"/>
                  </a:p>
                </c:rich>
              </c:tx>
              <c:dLblPos val="outEnd"/>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3-1F97-48B3-A248-1C7E127D8512}"/>
                </c:ext>
              </c:extLst>
            </c:dLbl>
            <c:dLbl>
              <c:idx val="2"/>
              <c:tx>
                <c:rich>
                  <a:bodyPr/>
                  <a:lstStyle/>
                  <a:p>
                    <a:fld id="{74BC8C3D-35B5-4FA1-B17E-F5F6C6C0CD38}" type="CELLRANGE">
                      <a:rPr lang="en-US"/>
                      <a:pPr/>
                      <a:t>[CELLRANGE]</a:t>
                    </a:fld>
                    <a:r>
                      <a:rPr lang="en-US" baseline="0"/>
                      <a:t>, </a:t>
                    </a:r>
                    <a:fld id="{90EA6487-C099-4202-857D-C2F435B8B466}" type="VALUE">
                      <a:rPr lang="en-US" baseline="0"/>
                      <a:pPr/>
                      <a:t>[VALUE]</a:t>
                    </a:fld>
                    <a:endParaRPr lang="en-US" baseline="0"/>
                  </a:p>
                </c:rich>
              </c:tx>
              <c:dLblPos val="outEnd"/>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5-1F97-48B3-A248-1C7E127D8512}"/>
                </c:ext>
              </c:extLst>
            </c:dLbl>
            <c:dLbl>
              <c:idx val="3"/>
              <c:tx>
                <c:rich>
                  <a:bodyPr/>
                  <a:lstStyle/>
                  <a:p>
                    <a:fld id="{D3FE5CE7-B389-430A-BE30-9BD2FDE566C8}" type="CELLRANGE">
                      <a:rPr lang="en-US"/>
                      <a:pPr/>
                      <a:t>[CELLRANGE]</a:t>
                    </a:fld>
                    <a:r>
                      <a:rPr lang="en-US" baseline="0"/>
                      <a:t>, </a:t>
                    </a:r>
                    <a:fld id="{2D8BF17A-4DE8-454C-AC78-6356373548EA}" type="VALUE">
                      <a:rPr lang="en-US" baseline="0"/>
                      <a:pPr/>
                      <a:t>[VALUE]</a:t>
                    </a:fld>
                    <a:endParaRPr lang="en-US" baseline="0"/>
                  </a:p>
                </c:rich>
              </c:tx>
              <c:dLblPos val="outEnd"/>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7-1F97-48B3-A248-1C7E127D8512}"/>
                </c:ext>
              </c:extLst>
            </c:dLbl>
            <c:dLbl>
              <c:idx val="4"/>
              <c:tx>
                <c:rich>
                  <a:bodyPr/>
                  <a:lstStyle/>
                  <a:p>
                    <a:fld id="{7773F6B9-A9F4-4C92-8538-6943EBD1B0DE}" type="CELLRANGE">
                      <a:rPr lang="en-US"/>
                      <a:pPr/>
                      <a:t>[CELLRANGE]</a:t>
                    </a:fld>
                    <a:r>
                      <a:rPr lang="en-US" baseline="0"/>
                      <a:t>, </a:t>
                    </a:r>
                    <a:fld id="{5D51369F-6456-4EE9-B777-0EE70932F1D9}" type="VALUE">
                      <a:rPr lang="en-US" baseline="0"/>
                      <a:pPr/>
                      <a:t>[VALUE]</a:t>
                    </a:fld>
                    <a:endParaRPr lang="en-US" baseline="0"/>
                  </a:p>
                </c:rich>
              </c:tx>
              <c:dLblPos val="outEnd"/>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9-1F97-48B3-A248-1C7E127D8512}"/>
                </c:ext>
              </c:extLst>
            </c:dLbl>
            <c:dLbl>
              <c:idx val="5"/>
              <c:tx>
                <c:rich>
                  <a:bodyPr/>
                  <a:lstStyle/>
                  <a:p>
                    <a:fld id="{DBA4FFF4-6053-4B9F-A602-2935170C5272}" type="CELLRANGE">
                      <a:rPr lang="en-US"/>
                      <a:pPr/>
                      <a:t>[CELLRANGE]</a:t>
                    </a:fld>
                    <a:r>
                      <a:rPr lang="en-US" baseline="0"/>
                      <a:t>, </a:t>
                    </a:r>
                    <a:fld id="{5BA0C09B-7792-4700-BEDE-7F231AD4DB1C}" type="VALUE">
                      <a:rPr lang="en-US" baseline="0"/>
                      <a:pPr/>
                      <a:t>[VALUE]</a:t>
                    </a:fld>
                    <a:endParaRPr lang="en-US" baseline="0"/>
                  </a:p>
                </c:rich>
              </c:tx>
              <c:dLblPos val="outEnd"/>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B-1F97-48B3-A248-1C7E127D8512}"/>
                </c:ext>
              </c:extLst>
            </c:dLbl>
            <c:dLbl>
              <c:idx val="6"/>
              <c:tx>
                <c:rich>
                  <a:bodyPr/>
                  <a:lstStyle/>
                  <a:p>
                    <a:fld id="{7DCCE026-5619-4E99-ACF4-DCB6BE032105}" type="CELLRANGE">
                      <a:rPr lang="en-US"/>
                      <a:pPr/>
                      <a:t>[CELLRANGE]</a:t>
                    </a:fld>
                    <a:r>
                      <a:rPr lang="en-US" baseline="0"/>
                      <a:t>, </a:t>
                    </a:r>
                    <a:fld id="{4210A9F8-D499-4F6E-9731-8FF83BAA7D49}" type="VALUE">
                      <a:rPr lang="en-US" baseline="0"/>
                      <a:pPr/>
                      <a:t>[VALUE]</a:t>
                    </a:fld>
                    <a:endParaRPr lang="en-US" baseline="0"/>
                  </a:p>
                </c:rich>
              </c:tx>
              <c:dLblPos val="outEnd"/>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D-1F97-48B3-A248-1C7E127D8512}"/>
                </c:ext>
              </c:extLst>
            </c:dLbl>
            <c:dLbl>
              <c:idx val="7"/>
              <c:tx>
                <c:rich>
                  <a:bodyPr/>
                  <a:lstStyle/>
                  <a:p>
                    <a:fld id="{FD420727-0C4F-46F4-98D3-CF77490A80DA}" type="CELLRANGE">
                      <a:rPr lang="en-US"/>
                      <a:pPr/>
                      <a:t>[CELLRANGE]</a:t>
                    </a:fld>
                    <a:r>
                      <a:rPr lang="en-US" baseline="0"/>
                      <a:t>, </a:t>
                    </a:r>
                    <a:fld id="{5869C880-CD9F-40C8-9186-3797A96D7239}" type="VALUE">
                      <a:rPr lang="en-US" baseline="0"/>
                      <a:pPr/>
                      <a:t>[VALUE]</a:t>
                    </a:fld>
                    <a:endParaRPr lang="en-US" baseline="0"/>
                  </a:p>
                </c:rich>
              </c:tx>
              <c:dLblPos val="outEnd"/>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F-1F97-48B3-A248-1C7E127D8512}"/>
                </c:ext>
              </c:extLst>
            </c:dLbl>
            <c:dLbl>
              <c:idx val="8"/>
              <c:tx>
                <c:rich>
                  <a:bodyPr/>
                  <a:lstStyle/>
                  <a:p>
                    <a:fld id="{E5B9CCD2-3965-4A3F-8A8B-60F2C5EC7398}" type="CELLRANGE">
                      <a:rPr lang="en-US"/>
                      <a:pPr/>
                      <a:t>[CELLRANGE]</a:t>
                    </a:fld>
                    <a:r>
                      <a:rPr lang="en-US" baseline="0"/>
                      <a:t>, </a:t>
                    </a:r>
                    <a:fld id="{10CD782B-7A50-4545-A367-F708443C4EE6}" type="VALUE">
                      <a:rPr lang="en-US" baseline="0"/>
                      <a:pPr/>
                      <a:t>[VALUE]</a:t>
                    </a:fld>
                    <a:endParaRPr lang="en-US" baseline="0"/>
                  </a:p>
                </c:rich>
              </c:tx>
              <c:dLblPos val="outEnd"/>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1-1F97-48B3-A248-1C7E127D8512}"/>
                </c:ext>
              </c:extLst>
            </c:dLbl>
            <c:dLbl>
              <c:idx val="9"/>
              <c:tx>
                <c:rich>
                  <a:bodyPr/>
                  <a:lstStyle/>
                  <a:p>
                    <a:fld id="{E85EBA77-F70D-4BF9-8A49-1863081E195A}" type="CELLRANGE">
                      <a:rPr lang="en-US"/>
                      <a:pPr/>
                      <a:t>[CELLRANGE]</a:t>
                    </a:fld>
                    <a:r>
                      <a:rPr lang="en-US" baseline="0"/>
                      <a:t>, </a:t>
                    </a:r>
                    <a:fld id="{8C1EF08B-9466-4AAD-8873-2476F23C64D4}" type="VALUE">
                      <a:rPr lang="en-US" baseline="0"/>
                      <a:pPr/>
                      <a:t>[VALUE]</a:t>
                    </a:fld>
                    <a:endParaRPr lang="en-US" baseline="0"/>
                  </a:p>
                </c:rich>
              </c:tx>
              <c:dLblPos val="outEnd"/>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3-1F97-48B3-A248-1C7E127D8512}"/>
                </c:ext>
              </c:extLst>
            </c:dLbl>
            <c:dLbl>
              <c:idx val="10"/>
              <c:tx>
                <c:rich>
                  <a:bodyPr/>
                  <a:lstStyle/>
                  <a:p>
                    <a:fld id="{8468E389-9D24-4443-AB67-3205B21A0164}" type="CELLRANGE">
                      <a:rPr lang="en-US"/>
                      <a:pPr/>
                      <a:t>[CELLRANGE]</a:t>
                    </a:fld>
                    <a:r>
                      <a:rPr lang="en-US" baseline="0"/>
                      <a:t>, </a:t>
                    </a:r>
                    <a:fld id="{4D410986-6037-4EBD-BF52-F140157CFB1E}" type="VALUE">
                      <a:rPr lang="en-US" baseline="0"/>
                      <a:pPr/>
                      <a:t>[VALUE]</a:t>
                    </a:fld>
                    <a:endParaRPr lang="en-US" baseline="0"/>
                  </a:p>
                </c:rich>
              </c:tx>
              <c:dLblPos val="outEnd"/>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5-1F97-48B3-A248-1C7E127D8512}"/>
                </c:ext>
              </c:extLst>
            </c:dLbl>
            <c:dLbl>
              <c:idx val="11"/>
              <c:tx>
                <c:rich>
                  <a:bodyPr/>
                  <a:lstStyle/>
                  <a:p>
                    <a:fld id="{C11AF723-1478-49B4-8A9B-18B80AA93AED}" type="CELLRANGE">
                      <a:rPr lang="en-US"/>
                      <a:pPr/>
                      <a:t>[CELLRANGE]</a:t>
                    </a:fld>
                    <a:r>
                      <a:rPr lang="en-US" baseline="0"/>
                      <a:t>, </a:t>
                    </a:r>
                    <a:fld id="{FF9C467D-4994-4CFF-931F-5EE34359CF45}" type="VALUE">
                      <a:rPr lang="en-US" baseline="0"/>
                      <a:pPr/>
                      <a:t>[VALUE]</a:t>
                    </a:fld>
                    <a:endParaRPr lang="en-US" baseline="0"/>
                  </a:p>
                </c:rich>
              </c:tx>
              <c:dLblPos val="outEnd"/>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7-1F97-48B3-A248-1C7E127D8512}"/>
                </c:ext>
              </c:extLst>
            </c:dLbl>
            <c:dLbl>
              <c:idx val="12"/>
              <c:tx>
                <c:rich>
                  <a:bodyPr/>
                  <a:lstStyle/>
                  <a:p>
                    <a:fld id="{31C4C039-9513-4FAE-939A-33CF794BA66C}" type="CELLRANGE">
                      <a:rPr lang="en-US"/>
                      <a:pPr/>
                      <a:t>[CELLRANGE]</a:t>
                    </a:fld>
                    <a:r>
                      <a:rPr lang="en-US" baseline="0"/>
                      <a:t>, </a:t>
                    </a:r>
                    <a:fld id="{05E1F8C3-52BE-432F-96C8-8D079E4AD6BA}" type="VALUE">
                      <a:rPr lang="en-US" baseline="0"/>
                      <a:pPr/>
                      <a:t>[VALUE]</a:t>
                    </a:fld>
                    <a:endParaRPr lang="en-US" baseline="0"/>
                  </a:p>
                </c:rich>
              </c:tx>
              <c:dLblPos val="outEnd"/>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9-1F97-48B3-A248-1C7E127D8512}"/>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DataLabelsRange val="1"/>
                <c15:showLeaderLines val="1"/>
                <c15:leaderLines>
                  <c:spPr>
                    <a:ln w="9525" cap="flat" cmpd="sng" algn="ctr">
                      <a:solidFill>
                        <a:schemeClr val="tx1">
                          <a:lumMod val="35000"/>
                          <a:lumOff val="65000"/>
                        </a:schemeClr>
                      </a:solidFill>
                      <a:round/>
                    </a:ln>
                    <a:effectLst/>
                  </c:spPr>
                </c15:leaderLines>
              </c:ext>
            </c:extLst>
          </c:dLbls>
          <c:cat>
            <c:strRef>
              <c:f>'Q11'!$A$3:$A$15</c:f>
              <c:strCache>
                <c:ptCount val="13"/>
                <c:pt idx="0">
                  <c:v>Rifle ranges greater than 500 yards</c:v>
                </c:pt>
                <c:pt idx="1">
                  <c:v>Shotgun sporting clays</c:v>
                </c:pt>
                <c:pt idx="2">
                  <c:v>Cowboy action shooting</c:v>
                </c:pt>
                <c:pt idx="3">
                  <c:v>Archery – walk-through / field</c:v>
                </c:pt>
                <c:pt idx="4">
                  <c:v>Other (please specify)</c:v>
                </c:pt>
                <c:pt idx="5">
                  <c:v>Shotgun skeet</c:v>
                </c:pt>
                <c:pt idx="6">
                  <c:v>Tactical / practical shooting bays</c:v>
                </c:pt>
                <c:pt idx="7">
                  <c:v>Rifle ranges 300–500 yards</c:v>
                </c:pt>
                <c:pt idx="8">
                  <c:v>Archery – static</c:v>
                </c:pt>
                <c:pt idx="9">
                  <c:v>Shotgun trap</c:v>
                </c:pt>
                <c:pt idx="10">
                  <c:v>Youth or beginner-focused areas</c:v>
                </c:pt>
                <c:pt idx="11">
                  <c:v>Rifle ranges 300 yards or less</c:v>
                </c:pt>
                <c:pt idx="12">
                  <c:v>Pistol bays</c:v>
                </c:pt>
              </c:strCache>
            </c:strRef>
          </c:cat>
          <c:val>
            <c:numRef>
              <c:f>'Q11'!$B$3:$B$15</c:f>
              <c:numCache>
                <c:formatCode>0.00%</c:formatCode>
                <c:ptCount val="13"/>
                <c:pt idx="0">
                  <c:v>0.15790000000000001</c:v>
                </c:pt>
                <c:pt idx="1">
                  <c:v>0.1842</c:v>
                </c:pt>
                <c:pt idx="2">
                  <c:v>0.1842</c:v>
                </c:pt>
                <c:pt idx="3">
                  <c:v>0.1842</c:v>
                </c:pt>
                <c:pt idx="4">
                  <c:v>0.21049999999999999</c:v>
                </c:pt>
                <c:pt idx="5">
                  <c:v>0.26319999999999999</c:v>
                </c:pt>
                <c:pt idx="6">
                  <c:v>0.31580000000000003</c:v>
                </c:pt>
                <c:pt idx="7">
                  <c:v>0.34210000000000002</c:v>
                </c:pt>
                <c:pt idx="8">
                  <c:v>0.36840000000000012</c:v>
                </c:pt>
                <c:pt idx="9">
                  <c:v>0.47370000000000001</c:v>
                </c:pt>
                <c:pt idx="10">
                  <c:v>0.52629999999999999</c:v>
                </c:pt>
                <c:pt idx="11">
                  <c:v>0.55259999999999998</c:v>
                </c:pt>
                <c:pt idx="12">
                  <c:v>0.60530000000000006</c:v>
                </c:pt>
              </c:numCache>
            </c:numRef>
          </c:val>
          <c:extLst>
            <c:ext xmlns:c15="http://schemas.microsoft.com/office/drawing/2012/chart" uri="{02D57815-91ED-43cb-92C2-25804820EDAC}">
              <c15:datalabelsRange>
                <c15:f>'Q11'!$C$3:$C$15</c15:f>
                <c15:dlblRangeCache>
                  <c:ptCount val="13"/>
                  <c:pt idx="0">
                    <c:v>6</c:v>
                  </c:pt>
                  <c:pt idx="1">
                    <c:v>7</c:v>
                  </c:pt>
                  <c:pt idx="2">
                    <c:v>7</c:v>
                  </c:pt>
                  <c:pt idx="3">
                    <c:v>7</c:v>
                  </c:pt>
                  <c:pt idx="4">
                    <c:v>8</c:v>
                  </c:pt>
                  <c:pt idx="5">
                    <c:v>10</c:v>
                  </c:pt>
                  <c:pt idx="6">
                    <c:v>12</c:v>
                  </c:pt>
                  <c:pt idx="7">
                    <c:v>13</c:v>
                  </c:pt>
                  <c:pt idx="8">
                    <c:v>14</c:v>
                  </c:pt>
                  <c:pt idx="9">
                    <c:v>18</c:v>
                  </c:pt>
                  <c:pt idx="10">
                    <c:v>20</c:v>
                  </c:pt>
                  <c:pt idx="11">
                    <c:v>21</c:v>
                  </c:pt>
                  <c:pt idx="12">
                    <c:v>23</c:v>
                  </c:pt>
                </c15:dlblRangeCache>
              </c15:datalabelsRange>
            </c:ext>
            <c:ext xmlns:c16="http://schemas.microsoft.com/office/drawing/2014/chart" uri="{C3380CC4-5D6E-409C-BE32-E72D297353CC}">
              <c16:uniqueId val="{0000001A-1F97-48B3-A248-1C7E127D8512}"/>
            </c:ext>
          </c:extLst>
        </c:ser>
        <c:dLbls>
          <c:showLegendKey val="0"/>
          <c:showVal val="0"/>
          <c:showCatName val="0"/>
          <c:showSerName val="0"/>
          <c:showPercent val="0"/>
          <c:showBubbleSize val="0"/>
        </c:dLbls>
        <c:gapWidth val="182"/>
        <c:axId val="1723535791"/>
        <c:axId val="1723537711"/>
      </c:barChart>
      <c:catAx>
        <c:axId val="172353579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1723537711"/>
        <c:crosses val="autoZero"/>
        <c:auto val="1"/>
        <c:lblAlgn val="ctr"/>
        <c:lblOffset val="100"/>
        <c:noMultiLvlLbl val="0"/>
      </c:catAx>
      <c:valAx>
        <c:axId val="1723537711"/>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1723535791"/>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b="1"/>
              <a:t>Q12. Which additional shooting disciplines would you most like to add or expand? (Check all that apply)</a:t>
            </a:r>
          </a:p>
        </c:rich>
      </c:tx>
      <c:layout>
        <c:manualLayout>
          <c:xMode val="edge"/>
          <c:yMode val="edge"/>
          <c:x val="0.11447732030783381"/>
          <c:y val="1.8518509517590397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1"/>
        <c:ser>
          <c:idx val="0"/>
          <c:order val="0"/>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1-97F1-4D91-B5C5-D60DEA618419}"/>
              </c:ext>
            </c:extLst>
          </c:dPt>
          <c:dPt>
            <c:idx val="1"/>
            <c:invertIfNegative val="0"/>
            <c:bubble3D val="0"/>
            <c:spPr>
              <a:solidFill>
                <a:schemeClr val="accent2"/>
              </a:solidFill>
              <a:ln>
                <a:noFill/>
              </a:ln>
              <a:effectLst/>
            </c:spPr>
            <c:extLst>
              <c:ext xmlns:c16="http://schemas.microsoft.com/office/drawing/2014/chart" uri="{C3380CC4-5D6E-409C-BE32-E72D297353CC}">
                <c16:uniqueId val="{00000003-97F1-4D91-B5C5-D60DEA618419}"/>
              </c:ext>
            </c:extLst>
          </c:dPt>
          <c:dPt>
            <c:idx val="2"/>
            <c:invertIfNegative val="0"/>
            <c:bubble3D val="0"/>
            <c:spPr>
              <a:solidFill>
                <a:schemeClr val="accent3"/>
              </a:solidFill>
              <a:ln>
                <a:noFill/>
              </a:ln>
              <a:effectLst/>
            </c:spPr>
            <c:extLst>
              <c:ext xmlns:c16="http://schemas.microsoft.com/office/drawing/2014/chart" uri="{C3380CC4-5D6E-409C-BE32-E72D297353CC}">
                <c16:uniqueId val="{00000005-97F1-4D91-B5C5-D60DEA618419}"/>
              </c:ext>
            </c:extLst>
          </c:dPt>
          <c:dPt>
            <c:idx val="3"/>
            <c:invertIfNegative val="0"/>
            <c:bubble3D val="0"/>
            <c:spPr>
              <a:solidFill>
                <a:schemeClr val="accent4"/>
              </a:solidFill>
              <a:ln>
                <a:noFill/>
              </a:ln>
              <a:effectLst/>
            </c:spPr>
            <c:extLst>
              <c:ext xmlns:c16="http://schemas.microsoft.com/office/drawing/2014/chart" uri="{C3380CC4-5D6E-409C-BE32-E72D297353CC}">
                <c16:uniqueId val="{00000007-97F1-4D91-B5C5-D60DEA618419}"/>
              </c:ext>
            </c:extLst>
          </c:dPt>
          <c:dPt>
            <c:idx val="4"/>
            <c:invertIfNegative val="0"/>
            <c:bubble3D val="0"/>
            <c:spPr>
              <a:solidFill>
                <a:schemeClr val="accent5"/>
              </a:solidFill>
              <a:ln>
                <a:noFill/>
              </a:ln>
              <a:effectLst/>
            </c:spPr>
            <c:extLst>
              <c:ext xmlns:c16="http://schemas.microsoft.com/office/drawing/2014/chart" uri="{C3380CC4-5D6E-409C-BE32-E72D297353CC}">
                <c16:uniqueId val="{00000009-97F1-4D91-B5C5-D60DEA618419}"/>
              </c:ext>
            </c:extLst>
          </c:dPt>
          <c:dPt>
            <c:idx val="5"/>
            <c:invertIfNegative val="0"/>
            <c:bubble3D val="0"/>
            <c:spPr>
              <a:solidFill>
                <a:schemeClr val="accent6"/>
              </a:solidFill>
              <a:ln>
                <a:noFill/>
              </a:ln>
              <a:effectLst/>
            </c:spPr>
            <c:extLst>
              <c:ext xmlns:c16="http://schemas.microsoft.com/office/drawing/2014/chart" uri="{C3380CC4-5D6E-409C-BE32-E72D297353CC}">
                <c16:uniqueId val="{0000000B-97F1-4D91-B5C5-D60DEA618419}"/>
              </c:ext>
            </c:extLst>
          </c:dPt>
          <c:dPt>
            <c:idx val="6"/>
            <c:invertIfNegative val="0"/>
            <c:bubble3D val="0"/>
            <c:spPr>
              <a:solidFill>
                <a:schemeClr val="accent1">
                  <a:lumMod val="60000"/>
                </a:schemeClr>
              </a:solidFill>
              <a:ln>
                <a:noFill/>
              </a:ln>
              <a:effectLst/>
            </c:spPr>
            <c:extLst>
              <c:ext xmlns:c16="http://schemas.microsoft.com/office/drawing/2014/chart" uri="{C3380CC4-5D6E-409C-BE32-E72D297353CC}">
                <c16:uniqueId val="{0000000D-97F1-4D91-B5C5-D60DEA618419}"/>
              </c:ext>
            </c:extLst>
          </c:dPt>
          <c:dPt>
            <c:idx val="7"/>
            <c:invertIfNegative val="0"/>
            <c:bubble3D val="0"/>
            <c:spPr>
              <a:solidFill>
                <a:schemeClr val="accent2">
                  <a:lumMod val="60000"/>
                </a:schemeClr>
              </a:solidFill>
              <a:ln>
                <a:noFill/>
              </a:ln>
              <a:effectLst/>
            </c:spPr>
            <c:extLst>
              <c:ext xmlns:c16="http://schemas.microsoft.com/office/drawing/2014/chart" uri="{C3380CC4-5D6E-409C-BE32-E72D297353CC}">
                <c16:uniqueId val="{0000000F-97F1-4D91-B5C5-D60DEA618419}"/>
              </c:ext>
            </c:extLst>
          </c:dPt>
          <c:dPt>
            <c:idx val="8"/>
            <c:invertIfNegative val="0"/>
            <c:bubble3D val="0"/>
            <c:spPr>
              <a:solidFill>
                <a:schemeClr val="accent3">
                  <a:lumMod val="60000"/>
                </a:schemeClr>
              </a:solidFill>
              <a:ln>
                <a:noFill/>
              </a:ln>
              <a:effectLst/>
            </c:spPr>
            <c:extLst>
              <c:ext xmlns:c16="http://schemas.microsoft.com/office/drawing/2014/chart" uri="{C3380CC4-5D6E-409C-BE32-E72D297353CC}">
                <c16:uniqueId val="{00000011-97F1-4D91-B5C5-D60DEA618419}"/>
              </c:ext>
            </c:extLst>
          </c:dPt>
          <c:dPt>
            <c:idx val="9"/>
            <c:invertIfNegative val="0"/>
            <c:bubble3D val="0"/>
            <c:spPr>
              <a:solidFill>
                <a:schemeClr val="accent4">
                  <a:lumMod val="60000"/>
                </a:schemeClr>
              </a:solidFill>
              <a:ln>
                <a:noFill/>
              </a:ln>
              <a:effectLst/>
            </c:spPr>
            <c:extLst>
              <c:ext xmlns:c16="http://schemas.microsoft.com/office/drawing/2014/chart" uri="{C3380CC4-5D6E-409C-BE32-E72D297353CC}">
                <c16:uniqueId val="{00000013-97F1-4D91-B5C5-D60DEA618419}"/>
              </c:ext>
            </c:extLst>
          </c:dPt>
          <c:dPt>
            <c:idx val="10"/>
            <c:invertIfNegative val="0"/>
            <c:bubble3D val="0"/>
            <c:spPr>
              <a:solidFill>
                <a:schemeClr val="accent5">
                  <a:lumMod val="60000"/>
                </a:schemeClr>
              </a:solidFill>
              <a:ln>
                <a:noFill/>
              </a:ln>
              <a:effectLst/>
            </c:spPr>
            <c:extLst>
              <c:ext xmlns:c16="http://schemas.microsoft.com/office/drawing/2014/chart" uri="{C3380CC4-5D6E-409C-BE32-E72D297353CC}">
                <c16:uniqueId val="{00000015-97F1-4D91-B5C5-D60DEA618419}"/>
              </c:ext>
            </c:extLst>
          </c:dPt>
          <c:dPt>
            <c:idx val="11"/>
            <c:invertIfNegative val="0"/>
            <c:bubble3D val="0"/>
            <c:spPr>
              <a:solidFill>
                <a:schemeClr val="accent6">
                  <a:lumMod val="60000"/>
                </a:schemeClr>
              </a:solidFill>
              <a:ln>
                <a:noFill/>
              </a:ln>
              <a:effectLst/>
            </c:spPr>
            <c:extLst>
              <c:ext xmlns:c16="http://schemas.microsoft.com/office/drawing/2014/chart" uri="{C3380CC4-5D6E-409C-BE32-E72D297353CC}">
                <c16:uniqueId val="{00000017-97F1-4D91-B5C5-D60DEA618419}"/>
              </c:ext>
            </c:extLst>
          </c:dPt>
          <c:dPt>
            <c:idx val="12"/>
            <c:invertIfNegative val="0"/>
            <c:bubble3D val="0"/>
            <c:spPr>
              <a:solidFill>
                <a:schemeClr val="accent1">
                  <a:lumMod val="80000"/>
                  <a:lumOff val="20000"/>
                </a:schemeClr>
              </a:solidFill>
              <a:ln>
                <a:noFill/>
              </a:ln>
              <a:effectLst/>
            </c:spPr>
            <c:extLst>
              <c:ext xmlns:c16="http://schemas.microsoft.com/office/drawing/2014/chart" uri="{C3380CC4-5D6E-409C-BE32-E72D297353CC}">
                <c16:uniqueId val="{00000019-97F1-4D91-B5C5-D60DEA618419}"/>
              </c:ext>
            </c:extLst>
          </c:dPt>
          <c:dLbls>
            <c:dLbl>
              <c:idx val="0"/>
              <c:tx>
                <c:rich>
                  <a:bodyPr/>
                  <a:lstStyle/>
                  <a:p>
                    <a:fld id="{98AD9C4E-3E6E-4D5F-8D9B-8DFD7319C4DC}" type="CELLRANGE">
                      <a:rPr lang="en-US"/>
                      <a:pPr/>
                      <a:t>[CELLRANGE]</a:t>
                    </a:fld>
                    <a:r>
                      <a:rPr lang="en-US" baseline="0"/>
                      <a:t>, </a:t>
                    </a:r>
                    <a:fld id="{037FC68D-ACD8-440D-B3BE-566DC523EAE0}" type="VALUE">
                      <a:rPr lang="en-US" baseline="0"/>
                      <a:pPr/>
                      <a:t>[VALUE]</a:t>
                    </a:fld>
                    <a:endParaRPr lang="en-US" baseline="0"/>
                  </a:p>
                </c:rich>
              </c:tx>
              <c:dLblPos val="outEnd"/>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1-97F1-4D91-B5C5-D60DEA618419}"/>
                </c:ext>
              </c:extLst>
            </c:dLbl>
            <c:dLbl>
              <c:idx val="1"/>
              <c:tx>
                <c:rich>
                  <a:bodyPr/>
                  <a:lstStyle/>
                  <a:p>
                    <a:fld id="{89E5E364-2D55-4891-89DE-9B02BC349DC3}" type="CELLRANGE">
                      <a:rPr lang="en-US"/>
                      <a:pPr/>
                      <a:t>[CELLRANGE]</a:t>
                    </a:fld>
                    <a:r>
                      <a:rPr lang="en-US" baseline="0"/>
                      <a:t>, </a:t>
                    </a:r>
                    <a:fld id="{2690846E-EE48-4EFA-8B75-9F7558B8E6E9}" type="VALUE">
                      <a:rPr lang="en-US" baseline="0"/>
                      <a:pPr/>
                      <a:t>[VALUE]</a:t>
                    </a:fld>
                    <a:endParaRPr lang="en-US" baseline="0"/>
                  </a:p>
                </c:rich>
              </c:tx>
              <c:dLblPos val="outEnd"/>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3-97F1-4D91-B5C5-D60DEA618419}"/>
                </c:ext>
              </c:extLst>
            </c:dLbl>
            <c:dLbl>
              <c:idx val="2"/>
              <c:tx>
                <c:rich>
                  <a:bodyPr/>
                  <a:lstStyle/>
                  <a:p>
                    <a:fld id="{60D05FA1-5FDC-4D75-B5DB-8EA216D40C53}" type="CELLRANGE">
                      <a:rPr lang="en-US"/>
                      <a:pPr/>
                      <a:t>[CELLRANGE]</a:t>
                    </a:fld>
                    <a:r>
                      <a:rPr lang="en-US" baseline="0"/>
                      <a:t>, </a:t>
                    </a:r>
                    <a:fld id="{75789150-011A-438C-8452-914DF5D15EA2}" type="VALUE">
                      <a:rPr lang="en-US" baseline="0"/>
                      <a:pPr/>
                      <a:t>[VALUE]</a:t>
                    </a:fld>
                    <a:endParaRPr lang="en-US" baseline="0"/>
                  </a:p>
                </c:rich>
              </c:tx>
              <c:dLblPos val="outEnd"/>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5-97F1-4D91-B5C5-D60DEA618419}"/>
                </c:ext>
              </c:extLst>
            </c:dLbl>
            <c:dLbl>
              <c:idx val="3"/>
              <c:tx>
                <c:rich>
                  <a:bodyPr/>
                  <a:lstStyle/>
                  <a:p>
                    <a:fld id="{5021A38A-AD24-4D2A-B685-BEEE5178844C}" type="CELLRANGE">
                      <a:rPr lang="en-US"/>
                      <a:pPr/>
                      <a:t>[CELLRANGE]</a:t>
                    </a:fld>
                    <a:r>
                      <a:rPr lang="en-US" baseline="0"/>
                      <a:t>, </a:t>
                    </a:r>
                    <a:fld id="{FF832BF2-2C07-410E-ADD4-0070B6A1CC8B}" type="VALUE">
                      <a:rPr lang="en-US" baseline="0"/>
                      <a:pPr/>
                      <a:t>[VALUE]</a:t>
                    </a:fld>
                    <a:endParaRPr lang="en-US" baseline="0"/>
                  </a:p>
                </c:rich>
              </c:tx>
              <c:dLblPos val="outEnd"/>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7-97F1-4D91-B5C5-D60DEA618419}"/>
                </c:ext>
              </c:extLst>
            </c:dLbl>
            <c:dLbl>
              <c:idx val="4"/>
              <c:tx>
                <c:rich>
                  <a:bodyPr/>
                  <a:lstStyle/>
                  <a:p>
                    <a:fld id="{77A13399-1A3A-4CEB-AD93-098E6495CC6F}" type="CELLRANGE">
                      <a:rPr lang="en-US"/>
                      <a:pPr/>
                      <a:t>[CELLRANGE]</a:t>
                    </a:fld>
                    <a:r>
                      <a:rPr lang="en-US" baseline="0"/>
                      <a:t>, </a:t>
                    </a:r>
                    <a:fld id="{99B139F3-34AE-4EB7-8AC9-335684CEF973}" type="VALUE">
                      <a:rPr lang="en-US" baseline="0"/>
                      <a:pPr/>
                      <a:t>[VALUE]</a:t>
                    </a:fld>
                    <a:endParaRPr lang="en-US" baseline="0"/>
                  </a:p>
                </c:rich>
              </c:tx>
              <c:dLblPos val="outEnd"/>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9-97F1-4D91-B5C5-D60DEA618419}"/>
                </c:ext>
              </c:extLst>
            </c:dLbl>
            <c:dLbl>
              <c:idx val="5"/>
              <c:tx>
                <c:rich>
                  <a:bodyPr/>
                  <a:lstStyle/>
                  <a:p>
                    <a:fld id="{78A8E6E0-BB4E-4338-86B2-D72B6598D8D7}" type="CELLRANGE">
                      <a:rPr lang="en-US"/>
                      <a:pPr/>
                      <a:t>[CELLRANGE]</a:t>
                    </a:fld>
                    <a:r>
                      <a:rPr lang="en-US" baseline="0"/>
                      <a:t>, </a:t>
                    </a:r>
                    <a:fld id="{5E8B7D43-F203-468A-AA4D-F74FFCE9DDA2}" type="VALUE">
                      <a:rPr lang="en-US" baseline="0"/>
                      <a:pPr/>
                      <a:t>[VALUE]</a:t>
                    </a:fld>
                    <a:endParaRPr lang="en-US" baseline="0"/>
                  </a:p>
                </c:rich>
              </c:tx>
              <c:dLblPos val="outEnd"/>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B-97F1-4D91-B5C5-D60DEA618419}"/>
                </c:ext>
              </c:extLst>
            </c:dLbl>
            <c:dLbl>
              <c:idx val="6"/>
              <c:tx>
                <c:rich>
                  <a:bodyPr/>
                  <a:lstStyle/>
                  <a:p>
                    <a:fld id="{51432FF0-2A5F-4B2F-8F65-75EE7F1A4F49}" type="CELLRANGE">
                      <a:rPr lang="en-US"/>
                      <a:pPr/>
                      <a:t>[CELLRANGE]</a:t>
                    </a:fld>
                    <a:r>
                      <a:rPr lang="en-US" baseline="0"/>
                      <a:t>, </a:t>
                    </a:r>
                    <a:fld id="{2F272B21-85C8-47D6-8537-A5BFBB19B839}" type="VALUE">
                      <a:rPr lang="en-US" baseline="0"/>
                      <a:pPr/>
                      <a:t>[VALUE]</a:t>
                    </a:fld>
                    <a:endParaRPr lang="en-US" baseline="0"/>
                  </a:p>
                </c:rich>
              </c:tx>
              <c:dLblPos val="outEnd"/>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D-97F1-4D91-B5C5-D60DEA618419}"/>
                </c:ext>
              </c:extLst>
            </c:dLbl>
            <c:dLbl>
              <c:idx val="7"/>
              <c:tx>
                <c:rich>
                  <a:bodyPr/>
                  <a:lstStyle/>
                  <a:p>
                    <a:fld id="{DD6FB1CD-9DEA-47BA-AF89-596440E8E2B2}" type="CELLRANGE">
                      <a:rPr lang="en-US"/>
                      <a:pPr/>
                      <a:t>[CELLRANGE]</a:t>
                    </a:fld>
                    <a:r>
                      <a:rPr lang="en-US" baseline="0"/>
                      <a:t>, </a:t>
                    </a:r>
                    <a:fld id="{96BB7990-6A31-410A-826B-E9A9D7A0F7B9}" type="VALUE">
                      <a:rPr lang="en-US" baseline="0"/>
                      <a:pPr/>
                      <a:t>[VALUE]</a:t>
                    </a:fld>
                    <a:endParaRPr lang="en-US" baseline="0"/>
                  </a:p>
                </c:rich>
              </c:tx>
              <c:dLblPos val="outEnd"/>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F-97F1-4D91-B5C5-D60DEA618419}"/>
                </c:ext>
              </c:extLst>
            </c:dLbl>
            <c:dLbl>
              <c:idx val="8"/>
              <c:tx>
                <c:rich>
                  <a:bodyPr/>
                  <a:lstStyle/>
                  <a:p>
                    <a:fld id="{BCABCD86-F76D-4C7A-811A-9CD98157A93C}" type="CELLRANGE">
                      <a:rPr lang="en-US"/>
                      <a:pPr/>
                      <a:t>[CELLRANGE]</a:t>
                    </a:fld>
                    <a:r>
                      <a:rPr lang="en-US" baseline="0"/>
                      <a:t>, </a:t>
                    </a:r>
                    <a:fld id="{0D428DB2-A6C5-4CA2-9459-E7E3497A2B7C}" type="VALUE">
                      <a:rPr lang="en-US" baseline="0"/>
                      <a:pPr/>
                      <a:t>[VALUE]</a:t>
                    </a:fld>
                    <a:endParaRPr lang="en-US" baseline="0"/>
                  </a:p>
                </c:rich>
              </c:tx>
              <c:dLblPos val="outEnd"/>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1-97F1-4D91-B5C5-D60DEA618419}"/>
                </c:ext>
              </c:extLst>
            </c:dLbl>
            <c:dLbl>
              <c:idx val="9"/>
              <c:tx>
                <c:rich>
                  <a:bodyPr/>
                  <a:lstStyle/>
                  <a:p>
                    <a:fld id="{E83C87F8-9BEA-4D5C-AD4C-39B514577DDE}" type="CELLRANGE">
                      <a:rPr lang="en-US"/>
                      <a:pPr/>
                      <a:t>[CELLRANGE]</a:t>
                    </a:fld>
                    <a:r>
                      <a:rPr lang="en-US" baseline="0"/>
                      <a:t>, </a:t>
                    </a:r>
                    <a:fld id="{66E10386-34A1-4E7F-B904-50515AC85905}" type="VALUE">
                      <a:rPr lang="en-US" baseline="0"/>
                      <a:pPr/>
                      <a:t>[VALUE]</a:t>
                    </a:fld>
                    <a:endParaRPr lang="en-US" baseline="0"/>
                  </a:p>
                </c:rich>
              </c:tx>
              <c:dLblPos val="outEnd"/>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3-97F1-4D91-B5C5-D60DEA618419}"/>
                </c:ext>
              </c:extLst>
            </c:dLbl>
            <c:dLbl>
              <c:idx val="10"/>
              <c:tx>
                <c:rich>
                  <a:bodyPr/>
                  <a:lstStyle/>
                  <a:p>
                    <a:fld id="{40F30CC2-4424-481E-81A6-F94A9335519D}" type="CELLRANGE">
                      <a:rPr lang="en-US"/>
                      <a:pPr/>
                      <a:t>[CELLRANGE]</a:t>
                    </a:fld>
                    <a:r>
                      <a:rPr lang="en-US" baseline="0"/>
                      <a:t>, </a:t>
                    </a:r>
                    <a:fld id="{52B00290-DC89-4D23-920F-EAE885D50964}" type="VALUE">
                      <a:rPr lang="en-US" baseline="0"/>
                      <a:pPr/>
                      <a:t>[VALUE]</a:t>
                    </a:fld>
                    <a:endParaRPr lang="en-US" baseline="0"/>
                  </a:p>
                </c:rich>
              </c:tx>
              <c:dLblPos val="outEnd"/>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5-97F1-4D91-B5C5-D60DEA618419}"/>
                </c:ext>
              </c:extLst>
            </c:dLbl>
            <c:dLbl>
              <c:idx val="11"/>
              <c:tx>
                <c:rich>
                  <a:bodyPr/>
                  <a:lstStyle/>
                  <a:p>
                    <a:fld id="{B70CA2C0-EA79-43C6-8826-203A6333E3F5}" type="CELLRANGE">
                      <a:rPr lang="en-US"/>
                      <a:pPr/>
                      <a:t>[CELLRANGE]</a:t>
                    </a:fld>
                    <a:r>
                      <a:rPr lang="en-US" baseline="0"/>
                      <a:t>, </a:t>
                    </a:r>
                    <a:fld id="{C5A8EE2A-C1A0-4E28-8E49-951B1380722C}" type="VALUE">
                      <a:rPr lang="en-US" baseline="0"/>
                      <a:pPr/>
                      <a:t>[VALUE]</a:t>
                    </a:fld>
                    <a:endParaRPr lang="en-US" baseline="0"/>
                  </a:p>
                </c:rich>
              </c:tx>
              <c:dLblPos val="outEnd"/>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7-97F1-4D91-B5C5-D60DEA618419}"/>
                </c:ext>
              </c:extLst>
            </c:dLbl>
            <c:dLbl>
              <c:idx val="12"/>
              <c:tx>
                <c:rich>
                  <a:bodyPr/>
                  <a:lstStyle/>
                  <a:p>
                    <a:fld id="{F1DE941B-CB0C-459D-8C02-B58B1920305E}" type="CELLRANGE">
                      <a:rPr lang="en-US"/>
                      <a:pPr/>
                      <a:t>[CELLRANGE]</a:t>
                    </a:fld>
                    <a:r>
                      <a:rPr lang="en-US" baseline="0"/>
                      <a:t>, </a:t>
                    </a:r>
                    <a:fld id="{9C693898-CA35-44F7-AB79-79FD1D3723BC}" type="VALUE">
                      <a:rPr lang="en-US" baseline="0"/>
                      <a:pPr/>
                      <a:t>[VALUE]</a:t>
                    </a:fld>
                    <a:endParaRPr lang="en-US" baseline="0"/>
                  </a:p>
                </c:rich>
              </c:tx>
              <c:dLblPos val="outEnd"/>
              <c:showLegendKey val="0"/>
              <c:showVal val="1"/>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9-97F1-4D91-B5C5-D60DEA618419}"/>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DataLabelsRange val="1"/>
                <c15:showLeaderLines val="1"/>
                <c15:leaderLines>
                  <c:spPr>
                    <a:ln w="9525" cap="flat" cmpd="sng" algn="ctr">
                      <a:solidFill>
                        <a:schemeClr val="tx1">
                          <a:lumMod val="35000"/>
                          <a:lumOff val="65000"/>
                        </a:schemeClr>
                      </a:solidFill>
                      <a:round/>
                    </a:ln>
                    <a:effectLst/>
                  </c:spPr>
                </c15:leaderLines>
              </c:ext>
            </c:extLst>
          </c:dLbls>
          <c:cat>
            <c:strRef>
              <c:f>'Q12'!$A$3:$A$15</c:f>
              <c:strCache>
                <c:ptCount val="13"/>
                <c:pt idx="0">
                  <c:v>Shotgun trap</c:v>
                </c:pt>
                <c:pt idx="1">
                  <c:v>Rifle ranges 300 yards or less</c:v>
                </c:pt>
                <c:pt idx="2">
                  <c:v>Cowboy action shooting</c:v>
                </c:pt>
                <c:pt idx="3">
                  <c:v>Shotgun skeet</c:v>
                </c:pt>
                <c:pt idx="4">
                  <c:v>Rifle ranges 300–500 yards</c:v>
                </c:pt>
                <c:pt idx="5">
                  <c:v>Pistol bays</c:v>
                </c:pt>
                <c:pt idx="6">
                  <c:v>Other (please specify)</c:v>
                </c:pt>
                <c:pt idx="7">
                  <c:v>Tactical / practical shooting bays</c:v>
                </c:pt>
                <c:pt idx="8">
                  <c:v>Archery – static</c:v>
                </c:pt>
                <c:pt idx="9">
                  <c:v>Archery – walk-through / field</c:v>
                </c:pt>
                <c:pt idx="10">
                  <c:v>Shotgun sporting clays</c:v>
                </c:pt>
                <c:pt idx="11">
                  <c:v>Rifle ranges greater than 500 yards</c:v>
                </c:pt>
                <c:pt idx="12">
                  <c:v>Youth or beginner-focused areas</c:v>
                </c:pt>
              </c:strCache>
            </c:strRef>
          </c:cat>
          <c:val>
            <c:numRef>
              <c:f>'Q12'!$B$3:$B$15</c:f>
              <c:numCache>
                <c:formatCode>0.00%</c:formatCode>
                <c:ptCount val="13"/>
                <c:pt idx="0">
                  <c:v>9.3800000000000008E-2</c:v>
                </c:pt>
                <c:pt idx="1">
                  <c:v>9.3800000000000008E-2</c:v>
                </c:pt>
                <c:pt idx="2">
                  <c:v>9.3800000000000008E-2</c:v>
                </c:pt>
                <c:pt idx="3">
                  <c:v>0.15629999999999999</c:v>
                </c:pt>
                <c:pt idx="4">
                  <c:v>0.15629999999999999</c:v>
                </c:pt>
                <c:pt idx="5">
                  <c:v>0.1875</c:v>
                </c:pt>
                <c:pt idx="6">
                  <c:v>0.1875</c:v>
                </c:pt>
                <c:pt idx="7">
                  <c:v>0.21879999999999999</c:v>
                </c:pt>
                <c:pt idx="8">
                  <c:v>0.28129999999999999</c:v>
                </c:pt>
                <c:pt idx="9">
                  <c:v>0.28129999999999999</c:v>
                </c:pt>
                <c:pt idx="10">
                  <c:v>0.34380000000000011</c:v>
                </c:pt>
                <c:pt idx="11">
                  <c:v>0.34380000000000011</c:v>
                </c:pt>
                <c:pt idx="12">
                  <c:v>0.34380000000000011</c:v>
                </c:pt>
              </c:numCache>
            </c:numRef>
          </c:val>
          <c:extLst>
            <c:ext xmlns:c15="http://schemas.microsoft.com/office/drawing/2012/chart" uri="{02D57815-91ED-43cb-92C2-25804820EDAC}">
              <c15:datalabelsRange>
                <c15:f>'Q12'!$C$3:$C$15</c15:f>
                <c15:dlblRangeCache>
                  <c:ptCount val="13"/>
                  <c:pt idx="0">
                    <c:v>3</c:v>
                  </c:pt>
                  <c:pt idx="1">
                    <c:v>3</c:v>
                  </c:pt>
                  <c:pt idx="2">
                    <c:v>3</c:v>
                  </c:pt>
                  <c:pt idx="3">
                    <c:v>5</c:v>
                  </c:pt>
                  <c:pt idx="4">
                    <c:v>5</c:v>
                  </c:pt>
                  <c:pt idx="5">
                    <c:v>6</c:v>
                  </c:pt>
                  <c:pt idx="6">
                    <c:v>6</c:v>
                  </c:pt>
                  <c:pt idx="7">
                    <c:v>7</c:v>
                  </c:pt>
                  <c:pt idx="8">
                    <c:v>9</c:v>
                  </c:pt>
                  <c:pt idx="9">
                    <c:v>9</c:v>
                  </c:pt>
                  <c:pt idx="10">
                    <c:v>11</c:v>
                  </c:pt>
                  <c:pt idx="11">
                    <c:v>11</c:v>
                  </c:pt>
                  <c:pt idx="12">
                    <c:v>11</c:v>
                  </c:pt>
                </c15:dlblRangeCache>
              </c15:datalabelsRange>
            </c:ext>
            <c:ext xmlns:c16="http://schemas.microsoft.com/office/drawing/2014/chart" uri="{C3380CC4-5D6E-409C-BE32-E72D297353CC}">
              <c16:uniqueId val="{0000001A-97F1-4D91-B5C5-D60DEA618419}"/>
            </c:ext>
          </c:extLst>
        </c:ser>
        <c:dLbls>
          <c:dLblPos val="outEnd"/>
          <c:showLegendKey val="0"/>
          <c:showVal val="1"/>
          <c:showCatName val="0"/>
          <c:showSerName val="0"/>
          <c:showPercent val="0"/>
          <c:showBubbleSize val="0"/>
        </c:dLbls>
        <c:gapWidth val="182"/>
        <c:axId val="2017013759"/>
        <c:axId val="2017014239"/>
      </c:barChart>
      <c:catAx>
        <c:axId val="2017013759"/>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2017014239"/>
        <c:crosses val="autoZero"/>
        <c:auto val="1"/>
        <c:lblAlgn val="ctr"/>
        <c:lblOffset val="100"/>
        <c:noMultiLvlLbl val="0"/>
      </c:catAx>
      <c:valAx>
        <c:axId val="2017014239"/>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2017013759"/>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0.20412</cdr:x>
      <cdr:y>0.82926</cdr:y>
    </cdr:from>
    <cdr:to>
      <cdr:x>0.43397</cdr:x>
      <cdr:y>0.88472</cdr:y>
    </cdr:to>
    <cdr:sp macro="" textlink="">
      <cdr:nvSpPr>
        <cdr:cNvPr id="2" name="TextBox 1">
          <a:extLst xmlns:a="http://schemas.openxmlformats.org/drawingml/2006/main">
            <a:ext uri="{FF2B5EF4-FFF2-40B4-BE49-F238E27FC236}">
              <a16:creationId xmlns:a16="http://schemas.microsoft.com/office/drawing/2014/main" id="{27B22EDC-A9E6-8A45-9F0D-358E99B3F1ED}"/>
            </a:ext>
          </a:extLst>
        </cdr:cNvPr>
        <cdr:cNvSpPr txBox="1"/>
      </cdr:nvSpPr>
      <cdr:spPr>
        <a:xfrm xmlns:a="http://schemas.openxmlformats.org/drawingml/2006/main">
          <a:off x="2225961" y="4619845"/>
          <a:ext cx="2506507" cy="309005"/>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000" kern="1200" dirty="0"/>
            <a:t>[Hellgate Civilian Shooters Association]</a:t>
          </a:r>
        </a:p>
      </cdr:txBody>
    </cdr:sp>
  </cdr:relSizeAnchor>
</c:userShapes>
</file>

<file path=ppt/drawings/drawing2.xml><?xml version="1.0" encoding="utf-8"?>
<c:userShapes xmlns:c="http://schemas.openxmlformats.org/drawingml/2006/chart">
  <cdr:relSizeAnchor xmlns:cdr="http://schemas.openxmlformats.org/drawingml/2006/chartDrawing">
    <cdr:from>
      <cdr:x>0.4206</cdr:x>
      <cdr:y>0.81736</cdr:y>
    </cdr:from>
    <cdr:to>
      <cdr:x>0.5794</cdr:x>
      <cdr:y>0.88164</cdr:y>
    </cdr:to>
    <cdr:sp macro="" textlink="">
      <cdr:nvSpPr>
        <cdr:cNvPr id="2" name="TextBox 1">
          <a:extLst xmlns:a="http://schemas.openxmlformats.org/drawingml/2006/main">
            <a:ext uri="{FF2B5EF4-FFF2-40B4-BE49-F238E27FC236}">
              <a16:creationId xmlns:a16="http://schemas.microsoft.com/office/drawing/2014/main" id="{E3E4BA12-E421-E5F8-971B-A27A10A97A95}"/>
            </a:ext>
          </a:extLst>
        </cdr:cNvPr>
        <cdr:cNvSpPr txBox="1"/>
      </cdr:nvSpPr>
      <cdr:spPr>
        <a:xfrm xmlns:a="http://schemas.openxmlformats.org/drawingml/2006/main">
          <a:off x="4654310" y="3909356"/>
          <a:ext cx="1757141" cy="307439"/>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000" b="0" kern="1200" dirty="0"/>
            <a:t>[17 Mile Recreation Area]</a:t>
          </a:r>
        </a:p>
      </cdr:txBody>
    </cdr:sp>
  </cdr:relSizeAnchor>
</c:userShapes>
</file>

<file path=ppt/drawings/drawing3.xml><?xml version="1.0" encoding="utf-8"?>
<c:userShapes xmlns:c="http://schemas.openxmlformats.org/drawingml/2006/chart">
  <cdr:relSizeAnchor xmlns:cdr="http://schemas.openxmlformats.org/drawingml/2006/chartDrawing">
    <cdr:from>
      <cdr:x>0.54821</cdr:x>
      <cdr:y>0.13015</cdr:y>
    </cdr:from>
    <cdr:to>
      <cdr:x>0.84591</cdr:x>
      <cdr:y>0.29428</cdr:y>
    </cdr:to>
    <cdr:sp macro="" textlink="">
      <cdr:nvSpPr>
        <cdr:cNvPr id="2" name="TextBox 1">
          <a:extLst xmlns:a="http://schemas.openxmlformats.org/drawingml/2006/main">
            <a:ext uri="{FF2B5EF4-FFF2-40B4-BE49-F238E27FC236}">
              <a16:creationId xmlns:a16="http://schemas.microsoft.com/office/drawing/2014/main" id="{7BF94C7A-F89A-C9B0-4B7C-00DBFDEF9AF3}"/>
            </a:ext>
          </a:extLst>
        </cdr:cNvPr>
        <cdr:cNvSpPr txBox="1"/>
      </cdr:nvSpPr>
      <cdr:spPr>
        <a:xfrm xmlns:a="http://schemas.openxmlformats.org/drawingml/2006/main">
          <a:off x="5978261" y="725066"/>
          <a:ext cx="3246427"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kern="1200" dirty="0"/>
        </a:p>
      </cdr:txBody>
    </cdr:sp>
  </cdr:relSizeAnchor>
  <cdr:relSizeAnchor xmlns:cdr="http://schemas.openxmlformats.org/drawingml/2006/chartDrawing">
    <cdr:from>
      <cdr:x>0.53133</cdr:x>
      <cdr:y>0.10041</cdr:y>
    </cdr:from>
    <cdr:to>
      <cdr:x>0.73898</cdr:x>
      <cdr:y>0.15218</cdr:y>
    </cdr:to>
    <cdr:sp macro="" textlink="">
      <cdr:nvSpPr>
        <cdr:cNvPr id="3" name="TextBox 2">
          <a:extLst xmlns:a="http://schemas.openxmlformats.org/drawingml/2006/main">
            <a:ext uri="{FF2B5EF4-FFF2-40B4-BE49-F238E27FC236}">
              <a16:creationId xmlns:a16="http://schemas.microsoft.com/office/drawing/2014/main" id="{98F31CC4-1740-D593-2C61-CFEF82FB9C4A}"/>
            </a:ext>
          </a:extLst>
        </cdr:cNvPr>
        <cdr:cNvSpPr txBox="1"/>
      </cdr:nvSpPr>
      <cdr:spPr>
        <a:xfrm xmlns:a="http://schemas.openxmlformats.org/drawingml/2006/main">
          <a:off x="5794153" y="559369"/>
          <a:ext cx="2264521" cy="288435"/>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000" kern="1200" dirty="0"/>
            <a:t>[North Valley Sportsman Club]</a:t>
          </a:r>
        </a:p>
      </cdr:txBody>
    </cdr:sp>
  </cdr:relSizeAnchor>
</c:userShap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065BD5-4262-B9EE-2C91-7EC1C6DFC91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6112614-730D-5405-6B16-C98E867AB1E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8DE3275-2FCC-99B6-94F2-68F1C2603636}"/>
              </a:ext>
            </a:extLst>
          </p:cNvPr>
          <p:cNvSpPr>
            <a:spLocks noGrp="1"/>
          </p:cNvSpPr>
          <p:nvPr>
            <p:ph type="dt" sz="half" idx="10"/>
          </p:nvPr>
        </p:nvSpPr>
        <p:spPr/>
        <p:txBody>
          <a:bodyPr/>
          <a:lstStyle/>
          <a:p>
            <a:fld id="{B91F0007-E1CE-4406-B471-2DE091E1FCDE}" type="datetimeFigureOut">
              <a:rPr lang="en-US" smtClean="0"/>
              <a:t>6/24/2026</a:t>
            </a:fld>
            <a:endParaRPr lang="en-US"/>
          </a:p>
        </p:txBody>
      </p:sp>
      <p:sp>
        <p:nvSpPr>
          <p:cNvPr id="5" name="Footer Placeholder 4">
            <a:extLst>
              <a:ext uri="{FF2B5EF4-FFF2-40B4-BE49-F238E27FC236}">
                <a16:creationId xmlns:a16="http://schemas.microsoft.com/office/drawing/2014/main" id="{9BBF0A6D-41A2-D744-32ED-91BAC058CA7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DAB061-9D95-336F-608D-B4B291EA7417}"/>
              </a:ext>
            </a:extLst>
          </p:cNvPr>
          <p:cNvSpPr>
            <a:spLocks noGrp="1"/>
          </p:cNvSpPr>
          <p:nvPr>
            <p:ph type="sldNum" sz="quarter" idx="12"/>
          </p:nvPr>
        </p:nvSpPr>
        <p:spPr/>
        <p:txBody>
          <a:bodyPr/>
          <a:lstStyle/>
          <a:p>
            <a:fld id="{85E3A0D2-CB83-461E-9661-608A22D35743}" type="slidenum">
              <a:rPr lang="en-US" smtClean="0"/>
              <a:t>‹#›</a:t>
            </a:fld>
            <a:endParaRPr lang="en-US"/>
          </a:p>
        </p:txBody>
      </p:sp>
    </p:spTree>
    <p:extLst>
      <p:ext uri="{BB962C8B-B14F-4D97-AF65-F5344CB8AC3E}">
        <p14:creationId xmlns:p14="http://schemas.microsoft.com/office/powerpoint/2010/main" val="6267434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90519D-3355-5BE8-0D7C-9427755652C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68F4EE0-9B53-6342-4E3C-748E060EE1D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A909970-4257-3E47-6E06-1B3A6C4D3BE7}"/>
              </a:ext>
            </a:extLst>
          </p:cNvPr>
          <p:cNvSpPr>
            <a:spLocks noGrp="1"/>
          </p:cNvSpPr>
          <p:nvPr>
            <p:ph type="dt" sz="half" idx="10"/>
          </p:nvPr>
        </p:nvSpPr>
        <p:spPr/>
        <p:txBody>
          <a:bodyPr/>
          <a:lstStyle/>
          <a:p>
            <a:fld id="{B91F0007-E1CE-4406-B471-2DE091E1FCDE}" type="datetimeFigureOut">
              <a:rPr lang="en-US" smtClean="0"/>
              <a:t>6/24/2026</a:t>
            </a:fld>
            <a:endParaRPr lang="en-US"/>
          </a:p>
        </p:txBody>
      </p:sp>
      <p:sp>
        <p:nvSpPr>
          <p:cNvPr id="5" name="Footer Placeholder 4">
            <a:extLst>
              <a:ext uri="{FF2B5EF4-FFF2-40B4-BE49-F238E27FC236}">
                <a16:creationId xmlns:a16="http://schemas.microsoft.com/office/drawing/2014/main" id="{372519D8-B5CA-B191-8A8F-7DBF1AEA4F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5F86B20-2545-513C-083C-F47A04388585}"/>
              </a:ext>
            </a:extLst>
          </p:cNvPr>
          <p:cNvSpPr>
            <a:spLocks noGrp="1"/>
          </p:cNvSpPr>
          <p:nvPr>
            <p:ph type="sldNum" sz="quarter" idx="12"/>
          </p:nvPr>
        </p:nvSpPr>
        <p:spPr/>
        <p:txBody>
          <a:bodyPr/>
          <a:lstStyle/>
          <a:p>
            <a:fld id="{85E3A0D2-CB83-461E-9661-608A22D35743}" type="slidenum">
              <a:rPr lang="en-US" smtClean="0"/>
              <a:t>‹#›</a:t>
            </a:fld>
            <a:endParaRPr lang="en-US"/>
          </a:p>
        </p:txBody>
      </p:sp>
    </p:spTree>
    <p:extLst>
      <p:ext uri="{BB962C8B-B14F-4D97-AF65-F5344CB8AC3E}">
        <p14:creationId xmlns:p14="http://schemas.microsoft.com/office/powerpoint/2010/main" val="1097702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310D510-C8BA-7BFF-3581-DAC42B1AD0D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7C9BEE3-6C99-3DC6-F65F-1A5FE72D849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9433935-D7C6-060E-2673-12E8335F908C}"/>
              </a:ext>
            </a:extLst>
          </p:cNvPr>
          <p:cNvSpPr>
            <a:spLocks noGrp="1"/>
          </p:cNvSpPr>
          <p:nvPr>
            <p:ph type="dt" sz="half" idx="10"/>
          </p:nvPr>
        </p:nvSpPr>
        <p:spPr/>
        <p:txBody>
          <a:bodyPr/>
          <a:lstStyle/>
          <a:p>
            <a:fld id="{B91F0007-E1CE-4406-B471-2DE091E1FCDE}" type="datetimeFigureOut">
              <a:rPr lang="en-US" smtClean="0"/>
              <a:t>6/24/2026</a:t>
            </a:fld>
            <a:endParaRPr lang="en-US"/>
          </a:p>
        </p:txBody>
      </p:sp>
      <p:sp>
        <p:nvSpPr>
          <p:cNvPr id="5" name="Footer Placeholder 4">
            <a:extLst>
              <a:ext uri="{FF2B5EF4-FFF2-40B4-BE49-F238E27FC236}">
                <a16:creationId xmlns:a16="http://schemas.microsoft.com/office/drawing/2014/main" id="{D42C7FAD-8D4C-D1FD-DC45-87587769B7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C5DAD17-7911-3795-AB13-625656EC08F4}"/>
              </a:ext>
            </a:extLst>
          </p:cNvPr>
          <p:cNvSpPr>
            <a:spLocks noGrp="1"/>
          </p:cNvSpPr>
          <p:nvPr>
            <p:ph type="sldNum" sz="quarter" idx="12"/>
          </p:nvPr>
        </p:nvSpPr>
        <p:spPr/>
        <p:txBody>
          <a:bodyPr/>
          <a:lstStyle/>
          <a:p>
            <a:fld id="{85E3A0D2-CB83-461E-9661-608A22D35743}" type="slidenum">
              <a:rPr lang="en-US" smtClean="0"/>
              <a:t>‹#›</a:t>
            </a:fld>
            <a:endParaRPr lang="en-US"/>
          </a:p>
        </p:txBody>
      </p:sp>
    </p:spTree>
    <p:extLst>
      <p:ext uri="{BB962C8B-B14F-4D97-AF65-F5344CB8AC3E}">
        <p14:creationId xmlns:p14="http://schemas.microsoft.com/office/powerpoint/2010/main" val="26424089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F78889-BAF0-6A8E-21B9-E2B966F2D15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2813B58-95B3-E5C9-BED7-F861907B210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FB4C367-A729-F9FA-E213-4D169F8E6FB3}"/>
              </a:ext>
            </a:extLst>
          </p:cNvPr>
          <p:cNvSpPr>
            <a:spLocks noGrp="1"/>
          </p:cNvSpPr>
          <p:nvPr>
            <p:ph type="dt" sz="half" idx="10"/>
          </p:nvPr>
        </p:nvSpPr>
        <p:spPr/>
        <p:txBody>
          <a:bodyPr/>
          <a:lstStyle/>
          <a:p>
            <a:fld id="{B91F0007-E1CE-4406-B471-2DE091E1FCDE}" type="datetimeFigureOut">
              <a:rPr lang="en-US" smtClean="0"/>
              <a:t>6/24/2026</a:t>
            </a:fld>
            <a:endParaRPr lang="en-US"/>
          </a:p>
        </p:txBody>
      </p:sp>
      <p:sp>
        <p:nvSpPr>
          <p:cNvPr id="5" name="Footer Placeholder 4">
            <a:extLst>
              <a:ext uri="{FF2B5EF4-FFF2-40B4-BE49-F238E27FC236}">
                <a16:creationId xmlns:a16="http://schemas.microsoft.com/office/drawing/2014/main" id="{0D56CAD9-4101-79B4-A100-35B95F848A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9EC3CC1-628E-3705-CC9A-9A94E96CA89C}"/>
              </a:ext>
            </a:extLst>
          </p:cNvPr>
          <p:cNvSpPr>
            <a:spLocks noGrp="1"/>
          </p:cNvSpPr>
          <p:nvPr>
            <p:ph type="sldNum" sz="quarter" idx="12"/>
          </p:nvPr>
        </p:nvSpPr>
        <p:spPr/>
        <p:txBody>
          <a:bodyPr/>
          <a:lstStyle/>
          <a:p>
            <a:fld id="{85E3A0D2-CB83-461E-9661-608A22D35743}" type="slidenum">
              <a:rPr lang="en-US" smtClean="0"/>
              <a:t>‹#›</a:t>
            </a:fld>
            <a:endParaRPr lang="en-US"/>
          </a:p>
        </p:txBody>
      </p:sp>
    </p:spTree>
    <p:extLst>
      <p:ext uri="{BB962C8B-B14F-4D97-AF65-F5344CB8AC3E}">
        <p14:creationId xmlns:p14="http://schemas.microsoft.com/office/powerpoint/2010/main" val="21730989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57B622-CF0F-ADE8-1BFD-2AD15CA0799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05BCFA9-E121-4DA5-1DBD-D5327DA335F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CE803F6-E0B5-E8EA-8109-80295244F6B0}"/>
              </a:ext>
            </a:extLst>
          </p:cNvPr>
          <p:cNvSpPr>
            <a:spLocks noGrp="1"/>
          </p:cNvSpPr>
          <p:nvPr>
            <p:ph type="dt" sz="half" idx="10"/>
          </p:nvPr>
        </p:nvSpPr>
        <p:spPr/>
        <p:txBody>
          <a:bodyPr/>
          <a:lstStyle/>
          <a:p>
            <a:fld id="{B91F0007-E1CE-4406-B471-2DE091E1FCDE}" type="datetimeFigureOut">
              <a:rPr lang="en-US" smtClean="0"/>
              <a:t>6/24/2026</a:t>
            </a:fld>
            <a:endParaRPr lang="en-US"/>
          </a:p>
        </p:txBody>
      </p:sp>
      <p:sp>
        <p:nvSpPr>
          <p:cNvPr id="5" name="Footer Placeholder 4">
            <a:extLst>
              <a:ext uri="{FF2B5EF4-FFF2-40B4-BE49-F238E27FC236}">
                <a16:creationId xmlns:a16="http://schemas.microsoft.com/office/drawing/2014/main" id="{D4C5CA55-2066-AE68-6D21-74E2B85AA1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1E2A1E-31E4-DF44-17B6-6A37116201FC}"/>
              </a:ext>
            </a:extLst>
          </p:cNvPr>
          <p:cNvSpPr>
            <a:spLocks noGrp="1"/>
          </p:cNvSpPr>
          <p:nvPr>
            <p:ph type="sldNum" sz="quarter" idx="12"/>
          </p:nvPr>
        </p:nvSpPr>
        <p:spPr/>
        <p:txBody>
          <a:bodyPr/>
          <a:lstStyle/>
          <a:p>
            <a:fld id="{85E3A0D2-CB83-461E-9661-608A22D35743}" type="slidenum">
              <a:rPr lang="en-US" smtClean="0"/>
              <a:t>‹#›</a:t>
            </a:fld>
            <a:endParaRPr lang="en-US"/>
          </a:p>
        </p:txBody>
      </p:sp>
    </p:spTree>
    <p:extLst>
      <p:ext uri="{BB962C8B-B14F-4D97-AF65-F5344CB8AC3E}">
        <p14:creationId xmlns:p14="http://schemas.microsoft.com/office/powerpoint/2010/main" val="5545007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6A12E8-B8DC-4495-EC5B-940CCB35EA4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4D0D82F-BF04-C2F9-7AA7-5163FF50692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042A1B4-0DB8-AC6B-0A8E-C8E76A3B76D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17A43AC-6B78-91C6-494B-7838208F96AE}"/>
              </a:ext>
            </a:extLst>
          </p:cNvPr>
          <p:cNvSpPr>
            <a:spLocks noGrp="1"/>
          </p:cNvSpPr>
          <p:nvPr>
            <p:ph type="dt" sz="half" idx="10"/>
          </p:nvPr>
        </p:nvSpPr>
        <p:spPr/>
        <p:txBody>
          <a:bodyPr/>
          <a:lstStyle/>
          <a:p>
            <a:fld id="{B91F0007-E1CE-4406-B471-2DE091E1FCDE}" type="datetimeFigureOut">
              <a:rPr lang="en-US" smtClean="0"/>
              <a:t>6/24/2026</a:t>
            </a:fld>
            <a:endParaRPr lang="en-US"/>
          </a:p>
        </p:txBody>
      </p:sp>
      <p:sp>
        <p:nvSpPr>
          <p:cNvPr id="6" name="Footer Placeholder 5">
            <a:extLst>
              <a:ext uri="{FF2B5EF4-FFF2-40B4-BE49-F238E27FC236}">
                <a16:creationId xmlns:a16="http://schemas.microsoft.com/office/drawing/2014/main" id="{A15E760C-6519-0D6B-9E93-A8960042DBC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36ACEC0-5F82-1C8D-23AF-B2489BD09939}"/>
              </a:ext>
            </a:extLst>
          </p:cNvPr>
          <p:cNvSpPr>
            <a:spLocks noGrp="1"/>
          </p:cNvSpPr>
          <p:nvPr>
            <p:ph type="sldNum" sz="quarter" idx="12"/>
          </p:nvPr>
        </p:nvSpPr>
        <p:spPr/>
        <p:txBody>
          <a:bodyPr/>
          <a:lstStyle/>
          <a:p>
            <a:fld id="{85E3A0D2-CB83-461E-9661-608A22D35743}" type="slidenum">
              <a:rPr lang="en-US" smtClean="0"/>
              <a:t>‹#›</a:t>
            </a:fld>
            <a:endParaRPr lang="en-US"/>
          </a:p>
        </p:txBody>
      </p:sp>
    </p:spTree>
    <p:extLst>
      <p:ext uri="{BB962C8B-B14F-4D97-AF65-F5344CB8AC3E}">
        <p14:creationId xmlns:p14="http://schemas.microsoft.com/office/powerpoint/2010/main" val="14829964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25506D-816D-FED4-AB3E-217134BA812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282CBFE-12B2-659D-DC45-77E02586AAF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4C365A9-FDE0-C7EB-BB27-B272DCB77D3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0B458C8-8C6E-087D-E041-8538080FD0E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95DCDA9-24CA-DBB9-F059-603107B576D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7EC436A-BC62-76DC-236D-35F2BFD0E0B1}"/>
              </a:ext>
            </a:extLst>
          </p:cNvPr>
          <p:cNvSpPr>
            <a:spLocks noGrp="1"/>
          </p:cNvSpPr>
          <p:nvPr>
            <p:ph type="dt" sz="half" idx="10"/>
          </p:nvPr>
        </p:nvSpPr>
        <p:spPr/>
        <p:txBody>
          <a:bodyPr/>
          <a:lstStyle/>
          <a:p>
            <a:fld id="{B91F0007-E1CE-4406-B471-2DE091E1FCDE}" type="datetimeFigureOut">
              <a:rPr lang="en-US" smtClean="0"/>
              <a:t>6/24/2026</a:t>
            </a:fld>
            <a:endParaRPr lang="en-US"/>
          </a:p>
        </p:txBody>
      </p:sp>
      <p:sp>
        <p:nvSpPr>
          <p:cNvPr id="8" name="Footer Placeholder 7">
            <a:extLst>
              <a:ext uri="{FF2B5EF4-FFF2-40B4-BE49-F238E27FC236}">
                <a16:creationId xmlns:a16="http://schemas.microsoft.com/office/drawing/2014/main" id="{BABCCEEF-FC55-6A3F-D3D8-E226A7B61E1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CB32483-FFAC-6460-DE75-039AE921FD45}"/>
              </a:ext>
            </a:extLst>
          </p:cNvPr>
          <p:cNvSpPr>
            <a:spLocks noGrp="1"/>
          </p:cNvSpPr>
          <p:nvPr>
            <p:ph type="sldNum" sz="quarter" idx="12"/>
          </p:nvPr>
        </p:nvSpPr>
        <p:spPr/>
        <p:txBody>
          <a:bodyPr/>
          <a:lstStyle/>
          <a:p>
            <a:fld id="{85E3A0D2-CB83-461E-9661-608A22D35743}" type="slidenum">
              <a:rPr lang="en-US" smtClean="0"/>
              <a:t>‹#›</a:t>
            </a:fld>
            <a:endParaRPr lang="en-US"/>
          </a:p>
        </p:txBody>
      </p:sp>
    </p:spTree>
    <p:extLst>
      <p:ext uri="{BB962C8B-B14F-4D97-AF65-F5344CB8AC3E}">
        <p14:creationId xmlns:p14="http://schemas.microsoft.com/office/powerpoint/2010/main" val="12621023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D3247A-0980-30D1-1CE2-ED47D580C98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CE0A6F8-B7DE-FB16-7A75-F49289077D55}"/>
              </a:ext>
            </a:extLst>
          </p:cNvPr>
          <p:cNvSpPr>
            <a:spLocks noGrp="1"/>
          </p:cNvSpPr>
          <p:nvPr>
            <p:ph type="dt" sz="half" idx="10"/>
          </p:nvPr>
        </p:nvSpPr>
        <p:spPr/>
        <p:txBody>
          <a:bodyPr/>
          <a:lstStyle/>
          <a:p>
            <a:fld id="{B91F0007-E1CE-4406-B471-2DE091E1FCDE}" type="datetimeFigureOut">
              <a:rPr lang="en-US" smtClean="0"/>
              <a:t>6/24/2026</a:t>
            </a:fld>
            <a:endParaRPr lang="en-US"/>
          </a:p>
        </p:txBody>
      </p:sp>
      <p:sp>
        <p:nvSpPr>
          <p:cNvPr id="4" name="Footer Placeholder 3">
            <a:extLst>
              <a:ext uri="{FF2B5EF4-FFF2-40B4-BE49-F238E27FC236}">
                <a16:creationId xmlns:a16="http://schemas.microsoft.com/office/drawing/2014/main" id="{079BCF16-2AEC-C5A3-8697-06F55CCD79D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3571F1C-0577-C2C1-972C-83A8E4DD856B}"/>
              </a:ext>
            </a:extLst>
          </p:cNvPr>
          <p:cNvSpPr>
            <a:spLocks noGrp="1"/>
          </p:cNvSpPr>
          <p:nvPr>
            <p:ph type="sldNum" sz="quarter" idx="12"/>
          </p:nvPr>
        </p:nvSpPr>
        <p:spPr/>
        <p:txBody>
          <a:bodyPr/>
          <a:lstStyle/>
          <a:p>
            <a:fld id="{85E3A0D2-CB83-461E-9661-608A22D35743}" type="slidenum">
              <a:rPr lang="en-US" smtClean="0"/>
              <a:t>‹#›</a:t>
            </a:fld>
            <a:endParaRPr lang="en-US"/>
          </a:p>
        </p:txBody>
      </p:sp>
    </p:spTree>
    <p:extLst>
      <p:ext uri="{BB962C8B-B14F-4D97-AF65-F5344CB8AC3E}">
        <p14:creationId xmlns:p14="http://schemas.microsoft.com/office/powerpoint/2010/main" val="11229263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C786197-2E19-1E44-31AD-B4582FE468ED}"/>
              </a:ext>
            </a:extLst>
          </p:cNvPr>
          <p:cNvSpPr>
            <a:spLocks noGrp="1"/>
          </p:cNvSpPr>
          <p:nvPr>
            <p:ph type="dt" sz="half" idx="10"/>
          </p:nvPr>
        </p:nvSpPr>
        <p:spPr/>
        <p:txBody>
          <a:bodyPr/>
          <a:lstStyle/>
          <a:p>
            <a:fld id="{B91F0007-E1CE-4406-B471-2DE091E1FCDE}" type="datetimeFigureOut">
              <a:rPr lang="en-US" smtClean="0"/>
              <a:t>6/24/2026</a:t>
            </a:fld>
            <a:endParaRPr lang="en-US"/>
          </a:p>
        </p:txBody>
      </p:sp>
      <p:sp>
        <p:nvSpPr>
          <p:cNvPr id="3" name="Footer Placeholder 2">
            <a:extLst>
              <a:ext uri="{FF2B5EF4-FFF2-40B4-BE49-F238E27FC236}">
                <a16:creationId xmlns:a16="http://schemas.microsoft.com/office/drawing/2014/main" id="{5674248E-AB51-F59E-CA61-CC61FBB7988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F842702-6AEA-D9E9-B8E9-5D528725F299}"/>
              </a:ext>
            </a:extLst>
          </p:cNvPr>
          <p:cNvSpPr>
            <a:spLocks noGrp="1"/>
          </p:cNvSpPr>
          <p:nvPr>
            <p:ph type="sldNum" sz="quarter" idx="12"/>
          </p:nvPr>
        </p:nvSpPr>
        <p:spPr/>
        <p:txBody>
          <a:bodyPr/>
          <a:lstStyle/>
          <a:p>
            <a:fld id="{85E3A0D2-CB83-461E-9661-608A22D35743}" type="slidenum">
              <a:rPr lang="en-US" smtClean="0"/>
              <a:t>‹#›</a:t>
            </a:fld>
            <a:endParaRPr lang="en-US"/>
          </a:p>
        </p:txBody>
      </p:sp>
    </p:spTree>
    <p:extLst>
      <p:ext uri="{BB962C8B-B14F-4D97-AF65-F5344CB8AC3E}">
        <p14:creationId xmlns:p14="http://schemas.microsoft.com/office/powerpoint/2010/main" val="16061393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B9D129-F1D7-6292-407A-ED334B989E7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0E95E0B-12C0-5F6C-7D4E-720B6E12A92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64B6950-C9A1-4026-C928-D091B064628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5C00ADB-5CF4-3B94-00A4-B5AFC35B61A1}"/>
              </a:ext>
            </a:extLst>
          </p:cNvPr>
          <p:cNvSpPr>
            <a:spLocks noGrp="1"/>
          </p:cNvSpPr>
          <p:nvPr>
            <p:ph type="dt" sz="half" idx="10"/>
          </p:nvPr>
        </p:nvSpPr>
        <p:spPr/>
        <p:txBody>
          <a:bodyPr/>
          <a:lstStyle/>
          <a:p>
            <a:fld id="{B91F0007-E1CE-4406-B471-2DE091E1FCDE}" type="datetimeFigureOut">
              <a:rPr lang="en-US" smtClean="0"/>
              <a:t>6/24/2026</a:t>
            </a:fld>
            <a:endParaRPr lang="en-US"/>
          </a:p>
        </p:txBody>
      </p:sp>
      <p:sp>
        <p:nvSpPr>
          <p:cNvPr id="6" name="Footer Placeholder 5">
            <a:extLst>
              <a:ext uri="{FF2B5EF4-FFF2-40B4-BE49-F238E27FC236}">
                <a16:creationId xmlns:a16="http://schemas.microsoft.com/office/drawing/2014/main" id="{AB64AD89-E73E-D42B-B612-652591FF36F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1B48D76-03A7-292F-601D-B468D82FA9DB}"/>
              </a:ext>
            </a:extLst>
          </p:cNvPr>
          <p:cNvSpPr>
            <a:spLocks noGrp="1"/>
          </p:cNvSpPr>
          <p:nvPr>
            <p:ph type="sldNum" sz="quarter" idx="12"/>
          </p:nvPr>
        </p:nvSpPr>
        <p:spPr/>
        <p:txBody>
          <a:bodyPr/>
          <a:lstStyle/>
          <a:p>
            <a:fld id="{85E3A0D2-CB83-461E-9661-608A22D35743}" type="slidenum">
              <a:rPr lang="en-US" smtClean="0"/>
              <a:t>‹#›</a:t>
            </a:fld>
            <a:endParaRPr lang="en-US"/>
          </a:p>
        </p:txBody>
      </p:sp>
    </p:spTree>
    <p:extLst>
      <p:ext uri="{BB962C8B-B14F-4D97-AF65-F5344CB8AC3E}">
        <p14:creationId xmlns:p14="http://schemas.microsoft.com/office/powerpoint/2010/main" val="31259422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D82F2C-C552-D0BA-C4C5-A7A957801E5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F466FCF-72A0-8781-79A0-9AE4C05DE2E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C26FC41-056B-0C48-AD9E-8A00DF3116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020D2D4-0027-54DA-D737-F11784F7CAB6}"/>
              </a:ext>
            </a:extLst>
          </p:cNvPr>
          <p:cNvSpPr>
            <a:spLocks noGrp="1"/>
          </p:cNvSpPr>
          <p:nvPr>
            <p:ph type="dt" sz="half" idx="10"/>
          </p:nvPr>
        </p:nvSpPr>
        <p:spPr/>
        <p:txBody>
          <a:bodyPr/>
          <a:lstStyle/>
          <a:p>
            <a:fld id="{B91F0007-E1CE-4406-B471-2DE091E1FCDE}" type="datetimeFigureOut">
              <a:rPr lang="en-US" smtClean="0"/>
              <a:t>6/24/2026</a:t>
            </a:fld>
            <a:endParaRPr lang="en-US"/>
          </a:p>
        </p:txBody>
      </p:sp>
      <p:sp>
        <p:nvSpPr>
          <p:cNvPr id="6" name="Footer Placeholder 5">
            <a:extLst>
              <a:ext uri="{FF2B5EF4-FFF2-40B4-BE49-F238E27FC236}">
                <a16:creationId xmlns:a16="http://schemas.microsoft.com/office/drawing/2014/main" id="{3B1E7776-E88E-1147-C428-16D9E6E6F7A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D28908E-42C3-2CD4-A1A5-62D9AA982831}"/>
              </a:ext>
            </a:extLst>
          </p:cNvPr>
          <p:cNvSpPr>
            <a:spLocks noGrp="1"/>
          </p:cNvSpPr>
          <p:nvPr>
            <p:ph type="sldNum" sz="quarter" idx="12"/>
          </p:nvPr>
        </p:nvSpPr>
        <p:spPr/>
        <p:txBody>
          <a:bodyPr/>
          <a:lstStyle/>
          <a:p>
            <a:fld id="{85E3A0D2-CB83-461E-9661-608A22D35743}" type="slidenum">
              <a:rPr lang="en-US" smtClean="0"/>
              <a:t>‹#›</a:t>
            </a:fld>
            <a:endParaRPr lang="en-US"/>
          </a:p>
        </p:txBody>
      </p:sp>
    </p:spTree>
    <p:extLst>
      <p:ext uri="{BB962C8B-B14F-4D97-AF65-F5344CB8AC3E}">
        <p14:creationId xmlns:p14="http://schemas.microsoft.com/office/powerpoint/2010/main" val="16356461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43CC4F6-C8C0-437D-9302-D34C3F10007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AF8CF45-FEC4-8BF8-C3E0-0DFE5095A7B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C9D7D55-614B-61BC-7D23-FD4D6A96B93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91F0007-E1CE-4406-B471-2DE091E1FCDE}" type="datetimeFigureOut">
              <a:rPr lang="en-US" smtClean="0"/>
              <a:t>6/24/2026</a:t>
            </a:fld>
            <a:endParaRPr lang="en-US"/>
          </a:p>
        </p:txBody>
      </p:sp>
      <p:sp>
        <p:nvSpPr>
          <p:cNvPr id="5" name="Footer Placeholder 4">
            <a:extLst>
              <a:ext uri="{FF2B5EF4-FFF2-40B4-BE49-F238E27FC236}">
                <a16:creationId xmlns:a16="http://schemas.microsoft.com/office/drawing/2014/main" id="{FC6D10D4-5E03-C021-5588-0F7ABF93CDA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26F6C5D7-651E-4859-031D-C5CB2B7BFCB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5E3A0D2-CB83-461E-9661-608A22D35743}" type="slidenum">
              <a:rPr lang="en-US" smtClean="0"/>
              <a:t>‹#›</a:t>
            </a:fld>
            <a:endParaRPr lang="en-US"/>
          </a:p>
        </p:txBody>
      </p:sp>
    </p:spTree>
    <p:extLst>
      <p:ext uri="{BB962C8B-B14F-4D97-AF65-F5344CB8AC3E}">
        <p14:creationId xmlns:p14="http://schemas.microsoft.com/office/powerpoint/2010/main" val="31193409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51773B-B930-E46B-6C6E-08454A6B4BA9}"/>
              </a:ext>
            </a:extLst>
          </p:cNvPr>
          <p:cNvSpPr>
            <a:spLocks noGrp="1"/>
          </p:cNvSpPr>
          <p:nvPr>
            <p:ph type="title"/>
          </p:nvPr>
        </p:nvSpPr>
        <p:spPr/>
        <p:txBody>
          <a:bodyPr/>
          <a:lstStyle/>
          <a:p>
            <a:r>
              <a:rPr lang="en-US" dirty="0"/>
              <a:t>Club Survey</a:t>
            </a:r>
          </a:p>
        </p:txBody>
      </p:sp>
    </p:spTree>
    <p:extLst>
      <p:ext uri="{BB962C8B-B14F-4D97-AF65-F5344CB8AC3E}">
        <p14:creationId xmlns:p14="http://schemas.microsoft.com/office/powerpoint/2010/main" val="28369094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EA971D3F-06C4-B316-65FC-0391439CC96D}"/>
              </a:ext>
            </a:extLst>
          </p:cNvPr>
          <p:cNvGraphicFramePr>
            <a:graphicFrameLocks/>
          </p:cNvGraphicFramePr>
          <p:nvPr>
            <p:extLst>
              <p:ext uri="{D42A27DB-BD31-4B8C-83A1-F6EECF244321}">
                <p14:modId xmlns:p14="http://schemas.microsoft.com/office/powerpoint/2010/main" val="3088400060"/>
              </p:ext>
            </p:extLst>
          </p:nvPr>
        </p:nvGraphicFramePr>
        <p:xfrm>
          <a:off x="643467" y="89794"/>
          <a:ext cx="11017230" cy="495199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D9F4E472-482A-DBEC-9D92-D21AA442222B}"/>
              </a:ext>
            </a:extLst>
          </p:cNvPr>
          <p:cNvSpPr txBox="1"/>
          <p:nvPr/>
        </p:nvSpPr>
        <p:spPr>
          <a:xfrm>
            <a:off x="86365" y="5041784"/>
            <a:ext cx="2706380" cy="276999"/>
          </a:xfrm>
          <a:prstGeom prst="rect">
            <a:avLst/>
          </a:prstGeom>
          <a:noFill/>
        </p:spPr>
        <p:txBody>
          <a:bodyPr wrap="square" rtlCol="0">
            <a:spAutoFit/>
          </a:bodyPr>
          <a:lstStyle/>
          <a:p>
            <a:r>
              <a:rPr lang="en-US" sz="1200" b="1" dirty="0"/>
              <a:t>Other (please specify) responses: </a:t>
            </a:r>
          </a:p>
        </p:txBody>
      </p:sp>
      <p:sp>
        <p:nvSpPr>
          <p:cNvPr id="6" name="TextBox 5">
            <a:extLst>
              <a:ext uri="{FF2B5EF4-FFF2-40B4-BE49-F238E27FC236}">
                <a16:creationId xmlns:a16="http://schemas.microsoft.com/office/drawing/2014/main" id="{3313027F-EF29-E2CD-C076-17B025152886}"/>
              </a:ext>
            </a:extLst>
          </p:cNvPr>
          <p:cNvSpPr txBox="1"/>
          <p:nvPr/>
        </p:nvSpPr>
        <p:spPr>
          <a:xfrm>
            <a:off x="2706380" y="5041784"/>
            <a:ext cx="9325612" cy="1754326"/>
          </a:xfrm>
          <a:prstGeom prst="rect">
            <a:avLst/>
          </a:prstGeom>
          <a:noFill/>
        </p:spPr>
        <p:txBody>
          <a:bodyPr wrap="square" rtlCol="0">
            <a:spAutoFit/>
          </a:bodyPr>
          <a:lstStyle/>
          <a:p>
            <a:pPr marL="171450" indent="-171450">
              <a:buFont typeface="Arial" panose="020B0604020202020204" pitchFamily="34" charset="0"/>
              <a:buChar char="•"/>
            </a:pPr>
            <a:r>
              <a:rPr lang="en-US" sz="1200" dirty="0"/>
              <a:t>Any shooting discipline can be done here. Does not have areas for specific shooting disciplines. Restrictions on ammo and target type.</a:t>
            </a:r>
          </a:p>
          <a:p>
            <a:pPr marL="171450" indent="-171450">
              <a:buFont typeface="Arial" panose="020B0604020202020204" pitchFamily="34" charset="0"/>
              <a:buChar char="•"/>
            </a:pPr>
            <a:r>
              <a:rPr lang="en-US" sz="1200" dirty="0"/>
              <a:t>5-stand</a:t>
            </a:r>
          </a:p>
          <a:p>
            <a:pPr marL="171450" indent="-171450">
              <a:buFont typeface="Arial" panose="020B0604020202020204" pitchFamily="34" charset="0"/>
              <a:buChar char="•"/>
            </a:pPr>
            <a:r>
              <a:rPr lang="en-US" sz="1200" dirty="0"/>
              <a:t>We are looking to convert to a sporting complex and integrate Archery in 2027</a:t>
            </a:r>
          </a:p>
          <a:p>
            <a:pPr marL="171450" indent="-171450">
              <a:buFont typeface="Arial" panose="020B0604020202020204" pitchFamily="34" charset="0"/>
              <a:buChar char="•"/>
            </a:pPr>
            <a:r>
              <a:rPr lang="en-US" sz="1200" dirty="0"/>
              <a:t>ARA (</a:t>
            </a:r>
            <a:r>
              <a:rPr lang="en-US" sz="1200" dirty="0" err="1"/>
              <a:t>Amarican</a:t>
            </a:r>
            <a:r>
              <a:rPr lang="en-US" sz="1200" dirty="0"/>
              <a:t> Rimfire Association) Events</a:t>
            </a:r>
          </a:p>
          <a:p>
            <a:pPr marL="171450" indent="-171450">
              <a:buFont typeface="Arial" panose="020B0604020202020204" pitchFamily="34" charset="0"/>
              <a:buChar char="•"/>
            </a:pPr>
            <a:r>
              <a:rPr lang="en-US" sz="1200" dirty="0"/>
              <a:t>Indoor &amp; Outdoor Smallbore position shooting, Black Powder rifle silhouette, Scoped rifle silhouette, Lever action silhouette, Schuetzen rifle, Muzzle Loader, Indoor postal matches, Target Pistol competition, Service Rifle, 1000 yard benchrest, Women only pistol training</a:t>
            </a:r>
          </a:p>
          <a:p>
            <a:pPr marL="171450" indent="-171450">
              <a:buFont typeface="Arial" panose="020B0604020202020204" pitchFamily="34" charset="0"/>
              <a:buChar char="•"/>
            </a:pPr>
            <a:r>
              <a:rPr lang="en-US" sz="1200" dirty="0"/>
              <a:t>Ladies Shooting Group</a:t>
            </a:r>
          </a:p>
          <a:p>
            <a:pPr marL="171450" indent="-171450">
              <a:buFont typeface="Arial" panose="020B0604020202020204" pitchFamily="34" charset="0"/>
              <a:buChar char="•"/>
            </a:pPr>
            <a:r>
              <a:rPr lang="en-US" sz="1200" dirty="0"/>
              <a:t>Indoor 22/air rifle range</a:t>
            </a:r>
          </a:p>
          <a:p>
            <a:pPr marL="171450" indent="-171450">
              <a:buFont typeface="Arial" panose="020B0604020202020204" pitchFamily="34" charset="0"/>
              <a:buChar char="•"/>
            </a:pPr>
            <a:r>
              <a:rPr lang="en-US" sz="1200" dirty="0"/>
              <a:t>USPSA, IDPA, IPSC, PCSL, Steel Challenge</a:t>
            </a:r>
          </a:p>
        </p:txBody>
      </p:sp>
    </p:spTree>
    <p:extLst>
      <p:ext uri="{BB962C8B-B14F-4D97-AF65-F5344CB8AC3E}">
        <p14:creationId xmlns:p14="http://schemas.microsoft.com/office/powerpoint/2010/main" val="42922229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5E631B35-807E-6CEF-4E80-A2161C577480}"/>
              </a:ext>
            </a:extLst>
          </p:cNvPr>
          <p:cNvGraphicFramePr>
            <a:graphicFrameLocks/>
          </p:cNvGraphicFramePr>
          <p:nvPr>
            <p:extLst>
              <p:ext uri="{D42A27DB-BD31-4B8C-83A1-F6EECF244321}">
                <p14:modId xmlns:p14="http://schemas.microsoft.com/office/powerpoint/2010/main" val="2752861053"/>
              </p:ext>
            </p:extLst>
          </p:nvPr>
        </p:nvGraphicFramePr>
        <p:xfrm>
          <a:off x="718966" y="0"/>
          <a:ext cx="10910483" cy="5290019"/>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A007F083-164A-6FA2-552F-9D656334A8A5}"/>
              </a:ext>
            </a:extLst>
          </p:cNvPr>
          <p:cNvSpPr txBox="1"/>
          <p:nvPr/>
        </p:nvSpPr>
        <p:spPr>
          <a:xfrm>
            <a:off x="2567062" y="5455864"/>
            <a:ext cx="8049797" cy="1200329"/>
          </a:xfrm>
          <a:prstGeom prst="rect">
            <a:avLst/>
          </a:prstGeom>
          <a:noFill/>
        </p:spPr>
        <p:txBody>
          <a:bodyPr wrap="square" rtlCol="0">
            <a:spAutoFit/>
          </a:bodyPr>
          <a:lstStyle/>
          <a:p>
            <a:pPr marL="171450" indent="-171450">
              <a:buFont typeface="Arial" panose="020B0604020202020204" pitchFamily="34" charset="0"/>
              <a:buChar char="•"/>
            </a:pPr>
            <a:r>
              <a:rPr lang="en-US" sz="1200" dirty="0"/>
              <a:t>Indoor Pistol Range</a:t>
            </a:r>
          </a:p>
          <a:p>
            <a:pPr marL="171450" indent="-171450">
              <a:buFont typeface="Arial" panose="020B0604020202020204" pitchFamily="34" charset="0"/>
              <a:buChar char="•"/>
            </a:pPr>
            <a:r>
              <a:rPr lang="en-US" sz="1200" dirty="0"/>
              <a:t>Increase length of facility</a:t>
            </a:r>
          </a:p>
          <a:p>
            <a:pPr marL="171450" indent="-171450">
              <a:buFont typeface="Arial" panose="020B0604020202020204" pitchFamily="34" charset="0"/>
              <a:buChar char="•"/>
            </a:pPr>
            <a:r>
              <a:rPr lang="en-US" sz="1200" dirty="0"/>
              <a:t>None</a:t>
            </a:r>
          </a:p>
          <a:p>
            <a:pPr marL="171450" indent="-171450">
              <a:buFont typeface="Arial" panose="020B0604020202020204" pitchFamily="34" charset="0"/>
              <a:buChar char="•"/>
            </a:pPr>
            <a:r>
              <a:rPr lang="en-US" sz="1200" dirty="0"/>
              <a:t>A safety berm between the rifle bench line and the pistol bays and, steel target stands with safety berms behind them</a:t>
            </a:r>
          </a:p>
          <a:p>
            <a:pPr marL="171450" indent="-171450">
              <a:buFont typeface="Arial" panose="020B0604020202020204" pitchFamily="34" charset="0"/>
              <a:buChar char="•"/>
            </a:pPr>
            <a:r>
              <a:rPr lang="en-US" sz="1200" dirty="0"/>
              <a:t>None</a:t>
            </a:r>
          </a:p>
          <a:p>
            <a:pPr marL="171450" indent="-171450">
              <a:buFont typeface="Arial" panose="020B0604020202020204" pitchFamily="34" charset="0"/>
              <a:buChar char="•"/>
            </a:pPr>
            <a:r>
              <a:rPr lang="en-US" sz="1200" dirty="0"/>
              <a:t>Shotgun 5 stand</a:t>
            </a:r>
          </a:p>
        </p:txBody>
      </p:sp>
      <p:sp>
        <p:nvSpPr>
          <p:cNvPr id="6" name="TextBox 5">
            <a:extLst>
              <a:ext uri="{FF2B5EF4-FFF2-40B4-BE49-F238E27FC236}">
                <a16:creationId xmlns:a16="http://schemas.microsoft.com/office/drawing/2014/main" id="{21B471DF-5E19-405D-8E16-CDF6FA7727FD}"/>
              </a:ext>
            </a:extLst>
          </p:cNvPr>
          <p:cNvSpPr txBox="1"/>
          <p:nvPr/>
        </p:nvSpPr>
        <p:spPr>
          <a:xfrm>
            <a:off x="92502" y="5432567"/>
            <a:ext cx="2706380" cy="276999"/>
          </a:xfrm>
          <a:prstGeom prst="rect">
            <a:avLst/>
          </a:prstGeom>
          <a:noFill/>
        </p:spPr>
        <p:txBody>
          <a:bodyPr wrap="square" rtlCol="0">
            <a:spAutoFit/>
          </a:bodyPr>
          <a:lstStyle/>
          <a:p>
            <a:r>
              <a:rPr lang="en-US" sz="1200" b="1" dirty="0"/>
              <a:t>Other (please specify) responses: </a:t>
            </a:r>
          </a:p>
        </p:txBody>
      </p:sp>
    </p:spTree>
    <p:extLst>
      <p:ext uri="{BB962C8B-B14F-4D97-AF65-F5344CB8AC3E}">
        <p14:creationId xmlns:p14="http://schemas.microsoft.com/office/powerpoint/2010/main" val="27240742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F3C59217-F1D0-9B37-8372-1BDE3C8F307F}"/>
              </a:ext>
            </a:extLst>
          </p:cNvPr>
          <p:cNvGraphicFramePr>
            <a:graphicFrameLocks/>
          </p:cNvGraphicFramePr>
          <p:nvPr>
            <p:extLst>
              <p:ext uri="{D42A27DB-BD31-4B8C-83A1-F6EECF244321}">
                <p14:modId xmlns:p14="http://schemas.microsoft.com/office/powerpoint/2010/main" val="84062909"/>
              </p:ext>
            </p:extLst>
          </p:nvPr>
        </p:nvGraphicFramePr>
        <p:xfrm>
          <a:off x="643466" y="1"/>
          <a:ext cx="10949161" cy="506909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CB497E12-1EA4-1C61-8504-30DC2F26BB34}"/>
              </a:ext>
            </a:extLst>
          </p:cNvPr>
          <p:cNvSpPr txBox="1"/>
          <p:nvPr/>
        </p:nvSpPr>
        <p:spPr>
          <a:xfrm>
            <a:off x="2539643" y="5208989"/>
            <a:ext cx="8049797" cy="1569660"/>
          </a:xfrm>
          <a:prstGeom prst="rect">
            <a:avLst/>
          </a:prstGeom>
          <a:noFill/>
        </p:spPr>
        <p:txBody>
          <a:bodyPr wrap="square" rtlCol="0">
            <a:spAutoFit/>
          </a:bodyPr>
          <a:lstStyle/>
          <a:p>
            <a:pPr marL="171450" indent="-171450">
              <a:buFont typeface="Arial" panose="020B0604020202020204" pitchFamily="34" charset="0"/>
              <a:buChar char="•"/>
            </a:pPr>
            <a:r>
              <a:rPr lang="en-US" sz="1200" dirty="0"/>
              <a:t>No amenities other than 2 information kiosks. There are a few roads and parking areas at shooting spots</a:t>
            </a:r>
          </a:p>
          <a:p>
            <a:pPr marL="171450" indent="-171450">
              <a:buFont typeface="Arial" panose="020B0604020202020204" pitchFamily="34" charset="0"/>
              <a:buChar char="•"/>
            </a:pPr>
            <a:r>
              <a:rPr lang="en-US" sz="1200" dirty="0"/>
              <a:t>Campsites dry, no power</a:t>
            </a:r>
          </a:p>
          <a:p>
            <a:pPr marL="171450" indent="-171450">
              <a:buFont typeface="Arial" panose="020B0604020202020204" pitchFamily="34" charset="0"/>
              <a:buChar char="•"/>
            </a:pPr>
            <a:r>
              <a:rPr lang="en-US" sz="1200" dirty="0"/>
              <a:t>Restroom vault</a:t>
            </a:r>
          </a:p>
          <a:p>
            <a:pPr marL="171450" indent="-171450">
              <a:buFont typeface="Arial" panose="020B0604020202020204" pitchFamily="34" charset="0"/>
              <a:buChar char="•"/>
            </a:pPr>
            <a:r>
              <a:rPr lang="en-US" sz="1200" dirty="0"/>
              <a:t>Porta potty 4 covered shooting benches</a:t>
            </a:r>
          </a:p>
          <a:p>
            <a:pPr marL="171450" indent="-171450">
              <a:buFont typeface="Arial" panose="020B0604020202020204" pitchFamily="34" charset="0"/>
              <a:buChar char="•"/>
            </a:pPr>
            <a:r>
              <a:rPr lang="en-US" sz="1200" dirty="0"/>
              <a:t>Limited event camping</a:t>
            </a:r>
          </a:p>
          <a:p>
            <a:pPr marL="171450" indent="-171450">
              <a:buFont typeface="Arial" panose="020B0604020202020204" pitchFamily="34" charset="0"/>
              <a:buChar char="•"/>
            </a:pPr>
            <a:r>
              <a:rPr lang="en-US" sz="1200" dirty="0"/>
              <a:t>14 concrete and steel rifle benches</a:t>
            </a:r>
          </a:p>
          <a:p>
            <a:pPr marL="171450" indent="-171450">
              <a:buFont typeface="Arial" panose="020B0604020202020204" pitchFamily="34" charset="0"/>
              <a:buChar char="•"/>
            </a:pPr>
            <a:r>
              <a:rPr lang="en-US" sz="1200" dirty="0"/>
              <a:t>ADA access to most firing lines &amp; restrooms</a:t>
            </a:r>
          </a:p>
          <a:p>
            <a:pPr marL="171450" indent="-171450">
              <a:buFont typeface="Arial" panose="020B0604020202020204" pitchFamily="34" charset="0"/>
              <a:buChar char="•"/>
            </a:pPr>
            <a:r>
              <a:rPr lang="en-US" sz="1200" dirty="0"/>
              <a:t>Our restroom is an outhouse. We also have an enclosed storage trailer</a:t>
            </a:r>
          </a:p>
        </p:txBody>
      </p:sp>
      <p:sp>
        <p:nvSpPr>
          <p:cNvPr id="6" name="TextBox 5">
            <a:extLst>
              <a:ext uri="{FF2B5EF4-FFF2-40B4-BE49-F238E27FC236}">
                <a16:creationId xmlns:a16="http://schemas.microsoft.com/office/drawing/2014/main" id="{E9E9B415-D80F-BF3D-06AC-442B83C38717}"/>
              </a:ext>
            </a:extLst>
          </p:cNvPr>
          <p:cNvSpPr txBox="1"/>
          <p:nvPr/>
        </p:nvSpPr>
        <p:spPr>
          <a:xfrm>
            <a:off x="75724" y="5208989"/>
            <a:ext cx="2706380" cy="276999"/>
          </a:xfrm>
          <a:prstGeom prst="rect">
            <a:avLst/>
          </a:prstGeom>
          <a:noFill/>
        </p:spPr>
        <p:txBody>
          <a:bodyPr wrap="square" rtlCol="0">
            <a:spAutoFit/>
          </a:bodyPr>
          <a:lstStyle/>
          <a:p>
            <a:r>
              <a:rPr lang="en-US" sz="1200" b="1" dirty="0"/>
              <a:t>Other (please specify) responses: </a:t>
            </a:r>
          </a:p>
        </p:txBody>
      </p:sp>
    </p:spTree>
    <p:extLst>
      <p:ext uri="{BB962C8B-B14F-4D97-AF65-F5344CB8AC3E}">
        <p14:creationId xmlns:p14="http://schemas.microsoft.com/office/powerpoint/2010/main" val="5928844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9C8EE007-B74F-A243-7EB0-D0850C683730}"/>
              </a:ext>
            </a:extLst>
          </p:cNvPr>
          <p:cNvGraphicFramePr>
            <a:graphicFrameLocks/>
          </p:cNvGraphicFramePr>
          <p:nvPr>
            <p:extLst>
              <p:ext uri="{D42A27DB-BD31-4B8C-83A1-F6EECF244321}">
                <p14:modId xmlns:p14="http://schemas.microsoft.com/office/powerpoint/2010/main" val="135338263"/>
              </p:ext>
            </p:extLst>
          </p:nvPr>
        </p:nvGraphicFramePr>
        <p:xfrm>
          <a:off x="643467" y="198850"/>
          <a:ext cx="10905066" cy="5571067"/>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670855DA-93BD-EE09-3A3B-DA8F0C8027B4}"/>
              </a:ext>
            </a:extLst>
          </p:cNvPr>
          <p:cNvSpPr txBox="1"/>
          <p:nvPr/>
        </p:nvSpPr>
        <p:spPr>
          <a:xfrm>
            <a:off x="2533487" y="6144108"/>
            <a:ext cx="5269456" cy="369332"/>
          </a:xfrm>
          <a:prstGeom prst="rect">
            <a:avLst/>
          </a:prstGeom>
          <a:noFill/>
        </p:spPr>
        <p:txBody>
          <a:bodyPr wrap="none" rtlCol="0">
            <a:spAutoFit/>
          </a:bodyPr>
          <a:lstStyle/>
          <a:p>
            <a:r>
              <a:rPr lang="en-US" dirty="0"/>
              <a:t>*See Other (please specify) responses on next slide</a:t>
            </a:r>
          </a:p>
        </p:txBody>
      </p:sp>
    </p:spTree>
    <p:extLst>
      <p:ext uri="{BB962C8B-B14F-4D97-AF65-F5344CB8AC3E}">
        <p14:creationId xmlns:p14="http://schemas.microsoft.com/office/powerpoint/2010/main" val="38186408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7FA4A51A-6EAE-2A61-6003-5E3295AD4BC3}"/>
              </a:ext>
            </a:extLst>
          </p:cNvPr>
          <p:cNvSpPr txBox="1"/>
          <p:nvPr/>
        </p:nvSpPr>
        <p:spPr>
          <a:xfrm>
            <a:off x="355941" y="411173"/>
            <a:ext cx="11457616" cy="1077218"/>
          </a:xfrm>
          <a:prstGeom prst="rect">
            <a:avLst/>
          </a:prstGeom>
          <a:noFill/>
        </p:spPr>
        <p:txBody>
          <a:bodyPr wrap="square" rtlCol="0">
            <a:spAutoFit/>
          </a:bodyPr>
          <a:lstStyle/>
          <a:p>
            <a:pPr algn="ctr"/>
            <a:r>
              <a:rPr lang="en-US" sz="3200" b="1" dirty="0"/>
              <a:t>Q14. Which additional amenities would you most like to add? </a:t>
            </a:r>
          </a:p>
          <a:p>
            <a:pPr algn="ctr"/>
            <a:r>
              <a:rPr lang="en-US" sz="3200" b="1" dirty="0"/>
              <a:t>Other (please specify) responses:</a:t>
            </a:r>
            <a:endParaRPr lang="en-US" sz="3200" dirty="0"/>
          </a:p>
        </p:txBody>
      </p:sp>
      <p:sp>
        <p:nvSpPr>
          <p:cNvPr id="9" name="TextBox 8">
            <a:extLst>
              <a:ext uri="{FF2B5EF4-FFF2-40B4-BE49-F238E27FC236}">
                <a16:creationId xmlns:a16="http://schemas.microsoft.com/office/drawing/2014/main" id="{82283D10-46DA-27CE-0B9A-7438B3A9A3EA}"/>
              </a:ext>
            </a:extLst>
          </p:cNvPr>
          <p:cNvSpPr txBox="1"/>
          <p:nvPr/>
        </p:nvSpPr>
        <p:spPr>
          <a:xfrm>
            <a:off x="141505" y="1751561"/>
            <a:ext cx="12152879" cy="3693319"/>
          </a:xfrm>
          <a:prstGeom prst="rect">
            <a:avLst/>
          </a:prstGeom>
          <a:noFill/>
        </p:spPr>
        <p:txBody>
          <a:bodyPr wrap="none" rtlCol="0">
            <a:spAutoFit/>
          </a:bodyPr>
          <a:lstStyle/>
          <a:p>
            <a:pPr marL="285750" indent="-285750">
              <a:buFont typeface="Arial" panose="020B0604020202020204" pitchFamily="34" charset="0"/>
              <a:buChar char="•"/>
            </a:pPr>
            <a:r>
              <a:rPr lang="en-US" dirty="0"/>
              <a:t>Would like to construct shooting lanes, backstops, firing line, shooting benches, roads, parking spots</a:t>
            </a:r>
          </a:p>
          <a:p>
            <a:pPr marL="285750" indent="-285750">
              <a:buFont typeface="Arial" panose="020B0604020202020204" pitchFamily="34" charset="0"/>
              <a:buChar char="•"/>
            </a:pPr>
            <a:r>
              <a:rPr lang="en-US" dirty="0"/>
              <a:t>Indoor toilet</a:t>
            </a:r>
          </a:p>
          <a:p>
            <a:pPr marL="285750" indent="-285750">
              <a:buFont typeface="Arial" panose="020B0604020202020204" pitchFamily="34" charset="0"/>
              <a:buChar char="•"/>
            </a:pPr>
            <a:r>
              <a:rPr lang="en-US" dirty="0"/>
              <a:t>Better power supply</a:t>
            </a:r>
          </a:p>
          <a:p>
            <a:pPr marL="285750" indent="-285750">
              <a:buFont typeface="Arial" panose="020B0604020202020204" pitchFamily="34" charset="0"/>
              <a:buChar char="•"/>
            </a:pPr>
            <a:r>
              <a:rPr lang="en-US" dirty="0"/>
              <a:t>Indoor range</a:t>
            </a:r>
          </a:p>
          <a:p>
            <a:pPr marL="285750" indent="-285750">
              <a:buFont typeface="Arial" panose="020B0604020202020204" pitchFamily="34" charset="0"/>
              <a:buChar char="•"/>
            </a:pPr>
            <a:r>
              <a:rPr lang="en-US" dirty="0"/>
              <a:t>replace current water system with well</a:t>
            </a:r>
          </a:p>
          <a:p>
            <a:pPr marL="285750" indent="-285750">
              <a:buFont typeface="Arial" panose="020B0604020202020204" pitchFamily="34" charset="0"/>
              <a:buChar char="•"/>
            </a:pPr>
            <a:r>
              <a:rPr lang="en-US" dirty="0"/>
              <a:t>Site perimeter sound buffering</a:t>
            </a:r>
          </a:p>
          <a:p>
            <a:pPr marL="285750" indent="-285750">
              <a:buFont typeface="Arial" panose="020B0604020202020204" pitchFamily="34" charset="0"/>
              <a:buChar char="•"/>
            </a:pPr>
            <a:r>
              <a:rPr lang="en-US" dirty="0"/>
              <a:t>Sound abatement</a:t>
            </a:r>
          </a:p>
          <a:p>
            <a:pPr marL="285750" indent="-285750">
              <a:buFont typeface="Arial" panose="020B0604020202020204" pitchFamily="34" charset="0"/>
              <a:buChar char="•"/>
            </a:pPr>
            <a:r>
              <a:rPr lang="en-US" dirty="0"/>
              <a:t>None</a:t>
            </a:r>
          </a:p>
          <a:p>
            <a:pPr marL="285750" indent="-285750">
              <a:buFont typeface="Arial" panose="020B0604020202020204" pitchFamily="34" charset="0"/>
              <a:buChar char="•"/>
            </a:pPr>
            <a:r>
              <a:rPr lang="en-US" dirty="0"/>
              <a:t>A key card swipe electric gate access/exit system for the main entrance. Security cameras and a recording system</a:t>
            </a:r>
          </a:p>
          <a:p>
            <a:pPr marL="285750" indent="-285750">
              <a:buFont typeface="Arial" panose="020B0604020202020204" pitchFamily="34" charset="0"/>
              <a:buChar char="•"/>
            </a:pPr>
            <a:r>
              <a:rPr lang="en-US" dirty="0"/>
              <a:t>General building improvements</a:t>
            </a:r>
          </a:p>
          <a:p>
            <a:pPr marL="285750" indent="-285750">
              <a:buFont typeface="Arial" panose="020B0604020202020204" pitchFamily="34" charset="0"/>
              <a:buChar char="•"/>
            </a:pPr>
            <a:r>
              <a:rPr lang="en-US" dirty="0"/>
              <a:t>Sign for advertisement of Shooting days and league times and day that can be seen from fairgrounds and softball fields</a:t>
            </a:r>
          </a:p>
          <a:p>
            <a:pPr marL="285750" indent="-285750">
              <a:buFont typeface="Arial" panose="020B0604020202020204" pitchFamily="34" charset="0"/>
              <a:buChar char="•"/>
            </a:pPr>
            <a:r>
              <a:rPr lang="en-US" dirty="0"/>
              <a:t>Move dirt to improve shooting lanes from a wedding cake to a rectangle</a:t>
            </a:r>
          </a:p>
          <a:p>
            <a:pPr marL="285750" indent="-285750">
              <a:buFont typeface="Arial" panose="020B0604020202020204" pitchFamily="34" charset="0"/>
              <a:buChar char="•"/>
            </a:pPr>
            <a:r>
              <a:rPr lang="en-US" dirty="0"/>
              <a:t>Safety Berms</a:t>
            </a:r>
          </a:p>
        </p:txBody>
      </p:sp>
    </p:spTree>
    <p:extLst>
      <p:ext uri="{BB962C8B-B14F-4D97-AF65-F5344CB8AC3E}">
        <p14:creationId xmlns:p14="http://schemas.microsoft.com/office/powerpoint/2010/main" val="7347484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5" name="Chart 4">
            <a:extLst>
              <a:ext uri="{FF2B5EF4-FFF2-40B4-BE49-F238E27FC236}">
                <a16:creationId xmlns:a16="http://schemas.microsoft.com/office/drawing/2014/main" id="{71CA7CF1-23B2-782C-CA35-F64C5EC37B68}"/>
              </a:ext>
            </a:extLst>
          </p:cNvPr>
          <p:cNvGraphicFramePr>
            <a:graphicFrameLocks/>
          </p:cNvGraphicFramePr>
          <p:nvPr>
            <p:extLst>
              <p:ext uri="{D42A27DB-BD31-4B8C-83A1-F6EECF244321}">
                <p14:modId xmlns:p14="http://schemas.microsoft.com/office/powerpoint/2010/main" val="30931812"/>
              </p:ext>
            </p:extLst>
          </p:nvPr>
        </p:nvGraphicFramePr>
        <p:xfrm>
          <a:off x="380490" y="294572"/>
          <a:ext cx="11371698" cy="629647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2508105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9899BAD3-55CA-B731-C6B5-9C7CCE33B75C}"/>
              </a:ext>
            </a:extLst>
          </p:cNvPr>
          <p:cNvGraphicFramePr>
            <a:graphicFrameLocks/>
          </p:cNvGraphicFramePr>
          <p:nvPr>
            <p:extLst>
              <p:ext uri="{D42A27DB-BD31-4B8C-83A1-F6EECF244321}">
                <p14:modId xmlns:p14="http://schemas.microsoft.com/office/powerpoint/2010/main" val="977513579"/>
              </p:ext>
            </p:extLst>
          </p:nvPr>
        </p:nvGraphicFramePr>
        <p:xfrm>
          <a:off x="643467" y="643466"/>
          <a:ext cx="10905066" cy="557106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990706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2534D01C-7FEA-9A7F-8D6E-B27415F32644}"/>
              </a:ext>
            </a:extLst>
          </p:cNvPr>
          <p:cNvGraphicFramePr>
            <a:graphicFrameLocks/>
          </p:cNvGraphicFramePr>
          <p:nvPr>
            <p:extLst>
              <p:ext uri="{D42A27DB-BD31-4B8C-83A1-F6EECF244321}">
                <p14:modId xmlns:p14="http://schemas.microsoft.com/office/powerpoint/2010/main" val="1654206473"/>
              </p:ext>
            </p:extLst>
          </p:nvPr>
        </p:nvGraphicFramePr>
        <p:xfrm>
          <a:off x="0" y="454131"/>
          <a:ext cx="6113274" cy="553333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93A29998-502E-3B6C-EB96-86F5CC91C0A3}"/>
              </a:ext>
            </a:extLst>
          </p:cNvPr>
          <p:cNvGraphicFramePr>
            <a:graphicFrameLocks/>
          </p:cNvGraphicFramePr>
          <p:nvPr>
            <p:extLst>
              <p:ext uri="{D42A27DB-BD31-4B8C-83A1-F6EECF244321}">
                <p14:modId xmlns:p14="http://schemas.microsoft.com/office/powerpoint/2010/main" val="3069693413"/>
              </p:ext>
            </p:extLst>
          </p:nvPr>
        </p:nvGraphicFramePr>
        <p:xfrm>
          <a:off x="5922120" y="454130"/>
          <a:ext cx="5995765" cy="553333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9496441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4C6C2656-E6A3-352A-D6F8-F5E99A98D54B}"/>
              </a:ext>
            </a:extLst>
          </p:cNvPr>
          <p:cNvGraphicFramePr>
            <a:graphicFrameLocks/>
          </p:cNvGraphicFramePr>
          <p:nvPr>
            <p:extLst>
              <p:ext uri="{D42A27DB-BD31-4B8C-83A1-F6EECF244321}">
                <p14:modId xmlns:p14="http://schemas.microsoft.com/office/powerpoint/2010/main" val="629022554"/>
              </p:ext>
            </p:extLst>
          </p:nvPr>
        </p:nvGraphicFramePr>
        <p:xfrm>
          <a:off x="643467" y="643466"/>
          <a:ext cx="10905066" cy="557106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2825255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E59E1A7A-0BFF-8279-1D02-AC629C13B0D3}"/>
              </a:ext>
            </a:extLst>
          </p:cNvPr>
          <p:cNvGraphicFramePr>
            <a:graphicFrameLocks/>
          </p:cNvGraphicFramePr>
          <p:nvPr>
            <p:extLst>
              <p:ext uri="{D42A27DB-BD31-4B8C-83A1-F6EECF244321}">
                <p14:modId xmlns:p14="http://schemas.microsoft.com/office/powerpoint/2010/main" val="4090682746"/>
              </p:ext>
            </p:extLst>
          </p:nvPr>
        </p:nvGraphicFramePr>
        <p:xfrm>
          <a:off x="643467" y="643466"/>
          <a:ext cx="10905066" cy="557106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6250628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F7D8030-A8D3-C1F5-E611-6C3980478E85}"/>
              </a:ext>
            </a:extLst>
          </p:cNvPr>
          <p:cNvPicPr>
            <a:picLocks noChangeAspect="1"/>
          </p:cNvPicPr>
          <p:nvPr/>
        </p:nvPicPr>
        <p:blipFill>
          <a:blip r:embed="rId2"/>
          <a:stretch>
            <a:fillRect/>
          </a:stretch>
        </p:blipFill>
        <p:spPr>
          <a:xfrm>
            <a:off x="1249958" y="927119"/>
            <a:ext cx="9932565" cy="5767296"/>
          </a:xfrm>
          <a:prstGeom prst="rect">
            <a:avLst/>
          </a:prstGeom>
        </p:spPr>
      </p:pic>
      <p:sp>
        <p:nvSpPr>
          <p:cNvPr id="6" name="TextBox 5">
            <a:extLst>
              <a:ext uri="{FF2B5EF4-FFF2-40B4-BE49-F238E27FC236}">
                <a16:creationId xmlns:a16="http://schemas.microsoft.com/office/drawing/2014/main" id="{69E9F962-9DF7-A557-62A5-017B4951BD2E}"/>
              </a:ext>
            </a:extLst>
          </p:cNvPr>
          <p:cNvSpPr txBox="1"/>
          <p:nvPr/>
        </p:nvSpPr>
        <p:spPr>
          <a:xfrm>
            <a:off x="3798255" y="409202"/>
            <a:ext cx="4595489" cy="307777"/>
          </a:xfrm>
          <a:prstGeom prst="rect">
            <a:avLst/>
          </a:prstGeom>
          <a:noFill/>
        </p:spPr>
        <p:txBody>
          <a:bodyPr wrap="none" rtlCol="0">
            <a:spAutoFit/>
          </a:bodyPr>
          <a:lstStyle/>
          <a:p>
            <a:r>
              <a:rPr lang="en-US" sz="1400" b="1" dirty="0"/>
              <a:t>Q3. Location of Club Responses (closest City, County) </a:t>
            </a:r>
          </a:p>
        </p:txBody>
      </p:sp>
    </p:spTree>
    <p:extLst>
      <p:ext uri="{BB962C8B-B14F-4D97-AF65-F5344CB8AC3E}">
        <p14:creationId xmlns:p14="http://schemas.microsoft.com/office/powerpoint/2010/main" val="39100196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8" name="Chart 7">
            <a:extLst>
              <a:ext uri="{FF2B5EF4-FFF2-40B4-BE49-F238E27FC236}">
                <a16:creationId xmlns:a16="http://schemas.microsoft.com/office/drawing/2014/main" id="{AE117BE4-1642-C618-BD71-BD3A76A28B62}"/>
              </a:ext>
            </a:extLst>
          </p:cNvPr>
          <p:cNvGraphicFramePr>
            <a:graphicFrameLocks/>
          </p:cNvGraphicFramePr>
          <p:nvPr>
            <p:extLst>
              <p:ext uri="{D42A27DB-BD31-4B8C-83A1-F6EECF244321}">
                <p14:modId xmlns:p14="http://schemas.microsoft.com/office/powerpoint/2010/main" val="165563820"/>
              </p:ext>
            </p:extLst>
          </p:nvPr>
        </p:nvGraphicFramePr>
        <p:xfrm>
          <a:off x="524786" y="326002"/>
          <a:ext cx="11290852" cy="6194067"/>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BBEA9E7D-E004-6835-49C2-124B725E79CA}"/>
              </a:ext>
            </a:extLst>
          </p:cNvPr>
          <p:cNvSpPr txBox="1"/>
          <p:nvPr/>
        </p:nvSpPr>
        <p:spPr>
          <a:xfrm>
            <a:off x="3008773" y="5616972"/>
            <a:ext cx="2363105" cy="246221"/>
          </a:xfrm>
          <a:prstGeom prst="rect">
            <a:avLst/>
          </a:prstGeom>
          <a:noFill/>
        </p:spPr>
        <p:txBody>
          <a:bodyPr wrap="square" rtlCol="0">
            <a:spAutoFit/>
          </a:bodyPr>
          <a:lstStyle/>
          <a:p>
            <a:r>
              <a:rPr lang="en-US" sz="1000" dirty="0"/>
              <a:t>[Whitefish Rifle and Pistol Club] </a:t>
            </a:r>
          </a:p>
        </p:txBody>
      </p:sp>
      <p:sp>
        <p:nvSpPr>
          <p:cNvPr id="6" name="TextBox 5">
            <a:extLst>
              <a:ext uri="{FF2B5EF4-FFF2-40B4-BE49-F238E27FC236}">
                <a16:creationId xmlns:a16="http://schemas.microsoft.com/office/drawing/2014/main" id="{E332434D-3089-3541-880E-B162D9181C22}"/>
              </a:ext>
            </a:extLst>
          </p:cNvPr>
          <p:cNvSpPr txBox="1"/>
          <p:nvPr/>
        </p:nvSpPr>
        <p:spPr>
          <a:xfrm>
            <a:off x="3558940" y="4713876"/>
            <a:ext cx="3369833" cy="246221"/>
          </a:xfrm>
          <a:prstGeom prst="rect">
            <a:avLst/>
          </a:prstGeom>
          <a:noFill/>
        </p:spPr>
        <p:txBody>
          <a:bodyPr wrap="none" rtlCol="0">
            <a:spAutoFit/>
          </a:bodyPr>
          <a:lstStyle/>
          <a:p>
            <a:r>
              <a:rPr lang="en-US" sz="1000" dirty="0"/>
              <a:t>[Great Falls Shooting Sports Complex, Shelby Trap Range]</a:t>
            </a:r>
          </a:p>
        </p:txBody>
      </p:sp>
    </p:spTree>
    <p:extLst>
      <p:ext uri="{BB962C8B-B14F-4D97-AF65-F5344CB8AC3E}">
        <p14:creationId xmlns:p14="http://schemas.microsoft.com/office/powerpoint/2010/main" val="23819583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6277A14A-FC3A-DB5F-449E-4AA253DEBC15}"/>
              </a:ext>
            </a:extLst>
          </p:cNvPr>
          <p:cNvGraphicFramePr>
            <a:graphicFrameLocks/>
          </p:cNvGraphicFramePr>
          <p:nvPr>
            <p:extLst>
              <p:ext uri="{D42A27DB-BD31-4B8C-83A1-F6EECF244321}">
                <p14:modId xmlns:p14="http://schemas.microsoft.com/office/powerpoint/2010/main" val="3859400990"/>
              </p:ext>
            </p:extLst>
          </p:nvPr>
        </p:nvGraphicFramePr>
        <p:xfrm>
          <a:off x="643467" y="643466"/>
          <a:ext cx="10905066" cy="557106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4279839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1EDB4DDE-D7AC-320F-38C7-80B533C08F56}"/>
              </a:ext>
            </a:extLst>
          </p:cNvPr>
          <p:cNvGraphicFramePr>
            <a:graphicFrameLocks/>
          </p:cNvGraphicFramePr>
          <p:nvPr>
            <p:extLst>
              <p:ext uri="{D42A27DB-BD31-4B8C-83A1-F6EECF244321}">
                <p14:modId xmlns:p14="http://schemas.microsoft.com/office/powerpoint/2010/main" val="2186958153"/>
              </p:ext>
            </p:extLst>
          </p:nvPr>
        </p:nvGraphicFramePr>
        <p:xfrm>
          <a:off x="643466" y="89794"/>
          <a:ext cx="11065763" cy="4782916"/>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a:extLst>
              <a:ext uri="{FF2B5EF4-FFF2-40B4-BE49-F238E27FC236}">
                <a16:creationId xmlns:a16="http://schemas.microsoft.com/office/drawing/2014/main" id="{35D10CD6-D473-A170-8CDD-70151FCFF8DB}"/>
              </a:ext>
            </a:extLst>
          </p:cNvPr>
          <p:cNvSpPr txBox="1"/>
          <p:nvPr/>
        </p:nvSpPr>
        <p:spPr>
          <a:xfrm>
            <a:off x="3212997" y="5119347"/>
            <a:ext cx="8256892" cy="1569660"/>
          </a:xfrm>
          <a:prstGeom prst="rect">
            <a:avLst/>
          </a:prstGeom>
          <a:noFill/>
        </p:spPr>
        <p:txBody>
          <a:bodyPr wrap="square">
            <a:spAutoFit/>
          </a:bodyPr>
          <a:lstStyle/>
          <a:p>
            <a:pPr marL="171450" indent="-171450">
              <a:buFont typeface="Arial" panose="020B0604020202020204" pitchFamily="34" charset="0"/>
              <a:buChar char="•"/>
            </a:pPr>
            <a:r>
              <a:rPr lang="en-US" sz="1200" dirty="0"/>
              <a:t>One range owned and operated by club. Second range land owned by FWP but facilities owned and operated by club</a:t>
            </a:r>
          </a:p>
          <a:p>
            <a:pPr marL="171450" indent="-171450">
              <a:buFont typeface="Arial" panose="020B0604020202020204" pitchFamily="34" charset="0"/>
              <a:buChar char="•"/>
            </a:pPr>
            <a:r>
              <a:rPr lang="en-US" sz="1200" dirty="0"/>
              <a:t>Owned by Montana FWP</a:t>
            </a:r>
          </a:p>
          <a:p>
            <a:pPr marL="171450" indent="-171450">
              <a:buFont typeface="Arial" panose="020B0604020202020204" pitchFamily="34" charset="0"/>
              <a:buChar char="•"/>
            </a:pPr>
            <a:r>
              <a:rPr lang="en-US" sz="1200" dirty="0"/>
              <a:t>Member owned (501-c7) and operated</a:t>
            </a:r>
          </a:p>
          <a:p>
            <a:pPr marL="171450" indent="-171450">
              <a:buFont typeface="Arial" panose="020B0604020202020204" pitchFamily="34" charset="0"/>
              <a:buChar char="•"/>
            </a:pPr>
            <a:r>
              <a:rPr lang="en-US" sz="1200" dirty="0"/>
              <a:t>Leased forest service land by public association</a:t>
            </a:r>
          </a:p>
          <a:p>
            <a:pPr marL="171450" indent="-171450">
              <a:buFont typeface="Arial" panose="020B0604020202020204" pitchFamily="34" charset="0"/>
              <a:buChar char="•"/>
            </a:pPr>
            <a:r>
              <a:rPr lang="en-US" sz="1200" dirty="0"/>
              <a:t>Owned by the members, run by a board of directors</a:t>
            </a:r>
          </a:p>
          <a:p>
            <a:pPr marL="171450" indent="-171450">
              <a:buFont typeface="Arial" panose="020B0604020202020204" pitchFamily="34" charset="0"/>
              <a:buChar char="•"/>
            </a:pPr>
            <a:r>
              <a:rPr lang="en-US" sz="1200" dirty="0"/>
              <a:t>DNRC Land Lease and Operated by a nonprofit club</a:t>
            </a:r>
          </a:p>
          <a:p>
            <a:pPr marL="171450" indent="-171450">
              <a:buFont typeface="Arial" panose="020B0604020202020204" pitchFamily="34" charset="0"/>
              <a:buChar char="•"/>
            </a:pPr>
            <a:r>
              <a:rPr lang="en-US" sz="1200" dirty="0"/>
              <a:t>Lease from USFS and operated by a club</a:t>
            </a:r>
          </a:p>
          <a:p>
            <a:pPr marL="171450" indent="-171450">
              <a:buFont typeface="Arial" panose="020B0604020202020204" pitchFamily="34" charset="0"/>
              <a:buChar char="•"/>
            </a:pPr>
            <a:r>
              <a:rPr lang="en-US" sz="1200" dirty="0"/>
              <a:t>Leased land from the city</a:t>
            </a:r>
          </a:p>
        </p:txBody>
      </p:sp>
      <p:sp>
        <p:nvSpPr>
          <p:cNvPr id="7" name="TextBox 6">
            <a:extLst>
              <a:ext uri="{FF2B5EF4-FFF2-40B4-BE49-F238E27FC236}">
                <a16:creationId xmlns:a16="http://schemas.microsoft.com/office/drawing/2014/main" id="{A191F4C9-78DE-9E7F-2432-6B276AA508CE}"/>
              </a:ext>
            </a:extLst>
          </p:cNvPr>
          <p:cNvSpPr txBox="1"/>
          <p:nvPr/>
        </p:nvSpPr>
        <p:spPr>
          <a:xfrm>
            <a:off x="291300" y="5119347"/>
            <a:ext cx="2921697" cy="307777"/>
          </a:xfrm>
          <a:prstGeom prst="rect">
            <a:avLst/>
          </a:prstGeom>
          <a:noFill/>
        </p:spPr>
        <p:txBody>
          <a:bodyPr wrap="none" rtlCol="0">
            <a:spAutoFit/>
          </a:bodyPr>
          <a:lstStyle/>
          <a:p>
            <a:r>
              <a:rPr lang="en-US" sz="1400" b="1" dirty="0"/>
              <a:t>Other (please specify) responses:</a:t>
            </a:r>
          </a:p>
        </p:txBody>
      </p:sp>
    </p:spTree>
    <p:extLst>
      <p:ext uri="{BB962C8B-B14F-4D97-AF65-F5344CB8AC3E}">
        <p14:creationId xmlns:p14="http://schemas.microsoft.com/office/powerpoint/2010/main" val="26538086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66B5A264-1DBD-DA9A-B045-6397204AD97E}"/>
              </a:ext>
            </a:extLst>
          </p:cNvPr>
          <p:cNvGraphicFramePr>
            <a:graphicFrameLocks/>
          </p:cNvGraphicFramePr>
          <p:nvPr>
            <p:extLst>
              <p:ext uri="{D42A27DB-BD31-4B8C-83A1-F6EECF244321}">
                <p14:modId xmlns:p14="http://schemas.microsoft.com/office/powerpoint/2010/main" val="536218270"/>
              </p:ext>
            </p:extLst>
          </p:nvPr>
        </p:nvGraphicFramePr>
        <p:xfrm>
          <a:off x="643467" y="98182"/>
          <a:ext cx="10905066" cy="5571067"/>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5C7E929D-4591-E71D-CAAB-B33257649A8D}"/>
              </a:ext>
            </a:extLst>
          </p:cNvPr>
          <p:cNvSpPr txBox="1"/>
          <p:nvPr/>
        </p:nvSpPr>
        <p:spPr>
          <a:xfrm>
            <a:off x="142728" y="6036788"/>
            <a:ext cx="2958567" cy="307777"/>
          </a:xfrm>
          <a:prstGeom prst="rect">
            <a:avLst/>
          </a:prstGeom>
          <a:noFill/>
        </p:spPr>
        <p:txBody>
          <a:bodyPr wrap="none" rtlCol="0">
            <a:spAutoFit/>
          </a:bodyPr>
          <a:lstStyle/>
          <a:p>
            <a:r>
              <a:rPr lang="en-US" sz="1400" b="1" dirty="0"/>
              <a:t>Other (please specify) responses: </a:t>
            </a:r>
          </a:p>
        </p:txBody>
      </p:sp>
      <p:sp>
        <p:nvSpPr>
          <p:cNvPr id="6" name="TextBox 5">
            <a:extLst>
              <a:ext uri="{FF2B5EF4-FFF2-40B4-BE49-F238E27FC236}">
                <a16:creationId xmlns:a16="http://schemas.microsoft.com/office/drawing/2014/main" id="{233D2EDD-2BB9-8104-F368-34FE41DF7A22}"/>
              </a:ext>
            </a:extLst>
          </p:cNvPr>
          <p:cNvSpPr txBox="1"/>
          <p:nvPr/>
        </p:nvSpPr>
        <p:spPr>
          <a:xfrm>
            <a:off x="3101295" y="6036788"/>
            <a:ext cx="4379469" cy="461665"/>
          </a:xfrm>
          <a:prstGeom prst="rect">
            <a:avLst/>
          </a:prstGeom>
          <a:noFill/>
        </p:spPr>
        <p:txBody>
          <a:bodyPr wrap="none" rtlCol="0">
            <a:spAutoFit/>
          </a:bodyPr>
          <a:lstStyle/>
          <a:p>
            <a:pPr marL="171450" indent="-171450">
              <a:buFont typeface="Arial" panose="020B0604020202020204" pitchFamily="34" charset="0"/>
              <a:buChar char="•"/>
            </a:pPr>
            <a:r>
              <a:rPr lang="en-US" sz="1200" dirty="0"/>
              <a:t>No limit to public citizens purchasing an annual membership</a:t>
            </a:r>
          </a:p>
          <a:p>
            <a:pPr marL="171450" indent="-171450">
              <a:buFont typeface="Arial" panose="020B0604020202020204" pitchFamily="34" charset="0"/>
              <a:buChar char="•"/>
            </a:pPr>
            <a:r>
              <a:rPr lang="en-US" sz="1200" dirty="0"/>
              <a:t>Guest at the camp get to use the range.</a:t>
            </a:r>
          </a:p>
        </p:txBody>
      </p:sp>
    </p:spTree>
    <p:extLst>
      <p:ext uri="{BB962C8B-B14F-4D97-AF65-F5344CB8AC3E}">
        <p14:creationId xmlns:p14="http://schemas.microsoft.com/office/powerpoint/2010/main" val="12541374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96DF8F25-EB7C-11F7-70EF-B860032323E0}"/>
              </a:ext>
            </a:extLst>
          </p:cNvPr>
          <p:cNvGraphicFramePr>
            <a:graphicFrameLocks/>
          </p:cNvGraphicFramePr>
          <p:nvPr>
            <p:extLst>
              <p:ext uri="{D42A27DB-BD31-4B8C-83A1-F6EECF244321}">
                <p14:modId xmlns:p14="http://schemas.microsoft.com/office/powerpoint/2010/main" val="24977255"/>
              </p:ext>
            </p:extLst>
          </p:nvPr>
        </p:nvGraphicFramePr>
        <p:xfrm>
          <a:off x="643467" y="643466"/>
          <a:ext cx="10905066" cy="557106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0464815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D83AE7E6-9440-18C7-5F97-3EB86451113E}"/>
              </a:ext>
            </a:extLst>
          </p:cNvPr>
          <p:cNvGraphicFramePr>
            <a:graphicFrameLocks/>
          </p:cNvGraphicFramePr>
          <p:nvPr>
            <p:extLst>
              <p:ext uri="{D42A27DB-BD31-4B8C-83A1-F6EECF244321}">
                <p14:modId xmlns:p14="http://schemas.microsoft.com/office/powerpoint/2010/main" val="3900685919"/>
              </p:ext>
            </p:extLst>
          </p:nvPr>
        </p:nvGraphicFramePr>
        <p:xfrm>
          <a:off x="643467" y="643466"/>
          <a:ext cx="10905066" cy="557106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5290443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5" name="Chart 4">
            <a:extLst>
              <a:ext uri="{FF2B5EF4-FFF2-40B4-BE49-F238E27FC236}">
                <a16:creationId xmlns:a16="http://schemas.microsoft.com/office/drawing/2014/main" id="{79648834-19C5-E5FB-8DE4-EF058A8112E3}"/>
              </a:ext>
            </a:extLst>
          </p:cNvPr>
          <p:cNvGraphicFramePr>
            <a:graphicFrameLocks/>
          </p:cNvGraphicFramePr>
          <p:nvPr>
            <p:extLst>
              <p:ext uri="{D42A27DB-BD31-4B8C-83A1-F6EECF244321}">
                <p14:modId xmlns:p14="http://schemas.microsoft.com/office/powerpoint/2010/main" val="3778778518"/>
              </p:ext>
            </p:extLst>
          </p:nvPr>
        </p:nvGraphicFramePr>
        <p:xfrm>
          <a:off x="643467" y="643466"/>
          <a:ext cx="10905066" cy="5571067"/>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a:extLst>
              <a:ext uri="{FF2B5EF4-FFF2-40B4-BE49-F238E27FC236}">
                <a16:creationId xmlns:a16="http://schemas.microsoft.com/office/drawing/2014/main" id="{84144964-1501-15EC-8325-AFF95DAE8CF7}"/>
              </a:ext>
            </a:extLst>
          </p:cNvPr>
          <p:cNvSpPr txBox="1"/>
          <p:nvPr/>
        </p:nvSpPr>
        <p:spPr>
          <a:xfrm>
            <a:off x="4245506" y="4937851"/>
            <a:ext cx="1615892" cy="276999"/>
          </a:xfrm>
          <a:prstGeom prst="rect">
            <a:avLst/>
          </a:prstGeom>
          <a:noFill/>
        </p:spPr>
        <p:txBody>
          <a:bodyPr wrap="none" rtlCol="0">
            <a:spAutoFit/>
          </a:bodyPr>
          <a:lstStyle/>
          <a:p>
            <a:r>
              <a:rPr lang="en-US" sz="1200" dirty="0"/>
              <a:t>[Anaconda Trap Club]</a:t>
            </a:r>
          </a:p>
        </p:txBody>
      </p:sp>
    </p:spTree>
    <p:extLst>
      <p:ext uri="{BB962C8B-B14F-4D97-AF65-F5344CB8AC3E}">
        <p14:creationId xmlns:p14="http://schemas.microsoft.com/office/powerpoint/2010/main" val="216614593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319</TotalTime>
  <Words>817</Words>
  <Application>Microsoft Office PowerPoint</Application>
  <PresentationFormat>Widescreen</PresentationFormat>
  <Paragraphs>81</Paragraphs>
  <Slides>19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Aptos</vt:lpstr>
      <vt:lpstr>Aptos Display</vt:lpstr>
      <vt:lpstr>Arial</vt:lpstr>
      <vt:lpstr>Office Theme</vt:lpstr>
      <vt:lpstr>Club Survey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Montana Fish Wildlife and Parks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Harry, Liam</dc:creator>
  <cp:lastModifiedBy>O'Neill, Deb</cp:lastModifiedBy>
  <cp:revision>3</cp:revision>
  <dcterms:created xsi:type="dcterms:W3CDTF">2026-06-18T21:37:40Z</dcterms:created>
  <dcterms:modified xsi:type="dcterms:W3CDTF">2026-06-24T15:24:08Z</dcterms:modified>
</cp:coreProperties>
</file>