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0.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1.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2" r:id="rId2"/>
    <p:sldMasterId id="2147483675" r:id="rId3"/>
    <p:sldMasterId id="2147483688" r:id="rId4"/>
    <p:sldMasterId id="2147483701" r:id="rId5"/>
    <p:sldMasterId id="2147483714" r:id="rId6"/>
    <p:sldMasterId id="2147483727" r:id="rId7"/>
    <p:sldMasterId id="2147483740" r:id="rId8"/>
    <p:sldMasterId id="2147483753" r:id="rId9"/>
    <p:sldMasterId id="2147483766" r:id="rId10"/>
    <p:sldMasterId id="2147483779" r:id="rId11"/>
    <p:sldMasterId id="2147483792" r:id="rId12"/>
  </p:sldMasterIdLst>
  <p:sldIdLst>
    <p:sldId id="256" r:id="rId13"/>
    <p:sldId id="289" r:id="rId14"/>
    <p:sldId id="331" r:id="rId15"/>
    <p:sldId id="267" r:id="rId16"/>
    <p:sldId id="268" r:id="rId17"/>
    <p:sldId id="269" r:id="rId18"/>
    <p:sldId id="333" r:id="rId19"/>
    <p:sldId id="270" r:id="rId20"/>
    <p:sldId id="271" r:id="rId21"/>
    <p:sldId id="272" r:id="rId22"/>
    <p:sldId id="273" r:id="rId23"/>
    <p:sldId id="277" r:id="rId24"/>
    <p:sldId id="335" r:id="rId25"/>
    <p:sldId id="329" r:id="rId26"/>
    <p:sldId id="297" r:id="rId27"/>
    <p:sldId id="324" r:id="rId28"/>
    <p:sldId id="325" r:id="rId29"/>
    <p:sldId id="336" r:id="rId30"/>
    <p:sldId id="337" r:id="rId31"/>
    <p:sldId id="339" r:id="rId32"/>
    <p:sldId id="338" r:id="rId33"/>
    <p:sldId id="34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315E"/>
    <a:srgbClr val="744F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C2C84B-84BB-40F0-938E-1F95973521C1}" v="672" dt="2025-12-16T16:24:17.405"/>
    <p1510:client id="{E84B4068-71BA-405E-9578-3EAAC6875EE5}" v="18" dt="2025-12-15T21:45:44.3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microsoft.com/office/2015/10/relationships/revisionInfo" Target="revisionInfo.xml"/><Relationship Id="rId21" Type="http://schemas.openxmlformats.org/officeDocument/2006/relationships/slide" Target="slides/slide9.xml"/><Relationship Id="rId34" Type="http://schemas.openxmlformats.org/officeDocument/2006/relationships/slide" Target="slides/slide2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02315E"/>
        </a:solidFill>
        <a:effectLst/>
      </p:bgPr>
    </p:bg>
    <p:spTree>
      <p:nvGrpSpPr>
        <p:cNvPr id="1" name=""/>
        <p:cNvGrpSpPr/>
        <p:nvPr/>
      </p:nvGrpSpPr>
      <p:grpSpPr>
        <a:xfrm>
          <a:off x="0" y="0"/>
          <a:ext cx="0" cy="0"/>
          <a:chOff x="0" y="0"/>
          <a:chExt cx="0" cy="0"/>
        </a:xfrm>
      </p:grpSpPr>
      <p:pic>
        <p:nvPicPr>
          <p:cNvPr id="3" name="Graphic 2"/>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4097" y="-845925"/>
            <a:ext cx="11259293" cy="8428918"/>
          </a:xfrm>
          <a:prstGeom prst="rect">
            <a:avLst/>
          </a:prstGeom>
        </p:spPr>
      </p:pic>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744F28"/>
        </a:solidFill>
        <a:effectLst/>
      </p:bgPr>
    </p:bg>
    <p:spTree>
      <p:nvGrpSpPr>
        <p:cNvPr id="1" name=""/>
        <p:cNvGrpSpPr/>
        <p:nvPr/>
      </p:nvGrpSpPr>
      <p:grpSpPr>
        <a:xfrm>
          <a:off x="0" y="0"/>
          <a:ext cx="0" cy="0"/>
          <a:chOff x="0" y="0"/>
          <a:chExt cx="0" cy="0"/>
        </a:xfrm>
      </p:grpSpPr>
      <p:pic>
        <p:nvPicPr>
          <p:cNvPr id="5" name="Graphic 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3561" y="-580294"/>
            <a:ext cx="11142285" cy="8393078"/>
          </a:xfrm>
          <a:prstGeom prst="rect">
            <a:avLst/>
          </a:prstGeom>
        </p:spPr>
      </p:pic>
    </p:spTree>
  </p:cSld>
  <p:clrMapOvr>
    <a:masterClrMapping/>
  </p:clrMapOvr>
  <p:hf hdr="0" dt="0"/>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02315E"/>
        </a:solidFill>
        <a:effectLst/>
      </p:bgPr>
    </p:bg>
    <p:spTree>
      <p:nvGrpSpPr>
        <p:cNvPr id="1" name=""/>
        <p:cNvGrpSpPr/>
        <p:nvPr/>
      </p:nvGrpSpPr>
      <p:grpSpPr>
        <a:xfrm>
          <a:off x="0" y="0"/>
          <a:ext cx="0" cy="0"/>
          <a:chOff x="0" y="0"/>
          <a:chExt cx="0" cy="0"/>
        </a:xfrm>
      </p:grpSpPr>
      <p:pic>
        <p:nvPicPr>
          <p:cNvPr id="3" name="Graphic 2"/>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4097" y="-845925"/>
            <a:ext cx="11259293" cy="8428918"/>
          </a:xfrm>
          <a:prstGeom prst="rect">
            <a:avLst/>
          </a:prstGeom>
        </p:spPr>
      </p:pic>
    </p:spTree>
  </p:cSld>
  <p:clrMapOvr>
    <a:masterClrMapping/>
  </p:clrMapOvr>
  <p:hf hdr="0" dt="0"/>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p:spPr>
        <p:txBody>
          <a:bodyPr/>
          <a:lstStyle/>
          <a:p>
            <a:fld id="{FDE934FF-F4E1-47C5-9CA5-30A81DDE2BE4}" type="datetimeFigureOut">
              <a:rPr lang="en-US" smtClean="0"/>
              <a:t>12/16/2025</a:t>
            </a:fld>
            <a:endParaRPr lang="en-US"/>
          </a:p>
        </p:txBody>
      </p:sp>
      <p:sp>
        <p:nvSpPr>
          <p:cNvPr id="5" name="Footer Placeholder 4"/>
          <p:cNvSpPr>
            <a:spLocks noGrp="1"/>
          </p:cNvSpPr>
          <p:nvPr>
            <p:ph type="ftr" sz="quarter" idx="11"/>
          </p:nvPr>
        </p:nvSpPr>
        <p:spPr/>
        <p:txBody>
          <a:bodyPr/>
          <a:lstStyle/>
          <a:p>
            <a:r>
              <a:rPr lang="en-US"/>
              <a:t>1</a:t>
            </a:r>
          </a:p>
        </p:txBody>
      </p:sp>
      <p:sp>
        <p:nvSpPr>
          <p:cNvPr id="6" name="Slide Number Placeholder 5"/>
          <p:cNvSpPr>
            <a:spLocks noGrp="1"/>
          </p:cNvSpPr>
          <p:nvPr>
            <p:ph type="sldNum" sz="quarter" idx="12"/>
          </p:nvPr>
        </p:nvSpPr>
        <p:spPr/>
        <p:txBody>
          <a:bodyPr/>
          <a:lstStyle/>
          <a:p>
            <a:fld id="{D98CD370-7B05-7541-89E1-FF1F8128CA37}" type="slidenum">
              <a:rPr lang="en-US" smtClean="0"/>
              <a:t>‹#›</a:t>
            </a:fld>
            <a:endParaRPr lang="en-US"/>
          </a:p>
        </p:txBody>
      </p:sp>
    </p:spTree>
  </p:cSld>
  <p:clrMapOvr>
    <a:masterClrMapping/>
  </p:clrMapOvr>
  <p:hf hdr="0" dt="0"/>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02315E"/>
        </a:solidFill>
        <a:effectLst/>
      </p:bgPr>
    </p:bg>
    <p:spTree>
      <p:nvGrpSpPr>
        <p:cNvPr id="1" name=""/>
        <p:cNvGrpSpPr/>
        <p:nvPr/>
      </p:nvGrpSpPr>
      <p:grpSpPr>
        <a:xfrm>
          <a:off x="0" y="0"/>
          <a:ext cx="0" cy="0"/>
          <a:chOff x="0" y="0"/>
          <a:chExt cx="0" cy="0"/>
        </a:xfrm>
      </p:grpSpPr>
      <p:pic>
        <p:nvPicPr>
          <p:cNvPr id="3" name="Graphic 2"/>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4097" y="-845925"/>
            <a:ext cx="11259293" cy="8428918"/>
          </a:xfrm>
          <a:prstGeom prst="rect">
            <a:avLst/>
          </a:prstGeom>
        </p:spPr>
      </p:pic>
    </p:spTree>
  </p:cSld>
  <p:clrMapOvr>
    <a:masterClrMapping/>
  </p:clrMapOvr>
  <p:hf hdr="0" dt="0"/>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02315E"/>
        </a:solidFill>
        <a:effectLst/>
      </p:bgPr>
    </p:bg>
    <p:spTree>
      <p:nvGrpSpPr>
        <p:cNvPr id="1" name=""/>
        <p:cNvGrpSpPr/>
        <p:nvPr/>
      </p:nvGrpSpPr>
      <p:grpSpPr>
        <a:xfrm>
          <a:off x="0" y="0"/>
          <a:ext cx="0" cy="0"/>
          <a:chOff x="0" y="0"/>
          <a:chExt cx="0" cy="0"/>
        </a:xfrm>
      </p:grpSpPr>
      <p:pic>
        <p:nvPicPr>
          <p:cNvPr id="3" name="Graphic 2"/>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4097" y="-845925"/>
            <a:ext cx="11259293" cy="8428918"/>
          </a:xfrm>
          <a:prstGeom prst="rect">
            <a:avLst/>
          </a:prstGeom>
        </p:spPr>
      </p:pic>
    </p:spTree>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744F28"/>
        </a:solidFill>
        <a:effectLst/>
      </p:bgPr>
    </p:bg>
    <p:spTree>
      <p:nvGrpSpPr>
        <p:cNvPr id="1" name=""/>
        <p:cNvGrpSpPr/>
        <p:nvPr/>
      </p:nvGrpSpPr>
      <p:grpSpPr>
        <a:xfrm>
          <a:off x="0" y="0"/>
          <a:ext cx="0" cy="0"/>
          <a:chOff x="0" y="0"/>
          <a:chExt cx="0" cy="0"/>
        </a:xfrm>
      </p:grpSpPr>
      <p:pic>
        <p:nvPicPr>
          <p:cNvPr id="5" name="Graphic 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3561" y="-580294"/>
            <a:ext cx="11142285" cy="8393078"/>
          </a:xfrm>
          <a:prstGeom prst="rect">
            <a:avLst/>
          </a:prstGeom>
        </p:spPr>
      </p:pic>
    </p:spTree>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744F28"/>
        </a:solidFill>
        <a:effectLst/>
      </p:bgPr>
    </p:bg>
    <p:spTree>
      <p:nvGrpSpPr>
        <p:cNvPr id="1" name=""/>
        <p:cNvGrpSpPr/>
        <p:nvPr/>
      </p:nvGrpSpPr>
      <p:grpSpPr>
        <a:xfrm>
          <a:off x="0" y="0"/>
          <a:ext cx="0" cy="0"/>
          <a:chOff x="0" y="0"/>
          <a:chExt cx="0" cy="0"/>
        </a:xfrm>
      </p:grpSpPr>
      <p:pic>
        <p:nvPicPr>
          <p:cNvPr id="5" name="Graphic 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3561" y="-580294"/>
            <a:ext cx="11142285" cy="8393078"/>
          </a:xfrm>
          <a:prstGeom prst="rect">
            <a:avLst/>
          </a:prstGeom>
        </p:spPr>
      </p:pic>
    </p:spTree>
  </p:cSld>
  <p:clrMapOvr>
    <a:masterClrMapping/>
  </p:clrMapOvr>
  <p:hf hd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744F28"/>
        </a:solidFill>
        <a:effectLst/>
      </p:bgPr>
    </p:bg>
    <p:spTree>
      <p:nvGrpSpPr>
        <p:cNvPr id="1" name=""/>
        <p:cNvGrpSpPr/>
        <p:nvPr/>
      </p:nvGrpSpPr>
      <p:grpSpPr>
        <a:xfrm>
          <a:off x="0" y="0"/>
          <a:ext cx="0" cy="0"/>
          <a:chOff x="0" y="0"/>
          <a:chExt cx="0" cy="0"/>
        </a:xfrm>
      </p:grpSpPr>
      <p:pic>
        <p:nvPicPr>
          <p:cNvPr id="5" name="Graphic 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3561" y="-580294"/>
            <a:ext cx="11142285" cy="8393078"/>
          </a:xfrm>
          <a:prstGeom prst="rect">
            <a:avLst/>
          </a:prstGeom>
        </p:spPr>
      </p:pic>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744F28"/>
        </a:solidFill>
        <a:effectLst/>
      </p:bgPr>
    </p:bg>
    <p:spTree>
      <p:nvGrpSpPr>
        <p:cNvPr id="1" name=""/>
        <p:cNvGrpSpPr/>
        <p:nvPr/>
      </p:nvGrpSpPr>
      <p:grpSpPr>
        <a:xfrm>
          <a:off x="0" y="0"/>
          <a:ext cx="0" cy="0"/>
          <a:chOff x="0" y="0"/>
          <a:chExt cx="0" cy="0"/>
        </a:xfrm>
      </p:grpSpPr>
      <p:pic>
        <p:nvPicPr>
          <p:cNvPr id="5" name="Graphic 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3561" y="-580294"/>
            <a:ext cx="11142285" cy="8393078"/>
          </a:xfrm>
          <a:prstGeom prst="rect">
            <a:avLst/>
          </a:prstGeom>
        </p:spPr>
      </p:pic>
    </p:spTree>
  </p:cSld>
  <p:clrMapOvr>
    <a:masterClrMapping/>
  </p:clrMapOvr>
  <p:hf hd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rgbClr val="744F28"/>
        </a:solidFill>
        <a:effectLst/>
      </p:bgPr>
    </p:bg>
    <p:spTree>
      <p:nvGrpSpPr>
        <p:cNvPr id="1" name=""/>
        <p:cNvGrpSpPr/>
        <p:nvPr/>
      </p:nvGrpSpPr>
      <p:grpSpPr>
        <a:xfrm>
          <a:off x="0" y="0"/>
          <a:ext cx="0" cy="0"/>
          <a:chOff x="0" y="0"/>
          <a:chExt cx="0" cy="0"/>
        </a:xfrm>
      </p:grpSpPr>
      <p:pic>
        <p:nvPicPr>
          <p:cNvPr id="5" name="Graphic 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3561" y="-580294"/>
            <a:ext cx="11142285" cy="8393078"/>
          </a:xfrm>
          <a:prstGeom prst="rect">
            <a:avLst/>
          </a:prstGeom>
        </p:spPr>
      </p:pic>
    </p:spTree>
  </p:cSld>
  <p:clrMapOvr>
    <a:masterClrMapping/>
  </p:clrMapOvr>
  <p:hf hdr="0" dt="0"/>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hf hdr="0" dt="0"/>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02315E"/>
        </a:solidFill>
        <a:effectLst/>
      </p:bgPr>
    </p:bg>
    <p:spTree>
      <p:nvGrpSpPr>
        <p:cNvPr id="1" name=""/>
        <p:cNvGrpSpPr/>
        <p:nvPr/>
      </p:nvGrpSpPr>
      <p:grpSpPr>
        <a:xfrm>
          <a:off x="0" y="0"/>
          <a:ext cx="0" cy="0"/>
          <a:chOff x="0" y="0"/>
          <a:chExt cx="0" cy="0"/>
        </a:xfrm>
      </p:grpSpPr>
      <p:pic>
        <p:nvPicPr>
          <p:cNvPr id="3" name="Graphic 2"/>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4097" y="-845925"/>
            <a:ext cx="11259293" cy="8428918"/>
          </a:xfrm>
          <a:prstGeom prst="rect">
            <a:avLst/>
          </a:prstGeom>
        </p:spPr>
      </p:pic>
    </p:spTree>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8218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367458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hf hd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32"/>
            <a:ext cx="5181600" cy="38463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hf hdr="0" dt="0"/>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19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33"/>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cSld>
  <p:clrMapOvr>
    <a:masterClrMapping/>
  </p:clrMapOvr>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32"/>
            <a:ext cx="2628900" cy="52803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431289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rgbClr val="02315E"/>
        </a:solidFill>
        <a:effectLst/>
      </p:bgPr>
    </p:bg>
    <p:spTree>
      <p:nvGrpSpPr>
        <p:cNvPr id="1" name=""/>
        <p:cNvGrpSpPr/>
        <p:nvPr/>
      </p:nvGrpSpPr>
      <p:grpSpPr>
        <a:xfrm>
          <a:off x="0" y="0"/>
          <a:ext cx="0" cy="0"/>
          <a:chOff x="0" y="0"/>
          <a:chExt cx="0" cy="0"/>
        </a:xfrm>
      </p:grpSpPr>
      <p:pic>
        <p:nvPicPr>
          <p:cNvPr id="3" name="Graphic 2"/>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4097" y="-845925"/>
            <a:ext cx="11259293" cy="8428918"/>
          </a:xfrm>
          <a:prstGeom prst="rect">
            <a:avLst/>
          </a:prstGeom>
        </p:spPr>
      </p:pic>
    </p:spTree>
  </p:cSld>
  <p:clrMapOvr>
    <a:masterClrMapping/>
  </p:clrMapOvr>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theme" Target="../theme/theme10.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image" Target="../media/image12.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theme" Target="../theme/theme11.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slideLayout" Target="../slideLayouts/slideLayout133.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13.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theme" Target="../theme/theme12.xml"/><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slideLayout" Target="../slideLayouts/slideLayout145.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 Id="rId14" Type="http://schemas.openxmlformats.org/officeDocument/2006/relationships/image" Target="../media/image14.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4.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6.e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7.e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theme" Target="../theme/theme7.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image" Target="../media/image9.emf"/></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theme" Target="../theme/theme8.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image" Target="../media/image10.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theme" Target="../theme/theme9.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image" Target="../media/image1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8CD370-7B05-7541-89E1-FF1F8128CA3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053736-C97D-6A4D-931B-7A8DFB0D798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6C010A-BF79-0D4B-9E3A-372A0B6116A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33E9F-D3BD-B04D-87FF-53C2A8B42B4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414D71-AEE2-A446-8B8F-4A2AF91C909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A7273D-2A98-C047-8C4B-75E69F6AFD6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E8023-504E-F449-908C-17BC6110B1F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0F459C-1D13-0543-A52B-1324866ECB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3021A3-9327-E040-80EF-A9E0E2A76F8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582EB5-BC73-454E-9D08-163FC3AD525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61906-CEE6-E04C-9447-FA6D2471FDB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38860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a:t>
            </a:r>
          </a:p>
        </p:txBody>
      </p:sp>
      <p:sp>
        <p:nvSpPr>
          <p:cNvPr id="5" name="Slide Number Placeholder 4"/>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182888-0DCE-2F41-B18C-D30745DE659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6.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9.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9.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9.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7.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7.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4574649B-1B23-D745-A835-13346CB2C3C8}"/>
              </a:ext>
            </a:extLst>
          </p:cNvPr>
          <p:cNvPicPr>
            <a:picLocks noChangeAspect="1"/>
          </p:cNvPicPr>
          <p:nvPr/>
        </p:nvPicPr>
        <p:blipFill>
          <a:blip r:embed="rId2"/>
          <a:stretch>
            <a:fillRect/>
          </a:stretch>
        </p:blipFill>
        <p:spPr>
          <a:xfrm>
            <a:off x="3068637" y="2575163"/>
            <a:ext cx="6054725" cy="3500596"/>
          </a:xfrm>
          <a:prstGeom prst="rect">
            <a:avLst/>
          </a:prstGeom>
        </p:spPr>
      </p:pic>
      <p:sp>
        <p:nvSpPr>
          <p:cNvPr id="2" name="Title 1"/>
          <p:cNvSpPr>
            <a:spLocks noGrp="1"/>
          </p:cNvSpPr>
          <p:nvPr>
            <p:ph type="ctrTitle"/>
          </p:nvPr>
        </p:nvSpPr>
        <p:spPr>
          <a:xfrm>
            <a:off x="758952" y="208676"/>
            <a:ext cx="10363200" cy="1611996"/>
          </a:xfrm>
        </p:spPr>
        <p:txBody>
          <a:bodyPr>
            <a:normAutofit fontScale="90000"/>
          </a:bodyPr>
          <a:lstStyle/>
          <a:p>
            <a:r>
              <a:rPr lang="en-US">
                <a:latin typeface="Calibri" panose="020F0502020204030204" pitchFamily="34" charset="0"/>
                <a:ea typeface="Calibri" panose="020F0502020204030204" pitchFamily="34" charset="0"/>
                <a:cs typeface="Calibri" panose="020F0502020204030204" pitchFamily="34" charset="0"/>
              </a:rPr>
              <a:t>Landowner Preference – </a:t>
            </a:r>
            <a:br>
              <a:rPr lang="en-US">
                <a:latin typeface="Calibri" panose="020F0502020204030204" pitchFamily="34" charset="0"/>
                <a:ea typeface="Calibri" panose="020F0502020204030204" pitchFamily="34" charset="0"/>
                <a:cs typeface="Calibri" panose="020F0502020204030204" pitchFamily="34" charset="0"/>
              </a:rPr>
            </a:br>
            <a:r>
              <a:rPr lang="en-US">
                <a:latin typeface="Calibri" panose="020F0502020204030204" pitchFamily="34" charset="0"/>
                <a:ea typeface="Calibri" panose="020F0502020204030204" pitchFamily="34" charset="0"/>
                <a:cs typeface="Calibri" panose="020F0502020204030204" pitchFamily="34" charset="0"/>
              </a:rPr>
              <a:t>An Overview</a:t>
            </a:r>
            <a:endParaRPr lang="en-US"/>
          </a:p>
        </p:txBody>
      </p:sp>
      <p:sp>
        <p:nvSpPr>
          <p:cNvPr id="3" name="Subtitle 2"/>
          <p:cNvSpPr>
            <a:spLocks noGrp="1"/>
          </p:cNvSpPr>
          <p:nvPr>
            <p:ph type="subTitle" idx="1"/>
          </p:nvPr>
        </p:nvSpPr>
        <p:spPr>
          <a:xfrm>
            <a:off x="1368552" y="1820672"/>
            <a:ext cx="9144000" cy="655637"/>
          </a:xfrm>
        </p:spPr>
        <p:txBody>
          <a:bodyPr/>
          <a:lstStyle/>
          <a:p>
            <a:r>
              <a:rPr lang="en-US"/>
              <a:t>Montana Fish, Wildlife &amp; Parks</a:t>
            </a:r>
          </a:p>
        </p:txBody>
      </p:sp>
      <p:sp>
        <p:nvSpPr>
          <p:cNvPr id="5" name="TextBox 4">
            <a:extLst>
              <a:ext uri="{FF2B5EF4-FFF2-40B4-BE49-F238E27FC236}">
                <a16:creationId xmlns:a16="http://schemas.microsoft.com/office/drawing/2014/main" id="{7A036B4F-FB77-FDFC-A500-91F90581ECAA}"/>
              </a:ext>
            </a:extLst>
          </p:cNvPr>
          <p:cNvSpPr txBox="1"/>
          <p:nvPr/>
        </p:nvSpPr>
        <p:spPr>
          <a:xfrm>
            <a:off x="11587734" y="6147435"/>
            <a:ext cx="60769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rPr>
              <a:t>1</a:t>
            </a:r>
            <a:endParaRPr lang="en-US" sz="3600">
              <a:solidFill>
                <a:schemeClr val="bg1"/>
              </a:solidFill>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2A745-6A4C-E32F-437A-9013F4C445D4}"/>
              </a:ext>
            </a:extLst>
          </p:cNvPr>
          <p:cNvSpPr>
            <a:spLocks noGrp="1"/>
          </p:cNvSpPr>
          <p:nvPr>
            <p:ph type="title"/>
          </p:nvPr>
        </p:nvSpPr>
        <p:spPr>
          <a:xfrm>
            <a:off x="838200" y="241304"/>
            <a:ext cx="10515600" cy="1325563"/>
          </a:xfrm>
        </p:spPr>
        <p:txBody>
          <a:bodyPr>
            <a:normAutofit/>
          </a:bodyPr>
          <a:lstStyle/>
          <a:p>
            <a:r>
              <a:rPr lang="en-US" sz="5400">
                <a:latin typeface="Calibri" panose="020F0502020204030204" pitchFamily="34" charset="0"/>
                <a:ea typeface="Calibri" panose="020F0502020204030204" pitchFamily="34" charset="0"/>
                <a:cs typeface="Calibri" panose="020F0502020204030204" pitchFamily="34" charset="0"/>
              </a:rPr>
              <a:t>Application Processes (Cont’d)</a:t>
            </a:r>
            <a:endParaRPr lang="en-US" sz="5400"/>
          </a:p>
        </p:txBody>
      </p:sp>
      <p:sp>
        <p:nvSpPr>
          <p:cNvPr id="5" name="TextBox 4">
            <a:extLst>
              <a:ext uri="{FF2B5EF4-FFF2-40B4-BE49-F238E27FC236}">
                <a16:creationId xmlns:a16="http://schemas.microsoft.com/office/drawing/2014/main" id="{6B810302-2CA1-2DE3-91BE-559D7C52CCAC}"/>
              </a:ext>
            </a:extLst>
          </p:cNvPr>
          <p:cNvSpPr txBox="1"/>
          <p:nvPr/>
        </p:nvSpPr>
        <p:spPr>
          <a:xfrm>
            <a:off x="11356467" y="6151245"/>
            <a:ext cx="71666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rPr>
              <a:t>10</a:t>
            </a:r>
          </a:p>
        </p:txBody>
      </p:sp>
      <p:pic>
        <p:nvPicPr>
          <p:cNvPr id="8" name="Content Placeholder 5" descr="Map">
            <a:extLst>
              <a:ext uri="{FF2B5EF4-FFF2-40B4-BE49-F238E27FC236}">
                <a16:creationId xmlns:a16="http://schemas.microsoft.com/office/drawing/2014/main" id="{26673BF4-F0E5-D2E0-6C97-063C431AFCB4}"/>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1566867"/>
            <a:ext cx="5580330" cy="2637179"/>
          </a:xfrm>
        </p:spPr>
      </p:pic>
      <p:pic>
        <p:nvPicPr>
          <p:cNvPr id="9" name="Content Placeholder 8" descr="Graphical user interface, application&#10;&#10;AI-generated content may be incorrect.">
            <a:extLst>
              <a:ext uri="{FF2B5EF4-FFF2-40B4-BE49-F238E27FC236}">
                <a16:creationId xmlns:a16="http://schemas.microsoft.com/office/drawing/2014/main" id="{877B53A0-F40E-CAF5-6886-0B1325849F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1034" y="1565761"/>
            <a:ext cx="3781724" cy="2797662"/>
          </a:xfrm>
          <a:prstGeom prst="rect">
            <a:avLst/>
          </a:prstGeom>
        </p:spPr>
      </p:pic>
      <p:sp>
        <p:nvSpPr>
          <p:cNvPr id="10" name="TextBox 9">
            <a:extLst>
              <a:ext uri="{FF2B5EF4-FFF2-40B4-BE49-F238E27FC236}">
                <a16:creationId xmlns:a16="http://schemas.microsoft.com/office/drawing/2014/main" id="{C31863B2-96AB-A2C9-58DE-C3AF26C28837}"/>
              </a:ext>
            </a:extLst>
          </p:cNvPr>
          <p:cNvSpPr txBox="1"/>
          <p:nvPr/>
        </p:nvSpPr>
        <p:spPr>
          <a:xfrm>
            <a:off x="1150400" y="4364529"/>
            <a:ext cx="5132561" cy="369332"/>
          </a:xfrm>
          <a:prstGeom prst="rect">
            <a:avLst/>
          </a:prstGeom>
          <a:noFill/>
        </p:spPr>
        <p:txBody>
          <a:bodyPr wrap="square" rtlCol="0">
            <a:spAutoFit/>
          </a:bodyPr>
          <a:lstStyle/>
          <a:p>
            <a:r>
              <a:rPr lang="en-US">
                <a:latin typeface="Calibri" panose="020F0502020204030204" pitchFamily="34" charset="0"/>
                <a:ea typeface="Calibri" panose="020F0502020204030204" pitchFamily="34" charset="0"/>
                <a:cs typeface="Calibri" panose="020F0502020204030204" pitchFamily="34" charset="0"/>
              </a:rPr>
              <a:t>FWP Elk Layer (Green) – General Elk Distribution.</a:t>
            </a:r>
          </a:p>
        </p:txBody>
      </p:sp>
      <p:sp>
        <p:nvSpPr>
          <p:cNvPr id="11" name="TextBox 10">
            <a:extLst>
              <a:ext uri="{FF2B5EF4-FFF2-40B4-BE49-F238E27FC236}">
                <a16:creationId xmlns:a16="http://schemas.microsoft.com/office/drawing/2014/main" id="{2D4FF517-3F8C-0963-8622-76FFF30E3781}"/>
              </a:ext>
            </a:extLst>
          </p:cNvPr>
          <p:cNvSpPr txBox="1"/>
          <p:nvPr/>
        </p:nvSpPr>
        <p:spPr>
          <a:xfrm>
            <a:off x="6988430" y="4410695"/>
            <a:ext cx="4986068" cy="646331"/>
          </a:xfrm>
          <a:prstGeom prst="rect">
            <a:avLst/>
          </a:prstGeom>
          <a:noFill/>
        </p:spPr>
        <p:txBody>
          <a:bodyPr wrap="square" rtlCol="0">
            <a:spAutoFit/>
          </a:bodyPr>
          <a:lstStyle/>
          <a:p>
            <a:r>
              <a:rPr lang="en-US">
                <a:latin typeface="Calibri" panose="020F0502020204030204" pitchFamily="34" charset="0"/>
                <a:ea typeface="Calibri" panose="020F0502020204030204" pitchFamily="34" charset="0"/>
                <a:cs typeface="Calibri" panose="020F0502020204030204" pitchFamily="34" charset="0"/>
              </a:rPr>
              <a:t>MT Cadastral Data – Used to verify acreage, hunting district, and land ownership.</a:t>
            </a:r>
          </a:p>
        </p:txBody>
      </p:sp>
    </p:spTree>
    <p:extLst>
      <p:ext uri="{BB962C8B-B14F-4D97-AF65-F5344CB8AC3E}">
        <p14:creationId xmlns:p14="http://schemas.microsoft.com/office/powerpoint/2010/main" val="161004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4E62C-7687-50E2-EB29-A6FBCA6E8B61}"/>
              </a:ext>
            </a:extLst>
          </p:cNvPr>
          <p:cNvSpPr>
            <a:spLocks noGrp="1"/>
          </p:cNvSpPr>
          <p:nvPr>
            <p:ph type="title"/>
          </p:nvPr>
        </p:nvSpPr>
        <p:spPr/>
        <p:txBody>
          <a:bodyPr>
            <a:normAutofit/>
          </a:bodyPr>
          <a:lstStyle/>
          <a:p>
            <a:r>
              <a:rPr lang="en-US">
                <a:latin typeface="Calibri"/>
                <a:ea typeface="Calibri"/>
                <a:cs typeface="Calibri"/>
              </a:rPr>
              <a:t>Recent Legislative Action</a:t>
            </a:r>
          </a:p>
        </p:txBody>
      </p:sp>
      <p:sp>
        <p:nvSpPr>
          <p:cNvPr id="4" name="TextBox 3">
            <a:extLst>
              <a:ext uri="{FF2B5EF4-FFF2-40B4-BE49-F238E27FC236}">
                <a16:creationId xmlns:a16="http://schemas.microsoft.com/office/drawing/2014/main" id="{6FC2F425-142C-8999-F82C-1271CAC9D7A2}"/>
              </a:ext>
            </a:extLst>
          </p:cNvPr>
          <p:cNvSpPr txBox="1"/>
          <p:nvPr/>
        </p:nvSpPr>
        <p:spPr>
          <a:xfrm>
            <a:off x="11391900" y="6148959"/>
            <a:ext cx="72961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rPr>
              <a:t>11</a:t>
            </a:r>
            <a:endParaRPr lang="en-US" sz="3600">
              <a:solidFill>
                <a:schemeClr val="bg1"/>
              </a:solidFill>
              <a:cs typeface="Calibri"/>
            </a:endParaRPr>
          </a:p>
        </p:txBody>
      </p:sp>
      <p:sp>
        <p:nvSpPr>
          <p:cNvPr id="9" name="Content Placeholder 2">
            <a:extLst>
              <a:ext uri="{FF2B5EF4-FFF2-40B4-BE49-F238E27FC236}">
                <a16:creationId xmlns:a16="http://schemas.microsoft.com/office/drawing/2014/main" id="{B3820BC5-6F7B-FABE-DFAD-8647A016A77F}"/>
              </a:ext>
            </a:extLst>
          </p:cNvPr>
          <p:cNvSpPr>
            <a:spLocks noGrp="1"/>
          </p:cNvSpPr>
          <p:nvPr>
            <p:ph idx="1"/>
          </p:nvPr>
        </p:nvSpPr>
        <p:spPr>
          <a:xfrm>
            <a:off x="876300" y="1597025"/>
            <a:ext cx="10515600" cy="4351338"/>
          </a:xfrm>
        </p:spPr>
        <p:txBody>
          <a:bodyPr vert="horz" lIns="91440" tIns="45720" rIns="91440" bIns="45720" rtlCol="0" anchor="t">
            <a:normAutofit/>
          </a:bodyPr>
          <a:lstStyle/>
          <a:p>
            <a:r>
              <a:rPr lang="en-US"/>
              <a:t>House Bill 146 (2023 – Passed):</a:t>
            </a:r>
          </a:p>
          <a:p>
            <a:pPr lvl="1"/>
            <a:r>
              <a:rPr lang="en-US"/>
              <a:t>Established statutory authority and eligibility requirements for landowner preference on deer and antelope licenses (MCA 87-2-735).</a:t>
            </a:r>
          </a:p>
          <a:p>
            <a:r>
              <a:rPr lang="en-US"/>
              <a:t>House Bill 635 (2023 – Passed):</a:t>
            </a:r>
          </a:p>
          <a:p>
            <a:pPr lvl="1"/>
            <a:r>
              <a:rPr lang="en-US"/>
              <a:t>Established statutory authority and eligibility requirements for the Nonresident Priority Pool program (MCA 87-2-714).</a:t>
            </a:r>
          </a:p>
          <a:p>
            <a:r>
              <a:rPr lang="en-US"/>
              <a:t>House Bill 519 (2025 – Tabled):</a:t>
            </a:r>
          </a:p>
          <a:p>
            <a:pPr lvl="1"/>
            <a:r>
              <a:rPr lang="en-US"/>
              <a:t>Would have repealed the Nonresident Priority Pool program in its entirety (MCA 87-2-714).</a:t>
            </a:r>
          </a:p>
        </p:txBody>
      </p:sp>
    </p:spTree>
    <p:extLst>
      <p:ext uri="{BB962C8B-B14F-4D97-AF65-F5344CB8AC3E}">
        <p14:creationId xmlns:p14="http://schemas.microsoft.com/office/powerpoint/2010/main" val="70671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5B5D7CC-A4A9-1721-C704-4BB81B9468F1}"/>
              </a:ext>
            </a:extLst>
          </p:cNvPr>
          <p:cNvSpPr txBox="1"/>
          <p:nvPr/>
        </p:nvSpPr>
        <p:spPr>
          <a:xfrm>
            <a:off x="11496675" y="6169914"/>
            <a:ext cx="69570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rPr>
              <a:t>12</a:t>
            </a:r>
            <a:endParaRPr lang="en-US" sz="3600">
              <a:solidFill>
                <a:schemeClr val="bg1"/>
              </a:solidFill>
              <a:cs typeface="Calibri"/>
            </a:endParaRPr>
          </a:p>
        </p:txBody>
      </p:sp>
      <p:sp>
        <p:nvSpPr>
          <p:cNvPr id="8" name="Title 1">
            <a:extLst>
              <a:ext uri="{FF2B5EF4-FFF2-40B4-BE49-F238E27FC236}">
                <a16:creationId xmlns:a16="http://schemas.microsoft.com/office/drawing/2014/main" id="{FE37A545-7BC0-9D10-E28C-3029AE649ED4}"/>
              </a:ext>
            </a:extLst>
          </p:cNvPr>
          <p:cNvSpPr>
            <a:spLocks noGrp="1"/>
          </p:cNvSpPr>
          <p:nvPr>
            <p:ph type="title"/>
          </p:nvPr>
        </p:nvSpPr>
        <p:spPr>
          <a:xfrm>
            <a:off x="981075" y="246253"/>
            <a:ext cx="10515600" cy="1325563"/>
          </a:xfrm>
        </p:spPr>
        <p:txBody>
          <a:bodyPr/>
          <a:lstStyle/>
          <a:p>
            <a:r>
              <a:rPr lang="en-US">
                <a:latin typeface="Calibri"/>
                <a:ea typeface="Calibri"/>
                <a:cs typeface="Calibri"/>
              </a:rPr>
              <a:t>Recent Legislative Action (cont'd)</a:t>
            </a:r>
            <a:endParaRPr lang="en-US"/>
          </a:p>
        </p:txBody>
      </p:sp>
      <p:sp>
        <p:nvSpPr>
          <p:cNvPr id="13" name="Content Placeholder 2">
            <a:extLst>
              <a:ext uri="{FF2B5EF4-FFF2-40B4-BE49-F238E27FC236}">
                <a16:creationId xmlns:a16="http://schemas.microsoft.com/office/drawing/2014/main" id="{F04FF594-C5D6-B1E6-544A-2B226BDBD657}"/>
              </a:ext>
            </a:extLst>
          </p:cNvPr>
          <p:cNvSpPr>
            <a:spLocks noGrp="1"/>
          </p:cNvSpPr>
          <p:nvPr>
            <p:ph idx="1"/>
          </p:nvPr>
        </p:nvSpPr>
        <p:spPr>
          <a:xfrm>
            <a:off x="838200" y="1478153"/>
            <a:ext cx="10515600" cy="4351338"/>
          </a:xfrm>
        </p:spPr>
        <p:txBody>
          <a:bodyPr vert="horz" lIns="91440" tIns="45720" rIns="91440" bIns="45720" rtlCol="0" anchor="t">
            <a:normAutofit/>
          </a:bodyPr>
          <a:lstStyle/>
          <a:p>
            <a:r>
              <a:rPr lang="en-US">
                <a:latin typeface="Calibri"/>
                <a:ea typeface="Calibri"/>
                <a:cs typeface="Calibri"/>
              </a:rPr>
              <a:t>Senate Bill 235 (2025 - Passed):</a:t>
            </a:r>
          </a:p>
          <a:p>
            <a:pPr lvl="1"/>
            <a:r>
              <a:rPr lang="en-US">
                <a:latin typeface="Calibri"/>
                <a:ea typeface="Calibri"/>
                <a:cs typeface="Calibri"/>
              </a:rPr>
              <a:t>Affects requirements for Elk B Licenses and Elk Permits.</a:t>
            </a:r>
          </a:p>
          <a:p>
            <a:pPr lvl="1"/>
            <a:r>
              <a:rPr lang="en-US">
                <a:latin typeface="Calibri"/>
                <a:ea typeface="Calibri"/>
                <a:cs typeface="Calibri"/>
              </a:rPr>
              <a:t>Removes language which previously allowed property under a contract to purchase to qualify for Landowner Preference.</a:t>
            </a:r>
          </a:p>
          <a:p>
            <a:pPr lvl="1"/>
            <a:r>
              <a:rPr lang="en-US">
                <a:latin typeface="Calibri"/>
                <a:ea typeface="Calibri"/>
                <a:cs typeface="Calibri"/>
              </a:rPr>
              <a:t>Adds language which clarifies that land usage by elk must be documented by FWP to qualify for Landowner Preference (elk layer).</a:t>
            </a:r>
          </a:p>
          <a:p>
            <a:pPr lvl="1"/>
            <a:r>
              <a:rPr lang="en-US">
                <a:latin typeface="Calibri"/>
                <a:ea typeface="Calibri"/>
                <a:cs typeface="Calibri"/>
              </a:rPr>
              <a:t>Adds definitions of "employee" for the purposes of designating preference.</a:t>
            </a:r>
          </a:p>
          <a:p>
            <a:pPr lvl="2"/>
            <a:r>
              <a:rPr lang="en-US" b="1">
                <a:latin typeface="Calibri"/>
                <a:ea typeface="Calibri"/>
                <a:cs typeface="Calibri"/>
              </a:rPr>
              <a:t>Elk B:</a:t>
            </a:r>
            <a:r>
              <a:rPr lang="en-US">
                <a:latin typeface="Calibri"/>
                <a:ea typeface="Calibri"/>
                <a:cs typeface="Calibri"/>
              </a:rPr>
              <a:t> </a:t>
            </a:r>
            <a:r>
              <a:rPr lang="en-US" i="1">
                <a:latin typeface="Calibri"/>
                <a:ea typeface="Calibri"/>
                <a:cs typeface="Calibri"/>
              </a:rPr>
              <a:t>"</a:t>
            </a:r>
            <a:r>
              <a:rPr lang="en-US" i="1">
                <a:latin typeface="Calibri"/>
                <a:ea typeface="+mn-lt"/>
                <a:cs typeface="+mn-lt"/>
              </a:rPr>
              <a:t>employee" means a person who is paid by a landowner to do work and who has state or federal taxes withheld from the payment for the work provided.</a:t>
            </a:r>
            <a:endParaRPr lang="en-US" i="1">
              <a:latin typeface="Calibri"/>
              <a:ea typeface="Calibri"/>
              <a:cs typeface="Calibri"/>
            </a:endParaRPr>
          </a:p>
          <a:p>
            <a:pPr lvl="2"/>
            <a:r>
              <a:rPr lang="en-US" b="1">
                <a:latin typeface="Calibri"/>
                <a:ea typeface="Calibri"/>
                <a:cs typeface="Calibri"/>
              </a:rPr>
              <a:t>Elk Permit: </a:t>
            </a:r>
            <a:r>
              <a:rPr lang="en-US" i="1">
                <a:latin typeface="Calibri"/>
                <a:ea typeface="+mn-lt"/>
                <a:cs typeface="+mn-lt"/>
              </a:rPr>
              <a:t>an employee of the landowner who works full time and year-round as part of the active farm or ranch operation.</a:t>
            </a:r>
          </a:p>
          <a:p>
            <a:pPr lvl="1"/>
            <a:endParaRPr lang="en-US"/>
          </a:p>
        </p:txBody>
      </p:sp>
    </p:spTree>
    <p:extLst>
      <p:ext uri="{BB962C8B-B14F-4D97-AF65-F5344CB8AC3E}">
        <p14:creationId xmlns:p14="http://schemas.microsoft.com/office/powerpoint/2010/main" val="3671513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DC7640D-BDD8-5121-1870-F6DBE2FADA68}"/>
              </a:ext>
            </a:extLst>
          </p:cNvPr>
          <p:cNvSpPr txBox="1"/>
          <p:nvPr/>
        </p:nvSpPr>
        <p:spPr>
          <a:xfrm>
            <a:off x="11496675" y="6169914"/>
            <a:ext cx="69570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rPr>
              <a:t>13</a:t>
            </a:r>
            <a:endParaRPr lang="en-US" sz="3600">
              <a:solidFill>
                <a:schemeClr val="bg1"/>
              </a:solidFill>
              <a:cs typeface="Calibri"/>
            </a:endParaRPr>
          </a:p>
        </p:txBody>
      </p:sp>
      <p:sp>
        <p:nvSpPr>
          <p:cNvPr id="10" name="Title 1">
            <a:extLst>
              <a:ext uri="{FF2B5EF4-FFF2-40B4-BE49-F238E27FC236}">
                <a16:creationId xmlns:a16="http://schemas.microsoft.com/office/drawing/2014/main" id="{7EC1616A-3B59-108B-0462-6163610B8985}"/>
              </a:ext>
            </a:extLst>
          </p:cNvPr>
          <p:cNvSpPr>
            <a:spLocks noGrp="1"/>
          </p:cNvSpPr>
          <p:nvPr>
            <p:ph type="title"/>
          </p:nvPr>
        </p:nvSpPr>
        <p:spPr>
          <a:xfrm>
            <a:off x="838200" y="154317"/>
            <a:ext cx="10515600" cy="1325563"/>
          </a:xfrm>
        </p:spPr>
        <p:txBody>
          <a:bodyPr/>
          <a:lstStyle/>
          <a:p>
            <a:r>
              <a:rPr lang="en-US">
                <a:latin typeface="Calibri"/>
                <a:ea typeface="Calibri"/>
                <a:cs typeface="Calibri"/>
              </a:rPr>
              <a:t>Current Challenges</a:t>
            </a:r>
            <a:endParaRPr lang="en-US"/>
          </a:p>
        </p:txBody>
      </p:sp>
      <p:sp>
        <p:nvSpPr>
          <p:cNvPr id="19" name="Content Placeholder 2">
            <a:extLst>
              <a:ext uri="{FF2B5EF4-FFF2-40B4-BE49-F238E27FC236}">
                <a16:creationId xmlns:a16="http://schemas.microsoft.com/office/drawing/2014/main" id="{A56223FD-BC0B-3964-570F-2EAE4EEAA7DF}"/>
              </a:ext>
            </a:extLst>
          </p:cNvPr>
          <p:cNvSpPr txBox="1">
            <a:spLocks/>
          </p:cNvSpPr>
          <p:nvPr/>
        </p:nvSpPr>
        <p:spPr>
          <a:xfrm>
            <a:off x="838200" y="1377569"/>
            <a:ext cx="10515600" cy="4351338"/>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514350" indent="-514350">
              <a:buFont typeface="Arial" panose="020B0604020202020204" pitchFamily="34" charset="0"/>
              <a:buAutoNum type="arabicPeriod"/>
            </a:pPr>
            <a:r>
              <a:rPr lang="en-US" sz="2200" b="0">
                <a:latin typeface="Calibri"/>
                <a:ea typeface="Calibri"/>
                <a:cs typeface="Calibri"/>
              </a:rPr>
              <a:t>Dividing property into multiple parcels/entities can allow multiple individuals to legally claim landowner preference.</a:t>
            </a:r>
          </a:p>
          <a:p>
            <a:pPr marL="514350" indent="-514350">
              <a:buFont typeface="Arial" panose="020B0604020202020204" pitchFamily="34" charset="0"/>
              <a:buAutoNum type="arabicPeriod"/>
            </a:pPr>
            <a:r>
              <a:rPr lang="en-US" sz="2200" b="0">
                <a:latin typeface="Calibri"/>
                <a:ea typeface="Calibri"/>
                <a:cs typeface="Calibri"/>
              </a:rPr>
              <a:t>Permits or licenses obtained using landowner preference are valid throughout the hunting district not required to be used only on the landowner’s property.</a:t>
            </a:r>
          </a:p>
          <a:p>
            <a:pPr marL="514350" indent="-514350">
              <a:buFont typeface="Arial" panose="020B0604020202020204" pitchFamily="34" charset="0"/>
              <a:buAutoNum type="arabicPeriod"/>
            </a:pPr>
            <a:r>
              <a:rPr lang="en-US" sz="2200" b="0">
                <a:latin typeface="Calibri"/>
                <a:ea typeface="Calibri"/>
                <a:cs typeface="Calibri"/>
              </a:rPr>
              <a:t>Difficulty identifying and preventing multiple applicants from claiming landowner preference on the same property.</a:t>
            </a:r>
          </a:p>
          <a:p>
            <a:pPr marL="514350" indent="-514350">
              <a:buFont typeface="Arial" panose="020B0604020202020204" pitchFamily="34" charset="0"/>
              <a:buAutoNum type="arabicPeriod"/>
            </a:pPr>
            <a:r>
              <a:rPr lang="en-US" sz="2200" b="0">
                <a:latin typeface="Calibri"/>
                <a:ea typeface="Calibri"/>
                <a:cs typeface="Calibri"/>
              </a:rPr>
              <a:t>Multiple guiding statutes, definitions, and requirements across programs can cause confusion.</a:t>
            </a:r>
          </a:p>
          <a:p>
            <a:pPr marL="514350" indent="-514350">
              <a:buAutoNum type="arabicPeriod"/>
            </a:pPr>
            <a:r>
              <a:rPr lang="en-US" sz="2200" b="0">
                <a:latin typeface="Calibri"/>
                <a:ea typeface="Calibri"/>
                <a:cs typeface="Calibri"/>
              </a:rPr>
              <a:t>Landowners and their designees are not guaranteed a license or permit, especially in areas with higher concentrations of private land.</a:t>
            </a:r>
          </a:p>
          <a:p>
            <a:endParaRPr lang="en-US">
              <a:latin typeface="Calibri"/>
              <a:ea typeface="Calibri"/>
              <a:cs typeface="Calibri"/>
            </a:endParaRPr>
          </a:p>
          <a:p>
            <a:pPr marL="514350" indent="-514350">
              <a:buFont typeface="Arial" panose="020B0604020202020204" pitchFamily="34" charset="0"/>
              <a:buAutoNum type="arabicPeriod"/>
            </a:pPr>
            <a:endParaRPr lang="en-US">
              <a:latin typeface="Calibri"/>
              <a:ea typeface="Calibri"/>
              <a:cs typeface="Calibri"/>
            </a:endParaRPr>
          </a:p>
          <a:p>
            <a:pPr marL="514350" indent="-514350">
              <a:buFont typeface="Arial" panose="020B0604020202020204" pitchFamily="34" charset="0"/>
              <a:buAutoNum type="arabicPeriod"/>
            </a:pPr>
            <a:endParaRPr lang="en-US">
              <a:latin typeface="Aptos" panose="02110004020202020204"/>
              <a:ea typeface="Calibri"/>
              <a:cs typeface="Calibri"/>
            </a:endParaRPr>
          </a:p>
        </p:txBody>
      </p:sp>
    </p:spTree>
    <p:extLst>
      <p:ext uri="{BB962C8B-B14F-4D97-AF65-F5344CB8AC3E}">
        <p14:creationId xmlns:p14="http://schemas.microsoft.com/office/powerpoint/2010/main" val="3634414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D6C5F06-5745-6C39-0F51-86FC85822EB9}"/>
              </a:ext>
            </a:extLst>
          </p:cNvPr>
          <p:cNvSpPr txBox="1"/>
          <p:nvPr/>
        </p:nvSpPr>
        <p:spPr>
          <a:xfrm>
            <a:off x="11353800" y="6196203"/>
            <a:ext cx="83629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14</a:t>
            </a:r>
          </a:p>
        </p:txBody>
      </p:sp>
      <p:sp>
        <p:nvSpPr>
          <p:cNvPr id="17" name="Title 16">
            <a:extLst>
              <a:ext uri="{FF2B5EF4-FFF2-40B4-BE49-F238E27FC236}">
                <a16:creationId xmlns:a16="http://schemas.microsoft.com/office/drawing/2014/main" id="{E47A13A0-498D-EC51-172F-7B4909193FA0}"/>
              </a:ext>
            </a:extLst>
          </p:cNvPr>
          <p:cNvSpPr>
            <a:spLocks noGrp="1"/>
          </p:cNvSpPr>
          <p:nvPr>
            <p:ph type="title"/>
          </p:nvPr>
        </p:nvSpPr>
        <p:spPr>
          <a:xfrm>
            <a:off x="838200" y="102178"/>
            <a:ext cx="10515600" cy="759192"/>
          </a:xfrm>
        </p:spPr>
        <p:txBody>
          <a:bodyPr/>
          <a:lstStyle/>
          <a:p>
            <a:r>
              <a:rPr lang="en-US">
                <a:latin typeface="Calibri"/>
                <a:ea typeface="Calibri"/>
                <a:cs typeface="Calibri"/>
              </a:rPr>
              <a:t>Drawing Example – Landowner Preference</a:t>
            </a:r>
            <a:endParaRPr lang="en-US"/>
          </a:p>
        </p:txBody>
      </p:sp>
      <p:graphicFrame>
        <p:nvGraphicFramePr>
          <p:cNvPr id="19" name="Table 18">
            <a:extLst>
              <a:ext uri="{FF2B5EF4-FFF2-40B4-BE49-F238E27FC236}">
                <a16:creationId xmlns:a16="http://schemas.microsoft.com/office/drawing/2014/main" id="{CE08D548-A0B4-BFC7-AB51-016FEF9D0EDA}"/>
              </a:ext>
            </a:extLst>
          </p:cNvPr>
          <p:cNvGraphicFramePr>
            <a:graphicFrameLocks noGrp="1"/>
          </p:cNvGraphicFramePr>
          <p:nvPr>
            <p:extLst>
              <p:ext uri="{D42A27DB-BD31-4B8C-83A1-F6EECF244321}">
                <p14:modId xmlns:p14="http://schemas.microsoft.com/office/powerpoint/2010/main" val="1282702533"/>
              </p:ext>
            </p:extLst>
          </p:nvPr>
        </p:nvGraphicFramePr>
        <p:xfrm>
          <a:off x="3051673" y="862318"/>
          <a:ext cx="8049044" cy="1249680"/>
        </p:xfrm>
        <a:graphic>
          <a:graphicData uri="http://schemas.openxmlformats.org/drawingml/2006/table">
            <a:tbl>
              <a:tblPr firstRow="1" bandRow="1">
                <a:tableStyleId>{5C22544A-7EE6-4342-B048-85BDC9FD1C3A}</a:tableStyleId>
              </a:tblPr>
              <a:tblGrid>
                <a:gridCol w="2012261">
                  <a:extLst>
                    <a:ext uri="{9D8B030D-6E8A-4147-A177-3AD203B41FA5}">
                      <a16:colId xmlns:a16="http://schemas.microsoft.com/office/drawing/2014/main" val="549206383"/>
                    </a:ext>
                  </a:extLst>
                </a:gridCol>
                <a:gridCol w="2012261">
                  <a:extLst>
                    <a:ext uri="{9D8B030D-6E8A-4147-A177-3AD203B41FA5}">
                      <a16:colId xmlns:a16="http://schemas.microsoft.com/office/drawing/2014/main" val="4278554109"/>
                    </a:ext>
                  </a:extLst>
                </a:gridCol>
                <a:gridCol w="2012261">
                  <a:extLst>
                    <a:ext uri="{9D8B030D-6E8A-4147-A177-3AD203B41FA5}">
                      <a16:colId xmlns:a16="http://schemas.microsoft.com/office/drawing/2014/main" val="4215882321"/>
                    </a:ext>
                  </a:extLst>
                </a:gridCol>
                <a:gridCol w="2012261">
                  <a:extLst>
                    <a:ext uri="{9D8B030D-6E8A-4147-A177-3AD203B41FA5}">
                      <a16:colId xmlns:a16="http://schemas.microsoft.com/office/drawing/2014/main" val="2108547837"/>
                    </a:ext>
                  </a:extLst>
                </a:gridCol>
              </a:tblGrid>
              <a:tr h="239617">
                <a:tc gridSpan="4">
                  <a:txBody>
                    <a:bodyPr/>
                    <a:lstStyle/>
                    <a:p>
                      <a:pPr lvl="0" algn="ctr">
                        <a:buNone/>
                      </a:pPr>
                      <a:r>
                        <a:rPr lang="en-US" sz="1600"/>
                        <a:t>General Information</a:t>
                      </a:r>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50019987"/>
                  </a:ext>
                </a:extLst>
              </a:tr>
              <a:tr h="413884">
                <a:tc>
                  <a:txBody>
                    <a:bodyPr/>
                    <a:lstStyle/>
                    <a:p>
                      <a:r>
                        <a:rPr lang="en-US" sz="1600"/>
                        <a:t>Opportunity</a:t>
                      </a:r>
                    </a:p>
                  </a:txBody>
                  <a:tcPr/>
                </a:tc>
                <a:tc>
                  <a:txBody>
                    <a:bodyPr/>
                    <a:lstStyle/>
                    <a:p>
                      <a:r>
                        <a:rPr lang="en-US" sz="1600"/>
                        <a:t>Overall Quota</a:t>
                      </a:r>
                    </a:p>
                  </a:txBody>
                  <a:tcPr/>
                </a:tc>
                <a:tc>
                  <a:txBody>
                    <a:bodyPr/>
                    <a:lstStyle/>
                    <a:p>
                      <a:r>
                        <a:rPr lang="en-US" sz="1600"/>
                        <a:t>Landowner Quota (15%)</a:t>
                      </a:r>
                    </a:p>
                  </a:txBody>
                  <a:tcPr/>
                </a:tc>
                <a:tc>
                  <a:txBody>
                    <a:bodyPr/>
                    <a:lstStyle/>
                    <a:p>
                      <a:r>
                        <a:rPr lang="en-US" sz="1600"/>
                        <a:t>Max Nonresident Quota (10%)</a:t>
                      </a:r>
                    </a:p>
                  </a:txBody>
                  <a:tcPr/>
                </a:tc>
                <a:extLst>
                  <a:ext uri="{0D108BD9-81ED-4DB2-BD59-A6C34878D82A}">
                    <a16:rowId xmlns:a16="http://schemas.microsoft.com/office/drawing/2014/main" val="2339732424"/>
                  </a:ext>
                </a:extLst>
              </a:tr>
              <a:tr h="239617">
                <a:tc>
                  <a:txBody>
                    <a:bodyPr/>
                    <a:lstStyle/>
                    <a:p>
                      <a:r>
                        <a:rPr lang="en-US" sz="1600"/>
                        <a:t>799-20 Elk Permit</a:t>
                      </a:r>
                    </a:p>
                  </a:txBody>
                  <a:tcPr/>
                </a:tc>
                <a:tc>
                  <a:txBody>
                    <a:bodyPr/>
                    <a:lstStyle/>
                    <a:p>
                      <a:r>
                        <a:rPr lang="en-US" sz="1600"/>
                        <a:t>280</a:t>
                      </a:r>
                    </a:p>
                  </a:txBody>
                  <a:tcPr/>
                </a:tc>
                <a:tc>
                  <a:txBody>
                    <a:bodyPr/>
                    <a:lstStyle/>
                    <a:p>
                      <a:r>
                        <a:rPr lang="en-US" sz="1600"/>
                        <a:t>42</a:t>
                      </a:r>
                    </a:p>
                  </a:txBody>
                  <a:tcPr/>
                </a:tc>
                <a:tc>
                  <a:txBody>
                    <a:bodyPr/>
                    <a:lstStyle/>
                    <a:p>
                      <a:r>
                        <a:rPr lang="en-US" sz="1600"/>
                        <a:t>28</a:t>
                      </a:r>
                    </a:p>
                  </a:txBody>
                  <a:tcPr/>
                </a:tc>
                <a:extLst>
                  <a:ext uri="{0D108BD9-81ED-4DB2-BD59-A6C34878D82A}">
                    <a16:rowId xmlns:a16="http://schemas.microsoft.com/office/drawing/2014/main" val="542669808"/>
                  </a:ext>
                </a:extLst>
              </a:tr>
            </a:tbl>
          </a:graphicData>
        </a:graphic>
      </p:graphicFrame>
      <p:graphicFrame>
        <p:nvGraphicFramePr>
          <p:cNvPr id="20" name="Table 19">
            <a:extLst>
              <a:ext uri="{FF2B5EF4-FFF2-40B4-BE49-F238E27FC236}">
                <a16:creationId xmlns:a16="http://schemas.microsoft.com/office/drawing/2014/main" id="{2EE144DA-39DB-E4A1-A617-89895233E608}"/>
              </a:ext>
            </a:extLst>
          </p:cNvPr>
          <p:cNvGraphicFramePr>
            <a:graphicFrameLocks noGrp="1"/>
          </p:cNvGraphicFramePr>
          <p:nvPr>
            <p:extLst>
              <p:ext uri="{D42A27DB-BD31-4B8C-83A1-F6EECF244321}">
                <p14:modId xmlns:p14="http://schemas.microsoft.com/office/powerpoint/2010/main" val="2269804167"/>
              </p:ext>
            </p:extLst>
          </p:nvPr>
        </p:nvGraphicFramePr>
        <p:xfrm>
          <a:off x="576913" y="2183164"/>
          <a:ext cx="11617739" cy="1254915"/>
        </p:xfrm>
        <a:graphic>
          <a:graphicData uri="http://schemas.openxmlformats.org/drawingml/2006/table">
            <a:tbl>
              <a:tblPr firstRow="1" bandRow="1">
                <a:tableStyleId>{5C22544A-7EE6-4342-B048-85BDC9FD1C3A}</a:tableStyleId>
              </a:tblPr>
              <a:tblGrid>
                <a:gridCol w="1659677">
                  <a:extLst>
                    <a:ext uri="{9D8B030D-6E8A-4147-A177-3AD203B41FA5}">
                      <a16:colId xmlns:a16="http://schemas.microsoft.com/office/drawing/2014/main" val="1539207002"/>
                    </a:ext>
                  </a:extLst>
                </a:gridCol>
                <a:gridCol w="1659677">
                  <a:extLst>
                    <a:ext uri="{9D8B030D-6E8A-4147-A177-3AD203B41FA5}">
                      <a16:colId xmlns:a16="http://schemas.microsoft.com/office/drawing/2014/main" val="3684153986"/>
                    </a:ext>
                  </a:extLst>
                </a:gridCol>
                <a:gridCol w="1659677">
                  <a:extLst>
                    <a:ext uri="{9D8B030D-6E8A-4147-A177-3AD203B41FA5}">
                      <a16:colId xmlns:a16="http://schemas.microsoft.com/office/drawing/2014/main" val="2307371055"/>
                    </a:ext>
                  </a:extLst>
                </a:gridCol>
                <a:gridCol w="1659677">
                  <a:extLst>
                    <a:ext uri="{9D8B030D-6E8A-4147-A177-3AD203B41FA5}">
                      <a16:colId xmlns:a16="http://schemas.microsoft.com/office/drawing/2014/main" val="3429717751"/>
                    </a:ext>
                  </a:extLst>
                </a:gridCol>
                <a:gridCol w="1659677">
                  <a:extLst>
                    <a:ext uri="{9D8B030D-6E8A-4147-A177-3AD203B41FA5}">
                      <a16:colId xmlns:a16="http://schemas.microsoft.com/office/drawing/2014/main" val="2083843493"/>
                    </a:ext>
                  </a:extLst>
                </a:gridCol>
                <a:gridCol w="1659677">
                  <a:extLst>
                    <a:ext uri="{9D8B030D-6E8A-4147-A177-3AD203B41FA5}">
                      <a16:colId xmlns:a16="http://schemas.microsoft.com/office/drawing/2014/main" val="3471556019"/>
                    </a:ext>
                  </a:extLst>
                </a:gridCol>
                <a:gridCol w="1659677">
                  <a:extLst>
                    <a:ext uri="{9D8B030D-6E8A-4147-A177-3AD203B41FA5}">
                      <a16:colId xmlns:a16="http://schemas.microsoft.com/office/drawing/2014/main" val="1803964922"/>
                    </a:ext>
                  </a:extLst>
                </a:gridCol>
              </a:tblGrid>
              <a:tr h="331312">
                <a:tc gridSpan="7">
                  <a:txBody>
                    <a:bodyPr/>
                    <a:lstStyle/>
                    <a:p>
                      <a:pPr lvl="0" algn="ctr">
                        <a:buNone/>
                      </a:pPr>
                      <a:r>
                        <a:rPr lang="en-US" sz="1600"/>
                        <a:t>Landowner Portion</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0776697"/>
                  </a:ext>
                </a:extLst>
              </a:tr>
              <a:tr h="571500">
                <a:tc>
                  <a:txBody>
                    <a:bodyPr/>
                    <a:lstStyle/>
                    <a:p>
                      <a:r>
                        <a:rPr lang="en-US" sz="1600"/>
                        <a:t>Res.  Applicants</a:t>
                      </a:r>
                    </a:p>
                  </a:txBody>
                  <a:tcPr/>
                </a:tc>
                <a:tc>
                  <a:txBody>
                    <a:bodyPr/>
                    <a:lstStyle/>
                    <a:p>
                      <a:r>
                        <a:rPr lang="en-US" sz="1600"/>
                        <a:t>Res. Successful</a:t>
                      </a:r>
                    </a:p>
                  </a:txBody>
                  <a:tcPr/>
                </a:tc>
                <a:tc>
                  <a:txBody>
                    <a:bodyPr/>
                    <a:lstStyle/>
                    <a:p>
                      <a:r>
                        <a:rPr lang="en-US" sz="1600"/>
                        <a:t>NR Applicants</a:t>
                      </a:r>
                    </a:p>
                  </a:txBody>
                  <a:tcPr/>
                </a:tc>
                <a:tc>
                  <a:txBody>
                    <a:bodyPr/>
                    <a:lstStyle/>
                    <a:p>
                      <a:r>
                        <a:rPr lang="en-US" sz="1600"/>
                        <a:t>NR Successful</a:t>
                      </a:r>
                    </a:p>
                  </a:txBody>
                  <a:tcPr/>
                </a:tc>
                <a:tc>
                  <a:txBody>
                    <a:bodyPr/>
                    <a:lstStyle/>
                    <a:p>
                      <a:pPr lvl="0" algn="l">
                        <a:buNone/>
                      </a:pPr>
                      <a:r>
                        <a:rPr lang="en-US" sz="1600" b="0" i="0" u="none" strike="noStrike" noProof="0">
                          <a:solidFill>
                            <a:schemeClr val="tx1"/>
                          </a:solidFill>
                          <a:latin typeface="Aptos"/>
                        </a:rPr>
                        <a:t>Total Successful</a:t>
                      </a:r>
                    </a:p>
                  </a:txBody>
                  <a:tcPr/>
                </a:tc>
                <a:tc>
                  <a:txBody>
                    <a:bodyPr/>
                    <a:lstStyle/>
                    <a:p>
                      <a:r>
                        <a:rPr lang="en-US" sz="1600" b="1"/>
                        <a:t>Remaining Total Quota</a:t>
                      </a:r>
                    </a:p>
                  </a:txBody>
                  <a:tcPr/>
                </a:tc>
                <a:tc>
                  <a:txBody>
                    <a:bodyPr/>
                    <a:lstStyle/>
                    <a:p>
                      <a:pPr lvl="0">
                        <a:buNone/>
                      </a:pPr>
                      <a:r>
                        <a:rPr lang="en-US" sz="1600" b="1"/>
                        <a:t>Remaining (Max) NR Quota</a:t>
                      </a:r>
                    </a:p>
                  </a:txBody>
                  <a:tcPr/>
                </a:tc>
                <a:extLst>
                  <a:ext uri="{0D108BD9-81ED-4DB2-BD59-A6C34878D82A}">
                    <a16:rowId xmlns:a16="http://schemas.microsoft.com/office/drawing/2014/main" val="796093685"/>
                  </a:ext>
                </a:extLst>
              </a:tr>
              <a:tr h="340515">
                <a:tc>
                  <a:txBody>
                    <a:bodyPr/>
                    <a:lstStyle/>
                    <a:p>
                      <a:r>
                        <a:rPr lang="en-US" sz="1600"/>
                        <a:t>122</a:t>
                      </a:r>
                    </a:p>
                  </a:txBody>
                  <a:tcPr/>
                </a:tc>
                <a:tc>
                  <a:txBody>
                    <a:bodyPr/>
                    <a:lstStyle/>
                    <a:p>
                      <a:r>
                        <a:rPr lang="en-US" sz="1600"/>
                        <a:t>36</a:t>
                      </a:r>
                    </a:p>
                  </a:txBody>
                  <a:tcPr/>
                </a:tc>
                <a:tc>
                  <a:txBody>
                    <a:bodyPr/>
                    <a:lstStyle/>
                    <a:p>
                      <a:r>
                        <a:rPr lang="en-US" sz="1600"/>
                        <a:t>20</a:t>
                      </a:r>
                    </a:p>
                  </a:txBody>
                  <a:tcPr/>
                </a:tc>
                <a:tc>
                  <a:txBody>
                    <a:bodyPr/>
                    <a:lstStyle/>
                    <a:p>
                      <a:r>
                        <a:rPr lang="en-US" sz="1600"/>
                        <a:t>6</a:t>
                      </a:r>
                    </a:p>
                  </a:txBody>
                  <a:tcPr/>
                </a:tc>
                <a:tc>
                  <a:txBody>
                    <a:bodyPr/>
                    <a:lstStyle/>
                    <a:p>
                      <a:pPr lvl="0">
                        <a:buNone/>
                      </a:pPr>
                      <a:r>
                        <a:rPr lang="en-US" sz="1600" b="0" i="0" u="none" strike="noStrike" noProof="0">
                          <a:latin typeface="Aptos"/>
                        </a:rPr>
                        <a:t>42</a:t>
                      </a:r>
                      <a:endParaRPr lang="en-US" sz="1600"/>
                    </a:p>
                  </a:txBody>
                  <a:tcPr/>
                </a:tc>
                <a:tc>
                  <a:txBody>
                    <a:bodyPr/>
                    <a:lstStyle/>
                    <a:p>
                      <a:r>
                        <a:rPr lang="en-US" sz="1600" b="1"/>
                        <a:t>238</a:t>
                      </a:r>
                    </a:p>
                  </a:txBody>
                  <a:tcPr/>
                </a:tc>
                <a:tc>
                  <a:txBody>
                    <a:bodyPr/>
                    <a:lstStyle/>
                    <a:p>
                      <a:pPr lvl="0">
                        <a:buNone/>
                      </a:pPr>
                      <a:r>
                        <a:rPr lang="en-US" sz="1600" b="1"/>
                        <a:t>22</a:t>
                      </a:r>
                    </a:p>
                  </a:txBody>
                  <a:tcPr/>
                </a:tc>
                <a:extLst>
                  <a:ext uri="{0D108BD9-81ED-4DB2-BD59-A6C34878D82A}">
                    <a16:rowId xmlns:a16="http://schemas.microsoft.com/office/drawing/2014/main" val="3792916720"/>
                  </a:ext>
                </a:extLst>
              </a:tr>
            </a:tbl>
          </a:graphicData>
        </a:graphic>
      </p:graphicFrame>
      <p:graphicFrame>
        <p:nvGraphicFramePr>
          <p:cNvPr id="21" name="Table 20">
            <a:extLst>
              <a:ext uri="{FF2B5EF4-FFF2-40B4-BE49-F238E27FC236}">
                <a16:creationId xmlns:a16="http://schemas.microsoft.com/office/drawing/2014/main" id="{A3E7E700-A9D1-C613-1E0A-5B69C7533B2B}"/>
              </a:ext>
            </a:extLst>
          </p:cNvPr>
          <p:cNvGraphicFramePr>
            <a:graphicFrameLocks noGrp="1"/>
          </p:cNvGraphicFramePr>
          <p:nvPr>
            <p:extLst>
              <p:ext uri="{D42A27DB-BD31-4B8C-83A1-F6EECF244321}">
                <p14:modId xmlns:p14="http://schemas.microsoft.com/office/powerpoint/2010/main" val="2876819778"/>
              </p:ext>
            </p:extLst>
          </p:nvPr>
        </p:nvGraphicFramePr>
        <p:xfrm>
          <a:off x="274067" y="3874841"/>
          <a:ext cx="11647769" cy="1362192"/>
        </p:xfrm>
        <a:graphic>
          <a:graphicData uri="http://schemas.openxmlformats.org/drawingml/2006/table">
            <a:tbl>
              <a:tblPr firstRow="1" bandRow="1">
                <a:tableStyleId>{5C22544A-7EE6-4342-B048-85BDC9FD1C3A}</a:tableStyleId>
              </a:tblPr>
              <a:tblGrid>
                <a:gridCol w="1663967">
                  <a:extLst>
                    <a:ext uri="{9D8B030D-6E8A-4147-A177-3AD203B41FA5}">
                      <a16:colId xmlns:a16="http://schemas.microsoft.com/office/drawing/2014/main" val="1699815676"/>
                    </a:ext>
                  </a:extLst>
                </a:gridCol>
                <a:gridCol w="1663967">
                  <a:extLst>
                    <a:ext uri="{9D8B030D-6E8A-4147-A177-3AD203B41FA5}">
                      <a16:colId xmlns:a16="http://schemas.microsoft.com/office/drawing/2014/main" val="1599621629"/>
                    </a:ext>
                  </a:extLst>
                </a:gridCol>
                <a:gridCol w="1663967">
                  <a:extLst>
                    <a:ext uri="{9D8B030D-6E8A-4147-A177-3AD203B41FA5}">
                      <a16:colId xmlns:a16="http://schemas.microsoft.com/office/drawing/2014/main" val="1295805528"/>
                    </a:ext>
                  </a:extLst>
                </a:gridCol>
                <a:gridCol w="1663967">
                  <a:extLst>
                    <a:ext uri="{9D8B030D-6E8A-4147-A177-3AD203B41FA5}">
                      <a16:colId xmlns:a16="http://schemas.microsoft.com/office/drawing/2014/main" val="2425290353"/>
                    </a:ext>
                  </a:extLst>
                </a:gridCol>
                <a:gridCol w="1663967">
                  <a:extLst>
                    <a:ext uri="{9D8B030D-6E8A-4147-A177-3AD203B41FA5}">
                      <a16:colId xmlns:a16="http://schemas.microsoft.com/office/drawing/2014/main" val="1803368576"/>
                    </a:ext>
                  </a:extLst>
                </a:gridCol>
                <a:gridCol w="1663967">
                  <a:extLst>
                    <a:ext uri="{9D8B030D-6E8A-4147-A177-3AD203B41FA5}">
                      <a16:colId xmlns:a16="http://schemas.microsoft.com/office/drawing/2014/main" val="2284452399"/>
                    </a:ext>
                  </a:extLst>
                </a:gridCol>
                <a:gridCol w="1663967">
                  <a:extLst>
                    <a:ext uri="{9D8B030D-6E8A-4147-A177-3AD203B41FA5}">
                      <a16:colId xmlns:a16="http://schemas.microsoft.com/office/drawing/2014/main" val="2527089213"/>
                    </a:ext>
                  </a:extLst>
                </a:gridCol>
              </a:tblGrid>
              <a:tr h="330868">
                <a:tc gridSpan="7">
                  <a:txBody>
                    <a:bodyPr/>
                    <a:lstStyle/>
                    <a:p>
                      <a:pPr algn="ctr"/>
                      <a:r>
                        <a:rPr lang="en-US" sz="1600"/>
                        <a:t>General Portion</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73310374"/>
                  </a:ext>
                </a:extLst>
              </a:tr>
              <a:tr h="447792">
                <a:tc>
                  <a:txBody>
                    <a:bodyPr/>
                    <a:lstStyle/>
                    <a:p>
                      <a:r>
                        <a:rPr lang="en-US" sz="1600"/>
                        <a:t>Res. Applicants</a:t>
                      </a:r>
                    </a:p>
                  </a:txBody>
                  <a:tcPr/>
                </a:tc>
                <a:tc>
                  <a:txBody>
                    <a:bodyPr/>
                    <a:lstStyle/>
                    <a:p>
                      <a:r>
                        <a:rPr lang="en-US" sz="1600"/>
                        <a:t>Res. Successful</a:t>
                      </a:r>
                    </a:p>
                  </a:txBody>
                  <a:tcPr/>
                </a:tc>
                <a:tc>
                  <a:txBody>
                    <a:bodyPr/>
                    <a:lstStyle/>
                    <a:p>
                      <a:r>
                        <a:rPr lang="en-US" sz="1600"/>
                        <a:t>NR Applicants</a:t>
                      </a:r>
                    </a:p>
                  </a:txBody>
                  <a:tcPr/>
                </a:tc>
                <a:tc>
                  <a:txBody>
                    <a:bodyPr/>
                    <a:lstStyle/>
                    <a:p>
                      <a:r>
                        <a:rPr lang="en-US" sz="1600"/>
                        <a:t>NR Successful</a:t>
                      </a:r>
                    </a:p>
                  </a:txBody>
                  <a:tcPr/>
                </a:tc>
                <a:tc>
                  <a:txBody>
                    <a:bodyPr/>
                    <a:lstStyle/>
                    <a:p>
                      <a:r>
                        <a:rPr lang="en-US" sz="1600"/>
                        <a:t>Total Successful</a:t>
                      </a:r>
                    </a:p>
                  </a:txBody>
                  <a:tcPr/>
                </a:tc>
                <a:tc>
                  <a:txBody>
                    <a:bodyPr/>
                    <a:lstStyle/>
                    <a:p>
                      <a:r>
                        <a:rPr lang="en-US" sz="1600" b="1"/>
                        <a:t>Remaining Total Quota</a:t>
                      </a:r>
                    </a:p>
                  </a:txBody>
                  <a:tcPr/>
                </a:tc>
                <a:tc>
                  <a:txBody>
                    <a:bodyPr/>
                    <a:lstStyle/>
                    <a:p>
                      <a:r>
                        <a:rPr lang="en-US" sz="1600" b="1"/>
                        <a:t>Remaining (Max) NR Quota</a:t>
                      </a:r>
                    </a:p>
                  </a:txBody>
                  <a:tcPr/>
                </a:tc>
                <a:extLst>
                  <a:ext uri="{0D108BD9-81ED-4DB2-BD59-A6C34878D82A}">
                    <a16:rowId xmlns:a16="http://schemas.microsoft.com/office/drawing/2014/main" val="1693655283"/>
                  </a:ext>
                </a:extLst>
              </a:tr>
              <a:tr h="447792">
                <a:tc>
                  <a:txBody>
                    <a:bodyPr/>
                    <a:lstStyle/>
                    <a:p>
                      <a:r>
                        <a:rPr lang="en-US" sz="1600"/>
                        <a:t>3,139</a:t>
                      </a:r>
                    </a:p>
                  </a:txBody>
                  <a:tcPr/>
                </a:tc>
                <a:tc>
                  <a:txBody>
                    <a:bodyPr/>
                    <a:lstStyle/>
                    <a:p>
                      <a:r>
                        <a:rPr lang="en-US" sz="1600"/>
                        <a:t>216</a:t>
                      </a:r>
                    </a:p>
                  </a:txBody>
                  <a:tcPr/>
                </a:tc>
                <a:tc>
                  <a:txBody>
                    <a:bodyPr/>
                    <a:lstStyle/>
                    <a:p>
                      <a:r>
                        <a:rPr lang="en-US" sz="1600"/>
                        <a:t>513</a:t>
                      </a:r>
                    </a:p>
                  </a:txBody>
                  <a:tcPr/>
                </a:tc>
                <a:tc>
                  <a:txBody>
                    <a:bodyPr/>
                    <a:lstStyle/>
                    <a:p>
                      <a:r>
                        <a:rPr lang="en-US" sz="1600"/>
                        <a:t>22</a:t>
                      </a:r>
                    </a:p>
                  </a:txBody>
                  <a:tcPr/>
                </a:tc>
                <a:tc>
                  <a:txBody>
                    <a:bodyPr/>
                    <a:lstStyle/>
                    <a:p>
                      <a:r>
                        <a:rPr lang="en-US" sz="1600"/>
                        <a:t>238</a:t>
                      </a:r>
                    </a:p>
                  </a:txBody>
                  <a:tcPr/>
                </a:tc>
                <a:tc>
                  <a:txBody>
                    <a:bodyPr/>
                    <a:lstStyle/>
                    <a:p>
                      <a:r>
                        <a:rPr lang="en-US" sz="1600" b="1"/>
                        <a:t>0</a:t>
                      </a:r>
                    </a:p>
                  </a:txBody>
                  <a:tcPr/>
                </a:tc>
                <a:tc>
                  <a:txBody>
                    <a:bodyPr/>
                    <a:lstStyle/>
                    <a:p>
                      <a:r>
                        <a:rPr lang="en-US" sz="1600" b="1"/>
                        <a:t>0</a:t>
                      </a:r>
                    </a:p>
                  </a:txBody>
                  <a:tcPr/>
                </a:tc>
                <a:extLst>
                  <a:ext uri="{0D108BD9-81ED-4DB2-BD59-A6C34878D82A}">
                    <a16:rowId xmlns:a16="http://schemas.microsoft.com/office/drawing/2014/main" val="2030778065"/>
                  </a:ext>
                </a:extLst>
              </a:tr>
            </a:tbl>
          </a:graphicData>
        </a:graphic>
      </p:graphicFrame>
      <p:sp>
        <p:nvSpPr>
          <p:cNvPr id="22" name="Arrow: Down 21">
            <a:extLst>
              <a:ext uri="{FF2B5EF4-FFF2-40B4-BE49-F238E27FC236}">
                <a16:creationId xmlns:a16="http://schemas.microsoft.com/office/drawing/2014/main" id="{35196AB2-F230-E271-05A1-B9FEBB31A24B}"/>
              </a:ext>
            </a:extLst>
          </p:cNvPr>
          <p:cNvSpPr/>
          <p:nvPr/>
        </p:nvSpPr>
        <p:spPr>
          <a:xfrm>
            <a:off x="6813690" y="3436678"/>
            <a:ext cx="403366" cy="44372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9976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C2C636-0368-33C8-273E-87D85CD4F047}"/>
              </a:ext>
            </a:extLst>
          </p:cNvPr>
          <p:cNvSpPr txBox="1"/>
          <p:nvPr/>
        </p:nvSpPr>
        <p:spPr>
          <a:xfrm>
            <a:off x="11406051" y="6152605"/>
            <a:ext cx="7837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rPr>
              <a:t>15</a:t>
            </a:r>
            <a:endParaRPr lang="en-US" sz="3600">
              <a:solidFill>
                <a:schemeClr val="bg1"/>
              </a:solidFill>
              <a:cs typeface="Calibri"/>
            </a:endParaRPr>
          </a:p>
        </p:txBody>
      </p:sp>
      <p:sp>
        <p:nvSpPr>
          <p:cNvPr id="8" name="Title 1">
            <a:extLst>
              <a:ext uri="{FF2B5EF4-FFF2-40B4-BE49-F238E27FC236}">
                <a16:creationId xmlns:a16="http://schemas.microsoft.com/office/drawing/2014/main" id="{72AAA793-CDA5-6C45-CB46-1EA0B231B6F9}"/>
              </a:ext>
            </a:extLst>
          </p:cNvPr>
          <p:cNvSpPr>
            <a:spLocks noGrp="1"/>
          </p:cNvSpPr>
          <p:nvPr>
            <p:ph type="title"/>
          </p:nvPr>
        </p:nvSpPr>
        <p:spPr>
          <a:xfrm>
            <a:off x="838200" y="365125"/>
            <a:ext cx="10515600" cy="1325563"/>
          </a:xfrm>
        </p:spPr>
        <p:txBody>
          <a:bodyPr/>
          <a:lstStyle/>
          <a:p>
            <a:r>
              <a:rPr lang="en-US">
                <a:latin typeface="Calibri"/>
                <a:ea typeface="Calibri"/>
                <a:cs typeface="Calibri"/>
              </a:rPr>
              <a:t>Resident LOP Application Numbers</a:t>
            </a:r>
          </a:p>
        </p:txBody>
      </p:sp>
      <p:sp>
        <p:nvSpPr>
          <p:cNvPr id="13" name="Title 1">
            <a:extLst>
              <a:ext uri="{FF2B5EF4-FFF2-40B4-BE49-F238E27FC236}">
                <a16:creationId xmlns:a16="http://schemas.microsoft.com/office/drawing/2014/main" id="{9250355F-6132-147D-7ADD-997C470C0A58}"/>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atin typeface="Calibri"/>
                <a:ea typeface="Calibri"/>
                <a:cs typeface="Calibri"/>
              </a:rPr>
              <a:t>Resident LOP Application Numbers</a:t>
            </a:r>
          </a:p>
        </p:txBody>
      </p:sp>
      <p:sp>
        <p:nvSpPr>
          <p:cNvPr id="15" name="Content Placeholder 3">
            <a:extLst>
              <a:ext uri="{FF2B5EF4-FFF2-40B4-BE49-F238E27FC236}">
                <a16:creationId xmlns:a16="http://schemas.microsoft.com/office/drawing/2014/main" id="{4ED04A0F-A373-95BD-2137-661B74E20F21}"/>
              </a:ext>
            </a:extLst>
          </p:cNvPr>
          <p:cNvSpPr>
            <a:spLocks noGrp="1"/>
          </p:cNvSpPr>
          <p:nvPr>
            <p:ph sz="half" idx="2"/>
          </p:nvPr>
        </p:nvSpPr>
        <p:spPr>
          <a:xfrm>
            <a:off x="7255042" y="1580398"/>
            <a:ext cx="4319336" cy="4220996"/>
          </a:xfrm>
        </p:spPr>
        <p:txBody>
          <a:bodyPr vert="horz" lIns="91440" tIns="45720" rIns="91440" bIns="45720" rtlCol="0" anchor="t">
            <a:normAutofit/>
          </a:bodyPr>
          <a:lstStyle/>
          <a:p>
            <a:r>
              <a:rPr lang="en-US" sz="2400">
                <a:latin typeface="Calibri"/>
                <a:ea typeface="Calibri"/>
                <a:cs typeface="Calibri"/>
              </a:rPr>
              <a:t>10-year averages (2016-2025):</a:t>
            </a:r>
          </a:p>
          <a:p>
            <a:pPr lvl="1"/>
            <a:r>
              <a:rPr lang="en-US" sz="2200">
                <a:latin typeface="Calibri"/>
                <a:ea typeface="Calibri"/>
                <a:cs typeface="Calibri"/>
              </a:rPr>
              <a:t>Antelope: </a:t>
            </a:r>
            <a:r>
              <a:rPr lang="en-US" sz="2200" b="1">
                <a:latin typeface="Calibri"/>
                <a:ea typeface="Calibri"/>
                <a:cs typeface="Calibri"/>
              </a:rPr>
              <a:t>560</a:t>
            </a:r>
          </a:p>
          <a:p>
            <a:pPr lvl="1"/>
            <a:r>
              <a:rPr lang="en-US" sz="2200">
                <a:latin typeface="Calibri"/>
                <a:ea typeface="Calibri"/>
                <a:cs typeface="Calibri"/>
              </a:rPr>
              <a:t>Antelope B: </a:t>
            </a:r>
            <a:r>
              <a:rPr lang="en-US" sz="2200" b="1">
                <a:latin typeface="Calibri"/>
                <a:ea typeface="Calibri"/>
                <a:cs typeface="Calibri"/>
              </a:rPr>
              <a:t>143</a:t>
            </a:r>
          </a:p>
          <a:p>
            <a:pPr lvl="1"/>
            <a:r>
              <a:rPr lang="en-US" sz="2200">
                <a:latin typeface="Calibri"/>
                <a:ea typeface="Calibri"/>
                <a:cs typeface="Calibri"/>
              </a:rPr>
              <a:t>Antelope 900 (2018-2025)*: </a:t>
            </a:r>
            <a:r>
              <a:rPr lang="en-US" sz="2200" b="1">
                <a:latin typeface="Calibri"/>
                <a:ea typeface="Calibri"/>
                <a:cs typeface="Calibri"/>
              </a:rPr>
              <a:t>7</a:t>
            </a:r>
          </a:p>
          <a:p>
            <a:pPr lvl="1"/>
            <a:r>
              <a:rPr lang="en-US" sz="2200">
                <a:latin typeface="Calibri"/>
                <a:ea typeface="Calibri"/>
                <a:cs typeface="Calibri"/>
              </a:rPr>
              <a:t>Deer B: </a:t>
            </a:r>
            <a:r>
              <a:rPr lang="en-US" sz="2200" b="1">
                <a:latin typeface="Calibri"/>
                <a:ea typeface="Calibri"/>
                <a:cs typeface="Calibri"/>
              </a:rPr>
              <a:t>115</a:t>
            </a:r>
          </a:p>
          <a:p>
            <a:pPr lvl="1"/>
            <a:r>
              <a:rPr lang="en-US" sz="2200">
                <a:latin typeface="Calibri"/>
                <a:ea typeface="Calibri"/>
                <a:cs typeface="Calibri"/>
              </a:rPr>
              <a:t>Deer Permit: </a:t>
            </a:r>
            <a:r>
              <a:rPr lang="en-US" sz="2200" b="1">
                <a:latin typeface="Calibri"/>
                <a:ea typeface="Calibri"/>
                <a:cs typeface="Calibri"/>
              </a:rPr>
              <a:t>111</a:t>
            </a:r>
          </a:p>
          <a:p>
            <a:pPr lvl="1"/>
            <a:r>
              <a:rPr lang="en-US" sz="2200">
                <a:latin typeface="Calibri"/>
                <a:ea typeface="Calibri"/>
                <a:cs typeface="Calibri"/>
              </a:rPr>
              <a:t>Elk B: </a:t>
            </a:r>
            <a:r>
              <a:rPr lang="en-US" sz="2200" b="1">
                <a:latin typeface="Calibri"/>
                <a:ea typeface="Calibri"/>
                <a:cs typeface="Calibri"/>
              </a:rPr>
              <a:t>176</a:t>
            </a:r>
          </a:p>
          <a:p>
            <a:pPr lvl="1"/>
            <a:r>
              <a:rPr lang="en-US" sz="2200">
                <a:latin typeface="Calibri"/>
                <a:ea typeface="Calibri"/>
                <a:cs typeface="Calibri"/>
              </a:rPr>
              <a:t>Elk Permit: </a:t>
            </a:r>
            <a:r>
              <a:rPr lang="en-US" sz="2200" b="1">
                <a:latin typeface="Calibri"/>
                <a:ea typeface="Calibri"/>
                <a:cs typeface="Calibri"/>
              </a:rPr>
              <a:t>585</a:t>
            </a:r>
          </a:p>
        </p:txBody>
      </p:sp>
      <p:pic>
        <p:nvPicPr>
          <p:cNvPr id="9" name="Content Placeholder 8">
            <a:extLst>
              <a:ext uri="{FF2B5EF4-FFF2-40B4-BE49-F238E27FC236}">
                <a16:creationId xmlns:a16="http://schemas.microsoft.com/office/drawing/2014/main" id="{CA33C3BF-F2CD-495A-6A15-9423A6A074E0}"/>
              </a:ext>
            </a:extLst>
          </p:cNvPr>
          <p:cNvPicPr>
            <a:picLocks noGrp="1" noChangeAspect="1"/>
          </p:cNvPicPr>
          <p:nvPr>
            <p:ph sz="half" idx="1"/>
          </p:nvPr>
        </p:nvPicPr>
        <p:blipFill>
          <a:blip r:embed="rId2"/>
          <a:stretch>
            <a:fillRect/>
          </a:stretch>
        </p:blipFill>
        <p:spPr>
          <a:xfrm>
            <a:off x="366964" y="1468527"/>
            <a:ext cx="6765756" cy="3437569"/>
          </a:xfrm>
          <a:prstGeom prst="rect">
            <a:avLst/>
          </a:prstGeom>
        </p:spPr>
      </p:pic>
    </p:spTree>
    <p:extLst>
      <p:ext uri="{BB962C8B-B14F-4D97-AF65-F5344CB8AC3E}">
        <p14:creationId xmlns:p14="http://schemas.microsoft.com/office/powerpoint/2010/main" val="2813468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122D125-C726-7FB5-6FF8-258CB7EDC606}"/>
              </a:ext>
            </a:extLst>
          </p:cNvPr>
          <p:cNvSpPr txBox="1"/>
          <p:nvPr/>
        </p:nvSpPr>
        <p:spPr>
          <a:xfrm>
            <a:off x="11410405" y="6202680"/>
            <a:ext cx="783771" cy="657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16</a:t>
            </a:r>
          </a:p>
        </p:txBody>
      </p:sp>
      <p:sp>
        <p:nvSpPr>
          <p:cNvPr id="10" name="Content Placeholder 3">
            <a:extLst>
              <a:ext uri="{FF2B5EF4-FFF2-40B4-BE49-F238E27FC236}">
                <a16:creationId xmlns:a16="http://schemas.microsoft.com/office/drawing/2014/main" id="{E6590F9C-226B-C96A-8205-C22E6FD2E5A0}"/>
              </a:ext>
            </a:extLst>
          </p:cNvPr>
          <p:cNvSpPr>
            <a:spLocks noGrp="1"/>
          </p:cNvSpPr>
          <p:nvPr>
            <p:ph sz="half" idx="2"/>
          </p:nvPr>
        </p:nvSpPr>
        <p:spPr>
          <a:xfrm>
            <a:off x="7014411" y="1584993"/>
            <a:ext cx="5181600" cy="4351338"/>
          </a:xfrm>
        </p:spPr>
        <p:txBody>
          <a:bodyPr vert="horz" lIns="91440" tIns="45720" rIns="91440" bIns="45720" rtlCol="0" anchor="t">
            <a:normAutofit/>
          </a:bodyPr>
          <a:lstStyle/>
          <a:p>
            <a:r>
              <a:rPr lang="en-US" sz="2400"/>
              <a:t>10-year averages (2016-2025):</a:t>
            </a:r>
          </a:p>
          <a:p>
            <a:pPr lvl="1"/>
            <a:r>
              <a:rPr lang="en-US" sz="2200"/>
              <a:t>Antelope: </a:t>
            </a:r>
            <a:r>
              <a:rPr lang="en-US" sz="2200" b="1"/>
              <a:t>55</a:t>
            </a:r>
            <a:endParaRPr lang="en-US" sz="2200" b="1">
              <a:ea typeface="Calibri"/>
              <a:cs typeface="Calibri"/>
            </a:endParaRPr>
          </a:p>
          <a:p>
            <a:pPr lvl="1"/>
            <a:r>
              <a:rPr lang="en-US" sz="2200"/>
              <a:t>Antelope B: </a:t>
            </a:r>
            <a:r>
              <a:rPr lang="en-US" sz="2200" b="1"/>
              <a:t>7</a:t>
            </a:r>
            <a:endParaRPr lang="en-US" sz="2200" b="1">
              <a:ea typeface="Calibri"/>
              <a:cs typeface="Calibri"/>
            </a:endParaRPr>
          </a:p>
          <a:p>
            <a:pPr lvl="1"/>
            <a:r>
              <a:rPr lang="en-US" sz="2200"/>
              <a:t>Antelope 900 (2018-2025)*: </a:t>
            </a:r>
            <a:r>
              <a:rPr lang="en-US" sz="2200" b="1"/>
              <a:t>6</a:t>
            </a:r>
            <a:endParaRPr lang="en-US" sz="2200" b="1">
              <a:ea typeface="Calibri"/>
              <a:cs typeface="Calibri"/>
            </a:endParaRPr>
          </a:p>
          <a:p>
            <a:pPr lvl="1"/>
            <a:r>
              <a:rPr lang="en-US" sz="2200"/>
              <a:t>Deer B: </a:t>
            </a:r>
            <a:r>
              <a:rPr lang="en-US" sz="2200" b="1"/>
              <a:t>16</a:t>
            </a:r>
            <a:endParaRPr lang="en-US" sz="2200" b="1">
              <a:ea typeface="Calibri"/>
              <a:cs typeface="Calibri"/>
            </a:endParaRPr>
          </a:p>
          <a:p>
            <a:pPr lvl="1"/>
            <a:r>
              <a:rPr lang="en-US" sz="2200"/>
              <a:t>Deer Permit: </a:t>
            </a:r>
            <a:r>
              <a:rPr lang="en-US" sz="2200" b="1"/>
              <a:t>21</a:t>
            </a:r>
            <a:endParaRPr lang="en-US" sz="2200" b="1">
              <a:ea typeface="Calibri"/>
              <a:cs typeface="Calibri"/>
            </a:endParaRPr>
          </a:p>
          <a:p>
            <a:pPr lvl="1"/>
            <a:r>
              <a:rPr lang="en-US" sz="2200"/>
              <a:t>Elk B: </a:t>
            </a:r>
            <a:r>
              <a:rPr lang="en-US" sz="2200" b="1"/>
              <a:t>24</a:t>
            </a:r>
            <a:endParaRPr lang="en-US" sz="2200" b="1">
              <a:ea typeface="Calibri"/>
              <a:cs typeface="Calibri"/>
            </a:endParaRPr>
          </a:p>
          <a:p>
            <a:pPr lvl="1"/>
            <a:r>
              <a:rPr lang="en-US" sz="2200"/>
              <a:t>Elk Permit: </a:t>
            </a:r>
            <a:r>
              <a:rPr lang="en-US" sz="2200" b="1"/>
              <a:t>104</a:t>
            </a:r>
            <a:endParaRPr lang="en-US" sz="2200" b="1">
              <a:ea typeface="Calibri"/>
              <a:cs typeface="Calibri"/>
            </a:endParaRPr>
          </a:p>
          <a:p>
            <a:pPr lvl="1"/>
            <a:r>
              <a:rPr lang="en-US" sz="2200"/>
              <a:t>Priority Pool (2024-2025)*: </a:t>
            </a:r>
            <a:r>
              <a:rPr lang="en-US" sz="2200" b="1"/>
              <a:t>130</a:t>
            </a:r>
            <a:endParaRPr lang="en-US" sz="2200" b="1">
              <a:ea typeface="Calibri"/>
              <a:cs typeface="Calibri"/>
            </a:endParaRPr>
          </a:p>
        </p:txBody>
      </p:sp>
      <p:sp>
        <p:nvSpPr>
          <p:cNvPr id="14" name="Title 1">
            <a:extLst>
              <a:ext uri="{FF2B5EF4-FFF2-40B4-BE49-F238E27FC236}">
                <a16:creationId xmlns:a16="http://schemas.microsoft.com/office/drawing/2014/main" id="{3721D62A-A444-B9EE-D983-8AC1D9E8C6ED}"/>
              </a:ext>
            </a:extLst>
          </p:cNvPr>
          <p:cNvSpPr>
            <a:spLocks noGrp="1"/>
          </p:cNvSpPr>
          <p:nvPr>
            <p:ph type="title"/>
          </p:nvPr>
        </p:nvSpPr>
        <p:spPr>
          <a:xfrm>
            <a:off x="838200" y="365125"/>
            <a:ext cx="10515600" cy="1325563"/>
          </a:xfrm>
        </p:spPr>
        <p:txBody>
          <a:bodyPr/>
          <a:lstStyle/>
          <a:p>
            <a:r>
              <a:rPr lang="en-US">
                <a:latin typeface="Calibri"/>
                <a:ea typeface="Calibri"/>
                <a:cs typeface="Calibri"/>
              </a:rPr>
              <a:t>Nonresident LOP Application Numbers</a:t>
            </a:r>
          </a:p>
        </p:txBody>
      </p:sp>
      <p:pic>
        <p:nvPicPr>
          <p:cNvPr id="5" name="Content Placeholder 4">
            <a:extLst>
              <a:ext uri="{FF2B5EF4-FFF2-40B4-BE49-F238E27FC236}">
                <a16:creationId xmlns:a16="http://schemas.microsoft.com/office/drawing/2014/main" id="{757ED435-E3E8-87ED-4F19-8F0B87EBC51E}"/>
              </a:ext>
            </a:extLst>
          </p:cNvPr>
          <p:cNvPicPr>
            <a:picLocks noGrp="1" noChangeAspect="1"/>
          </p:cNvPicPr>
          <p:nvPr>
            <p:ph sz="half" idx="1"/>
          </p:nvPr>
        </p:nvPicPr>
        <p:blipFill>
          <a:blip r:embed="rId2"/>
          <a:stretch>
            <a:fillRect/>
          </a:stretch>
        </p:blipFill>
        <p:spPr>
          <a:xfrm>
            <a:off x="276727" y="1587009"/>
            <a:ext cx="6745706" cy="3230684"/>
          </a:xfrm>
          <a:prstGeom prst="rect">
            <a:avLst/>
          </a:prstGeom>
        </p:spPr>
      </p:pic>
    </p:spTree>
    <p:extLst>
      <p:ext uri="{BB962C8B-B14F-4D97-AF65-F5344CB8AC3E}">
        <p14:creationId xmlns:p14="http://schemas.microsoft.com/office/powerpoint/2010/main" val="628982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7FE8AB-5FB6-679C-A0BF-0A529A167EB0}"/>
              </a:ext>
            </a:extLst>
          </p:cNvPr>
          <p:cNvSpPr txBox="1"/>
          <p:nvPr/>
        </p:nvSpPr>
        <p:spPr>
          <a:xfrm>
            <a:off x="11470563" y="6204858"/>
            <a:ext cx="722812" cy="657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17</a:t>
            </a:r>
          </a:p>
        </p:txBody>
      </p:sp>
      <p:sp>
        <p:nvSpPr>
          <p:cNvPr id="8" name="Title 1">
            <a:extLst>
              <a:ext uri="{FF2B5EF4-FFF2-40B4-BE49-F238E27FC236}">
                <a16:creationId xmlns:a16="http://schemas.microsoft.com/office/drawing/2014/main" id="{6148B73D-4987-2782-939A-7F4B029A365B}"/>
              </a:ext>
            </a:extLst>
          </p:cNvPr>
          <p:cNvSpPr>
            <a:spLocks noGrp="1"/>
          </p:cNvSpPr>
          <p:nvPr>
            <p:ph type="title"/>
          </p:nvPr>
        </p:nvSpPr>
        <p:spPr>
          <a:xfrm>
            <a:off x="1030224" y="276841"/>
            <a:ext cx="10515600" cy="932398"/>
          </a:xfrm>
        </p:spPr>
        <p:txBody>
          <a:bodyPr/>
          <a:lstStyle/>
          <a:p>
            <a:r>
              <a:rPr lang="en-US">
                <a:latin typeface="Calibri"/>
                <a:ea typeface="Calibri"/>
                <a:cs typeface="Calibri"/>
              </a:rPr>
              <a:t>Overall LOP Application Numbers</a:t>
            </a:r>
          </a:p>
        </p:txBody>
      </p:sp>
      <p:sp>
        <p:nvSpPr>
          <p:cNvPr id="14" name="TextBox 13">
            <a:extLst>
              <a:ext uri="{FF2B5EF4-FFF2-40B4-BE49-F238E27FC236}">
                <a16:creationId xmlns:a16="http://schemas.microsoft.com/office/drawing/2014/main" id="{D1E786E2-A896-372E-442B-FF6B3B172097}"/>
              </a:ext>
            </a:extLst>
          </p:cNvPr>
          <p:cNvSpPr txBox="1"/>
          <p:nvPr/>
        </p:nvSpPr>
        <p:spPr>
          <a:xfrm>
            <a:off x="1254494" y="4595342"/>
            <a:ext cx="484271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t>*2024 &amp; 2025 nonresident numbers exclude Priority Pool to avoid data skewing. This graph does not represent unique individuals, but rather the overall number of license or permit applications approved for LOP.</a:t>
            </a:r>
          </a:p>
        </p:txBody>
      </p:sp>
      <p:sp>
        <p:nvSpPr>
          <p:cNvPr id="15" name="Content Placeholder 3">
            <a:extLst>
              <a:ext uri="{FF2B5EF4-FFF2-40B4-BE49-F238E27FC236}">
                <a16:creationId xmlns:a16="http://schemas.microsoft.com/office/drawing/2014/main" id="{0C7E69D1-79C8-0EFD-C03E-69D1FDB5DFF3}"/>
              </a:ext>
            </a:extLst>
          </p:cNvPr>
          <p:cNvSpPr>
            <a:spLocks noGrp="1"/>
          </p:cNvSpPr>
          <p:nvPr>
            <p:ph sz="half" idx="2"/>
          </p:nvPr>
        </p:nvSpPr>
        <p:spPr>
          <a:xfrm>
            <a:off x="6435691" y="1305905"/>
            <a:ext cx="5181600" cy="4351338"/>
          </a:xfrm>
        </p:spPr>
        <p:txBody>
          <a:bodyPr vert="horz" lIns="91440" tIns="45720" rIns="91440" bIns="45720" rtlCol="0" anchor="t">
            <a:normAutofit/>
          </a:bodyPr>
          <a:lstStyle/>
          <a:p>
            <a:r>
              <a:rPr lang="en-US">
                <a:latin typeface="Calibri"/>
                <a:ea typeface="Calibri"/>
                <a:cs typeface="Calibri"/>
              </a:rPr>
              <a:t>Differences between 2016 &amp; 2025 (10 years):</a:t>
            </a:r>
          </a:p>
          <a:p>
            <a:pPr lvl="1"/>
            <a:r>
              <a:rPr lang="en-US">
                <a:latin typeface="Calibri"/>
                <a:ea typeface="Calibri"/>
                <a:cs typeface="Calibri"/>
              </a:rPr>
              <a:t>Resident: </a:t>
            </a:r>
            <a:r>
              <a:rPr lang="en-US">
                <a:solidFill>
                  <a:srgbClr val="FF0000"/>
                </a:solidFill>
                <a:latin typeface="Calibri"/>
                <a:ea typeface="Calibri"/>
                <a:cs typeface="Calibri"/>
              </a:rPr>
              <a:t>-117</a:t>
            </a:r>
          </a:p>
          <a:p>
            <a:pPr lvl="1"/>
            <a:r>
              <a:rPr lang="en-US">
                <a:latin typeface="Calibri"/>
                <a:ea typeface="Calibri"/>
                <a:cs typeface="Calibri"/>
              </a:rPr>
              <a:t>Nonresident: </a:t>
            </a:r>
            <a:r>
              <a:rPr lang="en-US">
                <a:solidFill>
                  <a:srgbClr val="00B050"/>
                </a:solidFill>
                <a:latin typeface="Calibri"/>
                <a:ea typeface="Calibri"/>
                <a:cs typeface="Calibri"/>
              </a:rPr>
              <a:t>+233</a:t>
            </a:r>
          </a:p>
          <a:p>
            <a:pPr lvl="1"/>
            <a:r>
              <a:rPr lang="en-US">
                <a:latin typeface="Calibri"/>
                <a:ea typeface="Calibri"/>
                <a:cs typeface="Calibri"/>
              </a:rPr>
              <a:t>Total: </a:t>
            </a:r>
            <a:r>
              <a:rPr lang="en-US">
                <a:solidFill>
                  <a:srgbClr val="00B050"/>
                </a:solidFill>
                <a:latin typeface="Calibri"/>
                <a:ea typeface="Calibri"/>
                <a:cs typeface="Calibri"/>
              </a:rPr>
              <a:t>+116</a:t>
            </a:r>
          </a:p>
          <a:p>
            <a:r>
              <a:rPr lang="en-US">
                <a:solidFill>
                  <a:srgbClr val="000000"/>
                </a:solidFill>
                <a:latin typeface="Calibri"/>
                <a:ea typeface="Calibri"/>
                <a:cs typeface="Calibri"/>
              </a:rPr>
              <a:t>10-year averages (2016-2025):</a:t>
            </a:r>
          </a:p>
          <a:p>
            <a:pPr lvl="1"/>
            <a:r>
              <a:rPr lang="en-US">
                <a:latin typeface="Calibri"/>
                <a:ea typeface="Calibri"/>
                <a:cs typeface="Calibri"/>
              </a:rPr>
              <a:t>Resident: 1,696 applications</a:t>
            </a:r>
          </a:p>
          <a:p>
            <a:pPr lvl="1"/>
            <a:r>
              <a:rPr lang="en-US">
                <a:latin typeface="Calibri"/>
                <a:ea typeface="Calibri"/>
                <a:cs typeface="Calibri"/>
              </a:rPr>
              <a:t>Nonresident: 232 applications</a:t>
            </a:r>
          </a:p>
          <a:p>
            <a:pPr lvl="1"/>
            <a:r>
              <a:rPr lang="en-US">
                <a:ea typeface="Calibri"/>
                <a:cs typeface="Calibri"/>
              </a:rPr>
              <a:t>Total: 1,927 applications</a:t>
            </a:r>
          </a:p>
          <a:p>
            <a:endParaRPr lang="en-US">
              <a:ea typeface="Calibri"/>
              <a:cs typeface="Calibri"/>
            </a:endParaRPr>
          </a:p>
        </p:txBody>
      </p:sp>
      <p:pic>
        <p:nvPicPr>
          <p:cNvPr id="18" name="Content Placeholder 17">
            <a:extLst>
              <a:ext uri="{FF2B5EF4-FFF2-40B4-BE49-F238E27FC236}">
                <a16:creationId xmlns:a16="http://schemas.microsoft.com/office/drawing/2014/main" id="{A7C53DEB-5EA6-046F-CC95-D754120CEAEB}"/>
              </a:ext>
            </a:extLst>
          </p:cNvPr>
          <p:cNvPicPr>
            <a:picLocks noGrp="1" noChangeAspect="1"/>
          </p:cNvPicPr>
          <p:nvPr>
            <p:ph sz="half" idx="1"/>
          </p:nvPr>
        </p:nvPicPr>
        <p:blipFill>
          <a:blip r:embed="rId2"/>
          <a:stretch>
            <a:fillRect/>
          </a:stretch>
        </p:blipFill>
        <p:spPr>
          <a:xfrm>
            <a:off x="838672" y="1143002"/>
            <a:ext cx="5532521" cy="3452949"/>
          </a:xfrm>
          <a:prstGeom prst="rect">
            <a:avLst/>
          </a:prstGeom>
        </p:spPr>
      </p:pic>
    </p:spTree>
    <p:extLst>
      <p:ext uri="{BB962C8B-B14F-4D97-AF65-F5344CB8AC3E}">
        <p14:creationId xmlns:p14="http://schemas.microsoft.com/office/powerpoint/2010/main" val="2616459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4A36C-2953-391D-6F59-07EAF8F070C5}"/>
              </a:ext>
            </a:extLst>
          </p:cNvPr>
          <p:cNvSpPr>
            <a:spLocks noGrp="1"/>
          </p:cNvSpPr>
          <p:nvPr>
            <p:ph type="title"/>
          </p:nvPr>
        </p:nvSpPr>
        <p:spPr/>
        <p:txBody>
          <a:bodyPr/>
          <a:lstStyle/>
          <a:p>
            <a:r>
              <a:rPr lang="en-US">
                <a:latin typeface="Calibri"/>
                <a:ea typeface="Calibri Light"/>
                <a:cs typeface="Calibri Light"/>
              </a:rPr>
              <a:t>Resident LOP Drawing Success</a:t>
            </a:r>
            <a:endParaRPr lang="en-US">
              <a:latin typeface="Calibri"/>
            </a:endParaRPr>
          </a:p>
        </p:txBody>
      </p:sp>
      <p:sp>
        <p:nvSpPr>
          <p:cNvPr id="5" name="TextBox 4">
            <a:extLst>
              <a:ext uri="{FF2B5EF4-FFF2-40B4-BE49-F238E27FC236}">
                <a16:creationId xmlns:a16="http://schemas.microsoft.com/office/drawing/2014/main" id="{96EB405D-7F45-662A-1A55-53726415370F}"/>
              </a:ext>
            </a:extLst>
          </p:cNvPr>
          <p:cNvSpPr txBox="1"/>
          <p:nvPr/>
        </p:nvSpPr>
        <p:spPr>
          <a:xfrm>
            <a:off x="1814762" y="5093367"/>
            <a:ext cx="899360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 Successful Resident LOP applications / # Resident LOP applications = Resident LOP % Success</a:t>
            </a:r>
          </a:p>
        </p:txBody>
      </p:sp>
      <p:sp>
        <p:nvSpPr>
          <p:cNvPr id="9" name="TextBox 8">
            <a:extLst>
              <a:ext uri="{FF2B5EF4-FFF2-40B4-BE49-F238E27FC236}">
                <a16:creationId xmlns:a16="http://schemas.microsoft.com/office/drawing/2014/main" id="{1D70B8AB-2DA5-96F6-6382-8629FB951B0D}"/>
              </a:ext>
            </a:extLst>
          </p:cNvPr>
          <p:cNvSpPr txBox="1"/>
          <p:nvPr/>
        </p:nvSpPr>
        <p:spPr>
          <a:xfrm>
            <a:off x="1814763" y="5464341"/>
            <a:ext cx="7569868" cy="2707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ea typeface="Calibri"/>
                <a:cs typeface="Calibri"/>
              </a:rPr>
              <a:t>*Antelope 900 data is only available from 2018-2025.</a:t>
            </a:r>
            <a:endParaRPr lang="en-US"/>
          </a:p>
        </p:txBody>
      </p:sp>
      <p:sp>
        <p:nvSpPr>
          <p:cNvPr id="3" name="TextBox 2">
            <a:extLst>
              <a:ext uri="{FF2B5EF4-FFF2-40B4-BE49-F238E27FC236}">
                <a16:creationId xmlns:a16="http://schemas.microsoft.com/office/drawing/2014/main" id="{420DFAD9-2D5D-702C-8DD5-FCC9953D16A7}"/>
              </a:ext>
            </a:extLst>
          </p:cNvPr>
          <p:cNvSpPr txBox="1"/>
          <p:nvPr/>
        </p:nvSpPr>
        <p:spPr>
          <a:xfrm>
            <a:off x="11500184" y="6136105"/>
            <a:ext cx="69181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ea typeface="Calibri"/>
                <a:cs typeface="Calibri"/>
              </a:rPr>
              <a:t>18</a:t>
            </a:r>
            <a:endParaRPr lang="en-US" sz="3600">
              <a:solidFill>
                <a:schemeClr val="bg1"/>
              </a:solidFill>
            </a:endParaRPr>
          </a:p>
        </p:txBody>
      </p:sp>
      <p:pic>
        <p:nvPicPr>
          <p:cNvPr id="7" name="Content Placeholder 6">
            <a:extLst>
              <a:ext uri="{FF2B5EF4-FFF2-40B4-BE49-F238E27FC236}">
                <a16:creationId xmlns:a16="http://schemas.microsoft.com/office/drawing/2014/main" id="{442D57B0-C70B-6A6D-7A83-942A0136895E}"/>
              </a:ext>
            </a:extLst>
          </p:cNvPr>
          <p:cNvPicPr>
            <a:picLocks noGrp="1" noChangeAspect="1"/>
          </p:cNvPicPr>
          <p:nvPr>
            <p:ph idx="1"/>
          </p:nvPr>
        </p:nvPicPr>
        <p:blipFill>
          <a:blip r:embed="rId2"/>
          <a:stretch>
            <a:fillRect/>
          </a:stretch>
        </p:blipFill>
        <p:spPr>
          <a:xfrm>
            <a:off x="1746981" y="1524835"/>
            <a:ext cx="8688013" cy="3565220"/>
          </a:xfrm>
          <a:prstGeom prst="rect">
            <a:avLst/>
          </a:prstGeom>
        </p:spPr>
      </p:pic>
    </p:spTree>
    <p:extLst>
      <p:ext uri="{BB962C8B-B14F-4D97-AF65-F5344CB8AC3E}">
        <p14:creationId xmlns:p14="http://schemas.microsoft.com/office/powerpoint/2010/main" val="2236580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2C868-01BC-44EF-2520-ABEEF98E10AD}"/>
              </a:ext>
            </a:extLst>
          </p:cNvPr>
          <p:cNvSpPr>
            <a:spLocks noGrp="1"/>
          </p:cNvSpPr>
          <p:nvPr>
            <p:ph type="title"/>
          </p:nvPr>
        </p:nvSpPr>
        <p:spPr/>
        <p:txBody>
          <a:bodyPr/>
          <a:lstStyle/>
          <a:p>
            <a:r>
              <a:rPr lang="en-US">
                <a:latin typeface="Calibri"/>
                <a:ea typeface="Calibri Light"/>
                <a:cs typeface="Calibri Light"/>
              </a:rPr>
              <a:t>Nonresident LOP Drawing Success</a:t>
            </a:r>
            <a:endParaRPr lang="en-US">
              <a:latin typeface="Calibri"/>
            </a:endParaRPr>
          </a:p>
        </p:txBody>
      </p:sp>
      <p:sp>
        <p:nvSpPr>
          <p:cNvPr id="6" name="TextBox 5">
            <a:extLst>
              <a:ext uri="{FF2B5EF4-FFF2-40B4-BE49-F238E27FC236}">
                <a16:creationId xmlns:a16="http://schemas.microsoft.com/office/drawing/2014/main" id="{14217B53-6F90-BB13-9A27-4EFFB6EEA8FF}"/>
              </a:ext>
            </a:extLst>
          </p:cNvPr>
          <p:cNvSpPr txBox="1"/>
          <p:nvPr/>
        </p:nvSpPr>
        <p:spPr>
          <a:xfrm>
            <a:off x="1443788" y="4842711"/>
            <a:ext cx="1002631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 Successful Nonresident LOP applications / # Nonresident LOP applications = Nonresident LOP % Success</a:t>
            </a:r>
          </a:p>
          <a:p>
            <a:pPr algn="l"/>
            <a:endParaRPr lang="en-US">
              <a:ea typeface="Calibri"/>
              <a:cs typeface="Calibri"/>
            </a:endParaRPr>
          </a:p>
        </p:txBody>
      </p:sp>
      <p:sp>
        <p:nvSpPr>
          <p:cNvPr id="7" name="TextBox 6">
            <a:extLst>
              <a:ext uri="{FF2B5EF4-FFF2-40B4-BE49-F238E27FC236}">
                <a16:creationId xmlns:a16="http://schemas.microsoft.com/office/drawing/2014/main" id="{B02A4FE8-E408-265C-1C39-C401BFFFE05B}"/>
              </a:ext>
            </a:extLst>
          </p:cNvPr>
          <p:cNvSpPr txBox="1"/>
          <p:nvPr/>
        </p:nvSpPr>
        <p:spPr>
          <a:xfrm>
            <a:off x="2084411" y="5169922"/>
            <a:ext cx="927434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Calibri"/>
                <a:cs typeface="Calibri"/>
              </a:rPr>
              <a:t>*Nonresident elk permit and deer permit applications are dependent upon successful drawing for a nonresident combination license. The figure above includes applications in which the applicant did not draw their combination license and thus were never entered into the permit drawing. </a:t>
            </a:r>
            <a:endParaRPr lang="en-US" sz="1200"/>
          </a:p>
        </p:txBody>
      </p:sp>
      <p:sp>
        <p:nvSpPr>
          <p:cNvPr id="8" name="TextBox 7">
            <a:extLst>
              <a:ext uri="{FF2B5EF4-FFF2-40B4-BE49-F238E27FC236}">
                <a16:creationId xmlns:a16="http://schemas.microsoft.com/office/drawing/2014/main" id="{8595B475-5E5D-CB34-C896-A12F2FBEB101}"/>
              </a:ext>
            </a:extLst>
          </p:cNvPr>
          <p:cNvSpPr txBox="1"/>
          <p:nvPr/>
        </p:nvSpPr>
        <p:spPr>
          <a:xfrm>
            <a:off x="2084411" y="5631132"/>
            <a:ext cx="9013657"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ea typeface="Calibri"/>
                <a:cs typeface="Calibri"/>
              </a:rPr>
              <a:t>*Antelope 900 data is only available from 2018-2025. NR Priority Pool data is only available from 2024-2025.</a:t>
            </a:r>
          </a:p>
        </p:txBody>
      </p:sp>
      <p:sp>
        <p:nvSpPr>
          <p:cNvPr id="3" name="TextBox 2">
            <a:extLst>
              <a:ext uri="{FF2B5EF4-FFF2-40B4-BE49-F238E27FC236}">
                <a16:creationId xmlns:a16="http://schemas.microsoft.com/office/drawing/2014/main" id="{64BB63A7-BE12-0266-AF5D-29EA6F612655}"/>
              </a:ext>
            </a:extLst>
          </p:cNvPr>
          <p:cNvSpPr txBox="1"/>
          <p:nvPr/>
        </p:nvSpPr>
        <p:spPr>
          <a:xfrm>
            <a:off x="11470106" y="6146131"/>
            <a:ext cx="67176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ea typeface="Calibri"/>
                <a:cs typeface="Calibri"/>
              </a:rPr>
              <a:t>19</a:t>
            </a:r>
            <a:endParaRPr lang="en-US" sz="3600">
              <a:solidFill>
                <a:schemeClr val="bg1"/>
              </a:solidFill>
            </a:endParaRPr>
          </a:p>
        </p:txBody>
      </p:sp>
      <p:pic>
        <p:nvPicPr>
          <p:cNvPr id="9" name="Content Placeholder 8">
            <a:extLst>
              <a:ext uri="{FF2B5EF4-FFF2-40B4-BE49-F238E27FC236}">
                <a16:creationId xmlns:a16="http://schemas.microsoft.com/office/drawing/2014/main" id="{E4265B53-73D6-4B40-27D9-D521209E19FD}"/>
              </a:ext>
            </a:extLst>
          </p:cNvPr>
          <p:cNvPicPr>
            <a:picLocks noGrp="1" noChangeAspect="1"/>
          </p:cNvPicPr>
          <p:nvPr>
            <p:ph idx="1"/>
          </p:nvPr>
        </p:nvPicPr>
        <p:blipFill>
          <a:blip r:embed="rId2"/>
          <a:stretch>
            <a:fillRect/>
          </a:stretch>
        </p:blipFill>
        <p:spPr>
          <a:xfrm>
            <a:off x="2006174" y="1524835"/>
            <a:ext cx="8169626" cy="3314563"/>
          </a:xfrm>
          <a:prstGeom prst="rect">
            <a:avLst/>
          </a:prstGeom>
        </p:spPr>
      </p:pic>
    </p:spTree>
    <p:extLst>
      <p:ext uri="{BB962C8B-B14F-4D97-AF65-F5344CB8AC3E}">
        <p14:creationId xmlns:p14="http://schemas.microsoft.com/office/powerpoint/2010/main" val="3529888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E0943-5F84-7F50-5FFB-F8DE1A83ACCB}"/>
              </a:ext>
            </a:extLst>
          </p:cNvPr>
          <p:cNvSpPr>
            <a:spLocks noGrp="1"/>
          </p:cNvSpPr>
          <p:nvPr>
            <p:ph type="ctrTitle"/>
          </p:nvPr>
        </p:nvSpPr>
        <p:spPr>
          <a:xfrm>
            <a:off x="638810" y="457199"/>
            <a:ext cx="10553446" cy="1203643"/>
          </a:xfrm>
        </p:spPr>
        <p:txBody>
          <a:bodyPr>
            <a:normAutofit/>
          </a:bodyPr>
          <a:lstStyle/>
          <a:p>
            <a:r>
              <a:rPr lang="en-US" sz="5400">
                <a:latin typeface="Calibri"/>
                <a:ea typeface="Calibri"/>
                <a:cs typeface="Calibri"/>
              </a:rPr>
              <a:t>What is Landowner Preference?</a:t>
            </a:r>
          </a:p>
        </p:txBody>
      </p:sp>
      <p:sp>
        <p:nvSpPr>
          <p:cNvPr id="3" name="TextBox 2">
            <a:extLst>
              <a:ext uri="{FF2B5EF4-FFF2-40B4-BE49-F238E27FC236}">
                <a16:creationId xmlns:a16="http://schemas.microsoft.com/office/drawing/2014/main" id="{A5B58445-2BD7-EAB4-70BE-F9C5CAEE0A17}"/>
              </a:ext>
            </a:extLst>
          </p:cNvPr>
          <p:cNvSpPr txBox="1"/>
          <p:nvPr/>
        </p:nvSpPr>
        <p:spPr>
          <a:xfrm>
            <a:off x="11562207" y="6154293"/>
            <a:ext cx="6877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2</a:t>
            </a:r>
          </a:p>
        </p:txBody>
      </p:sp>
      <p:sp>
        <p:nvSpPr>
          <p:cNvPr id="5" name="TextBox 4">
            <a:extLst>
              <a:ext uri="{FF2B5EF4-FFF2-40B4-BE49-F238E27FC236}">
                <a16:creationId xmlns:a16="http://schemas.microsoft.com/office/drawing/2014/main" id="{E784BB00-659C-177D-4E65-DEBC086C9183}"/>
              </a:ext>
            </a:extLst>
          </p:cNvPr>
          <p:cNvSpPr txBox="1"/>
          <p:nvPr/>
        </p:nvSpPr>
        <p:spPr>
          <a:xfrm>
            <a:off x="831302" y="1719473"/>
            <a:ext cx="10158984" cy="3000821"/>
          </a:xfrm>
          <a:prstGeom prst="rect">
            <a:avLst/>
          </a:prstGeom>
          <a:noFill/>
        </p:spPr>
        <p:txBody>
          <a:bodyPr wrap="square" lIns="91440" tIns="45720" rIns="91440" bIns="45720" rtlCol="0" anchor="t">
            <a:spAutoFit/>
          </a:bodyPr>
          <a:lstStyle/>
          <a:p>
            <a:pPr marL="342900" indent="-342900">
              <a:buFont typeface="Arial" panose="02070309020205020404" pitchFamily="49" charset="0"/>
              <a:buChar char="•"/>
            </a:pPr>
            <a:r>
              <a:rPr lang="en-US" sz="2200">
                <a:ea typeface="Calibri"/>
                <a:cs typeface="Calibri"/>
              </a:rPr>
              <a:t>Landowner Preference (LOP) creates a separate pool of licenses or permits that are drawn first, before the general drawing occurs.</a:t>
            </a:r>
            <a:endParaRPr lang="en-US">
              <a:ea typeface="Calibri"/>
              <a:cs typeface="Calibri"/>
            </a:endParaRPr>
          </a:p>
          <a:p>
            <a:pPr marL="742950" lvl="1" indent="-285750">
              <a:buFont typeface="Arial" panose="020B0604020202020204" pitchFamily="34" charset="0"/>
              <a:buChar char="•"/>
            </a:pPr>
            <a:r>
              <a:rPr lang="en-US" sz="1900">
                <a:latin typeface="Calibri"/>
                <a:ea typeface="Calibri"/>
                <a:cs typeface="Calibri"/>
              </a:rPr>
              <a:t>15% of an opportunity’s quota.</a:t>
            </a:r>
          </a:p>
          <a:p>
            <a:pPr marL="742950" lvl="1" indent="-285750">
              <a:buFont typeface="Arial" panose="020B0604020202020204" pitchFamily="34" charset="0"/>
              <a:buChar char="•"/>
            </a:pPr>
            <a:r>
              <a:rPr lang="en-US" sz="1900">
                <a:latin typeface="Calibri"/>
                <a:ea typeface="Calibri"/>
                <a:cs typeface="Calibri"/>
              </a:rPr>
              <a:t>Leftover licenses are added to the general drawing’s quota.</a:t>
            </a:r>
          </a:p>
          <a:p>
            <a:pPr marL="742950" lvl="1" indent="-285750">
              <a:buFont typeface="Arial" panose="020B0604020202020204" pitchFamily="34" charset="0"/>
              <a:buChar char="•"/>
            </a:pPr>
            <a:r>
              <a:rPr lang="en-US" sz="1900">
                <a:latin typeface="Calibri"/>
                <a:ea typeface="Calibri"/>
                <a:cs typeface="Calibri"/>
              </a:rPr>
              <a:t>Only applies to first-choice opportunities.</a:t>
            </a:r>
          </a:p>
          <a:p>
            <a:pPr marL="342900" indent="-342900">
              <a:buFont typeface="Arial" panose="02070309020205020404" pitchFamily="49" charset="0"/>
              <a:buChar char="•"/>
            </a:pPr>
            <a:r>
              <a:rPr lang="en-US" sz="2200">
                <a:ea typeface="Calibri"/>
                <a:cs typeface="Calibri"/>
              </a:rPr>
              <a:t>LOP </a:t>
            </a:r>
            <a:r>
              <a:rPr lang="en-US" sz="2200" u="sng">
                <a:ea typeface="Calibri"/>
                <a:cs typeface="Calibri"/>
              </a:rPr>
              <a:t>does not </a:t>
            </a:r>
            <a:r>
              <a:rPr lang="en-US" sz="2200" i="1">
                <a:ea typeface="Calibri"/>
                <a:cs typeface="Calibri"/>
              </a:rPr>
              <a:t>guarantee </a:t>
            </a:r>
            <a:r>
              <a:rPr lang="en-US" sz="2200">
                <a:ea typeface="Calibri"/>
                <a:cs typeface="Calibri"/>
              </a:rPr>
              <a:t>a successful draw but does typically increase the odds.</a:t>
            </a:r>
          </a:p>
          <a:p>
            <a:pPr marL="342900" indent="-342900">
              <a:buFont typeface="Arial"/>
              <a:buChar char="•"/>
            </a:pPr>
            <a:r>
              <a:rPr lang="en-US" sz="2200">
                <a:ea typeface="Calibri"/>
                <a:cs typeface="Calibri"/>
              </a:rPr>
              <a:t>The 15% pool is shared between resident and nonresident applicants, but nonresident applicants are capped at 10% for the entire drawing. (Landowner &amp; General drawing)</a:t>
            </a:r>
          </a:p>
        </p:txBody>
      </p:sp>
    </p:spTree>
    <p:extLst>
      <p:ext uri="{BB962C8B-B14F-4D97-AF65-F5344CB8AC3E}">
        <p14:creationId xmlns:p14="http://schemas.microsoft.com/office/powerpoint/2010/main" val="3775111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61131-72D6-C0B2-1598-85B86C598AF6}"/>
              </a:ext>
            </a:extLst>
          </p:cNvPr>
          <p:cNvSpPr>
            <a:spLocks noGrp="1"/>
          </p:cNvSpPr>
          <p:nvPr>
            <p:ph type="title"/>
          </p:nvPr>
        </p:nvSpPr>
        <p:spPr/>
        <p:txBody>
          <a:bodyPr/>
          <a:lstStyle/>
          <a:p>
            <a:r>
              <a:rPr lang="en-US">
                <a:latin typeface="Calibri"/>
                <a:ea typeface="Calibri Light"/>
                <a:cs typeface="Calibri Light"/>
              </a:rPr>
              <a:t>Nonresident Elk &amp; Deer Permit Success</a:t>
            </a:r>
            <a:endParaRPr lang="en-US">
              <a:latin typeface="Calibri"/>
            </a:endParaRPr>
          </a:p>
        </p:txBody>
      </p:sp>
      <p:sp>
        <p:nvSpPr>
          <p:cNvPr id="3" name="Content Placeholder 2">
            <a:extLst>
              <a:ext uri="{FF2B5EF4-FFF2-40B4-BE49-F238E27FC236}">
                <a16:creationId xmlns:a16="http://schemas.microsoft.com/office/drawing/2014/main" id="{B3EC74EC-73C2-AED1-C6A4-CA2659687D60}"/>
              </a:ext>
            </a:extLst>
          </p:cNvPr>
          <p:cNvSpPr>
            <a:spLocks noGrp="1"/>
          </p:cNvSpPr>
          <p:nvPr>
            <p:ph idx="1"/>
          </p:nvPr>
        </p:nvSpPr>
        <p:spPr/>
        <p:txBody>
          <a:bodyPr vert="horz" lIns="91440" tIns="45720" rIns="91440" bIns="45720" rtlCol="0" anchor="t">
            <a:normAutofit/>
          </a:bodyPr>
          <a:lstStyle/>
          <a:p>
            <a:r>
              <a:rPr lang="en-US" sz="1800">
                <a:ea typeface="Calibri"/>
                <a:cs typeface="Calibri"/>
              </a:rPr>
              <a:t>Nonresidents must first draw their general elk or general deer license before they are eligible to enter the deer or elk permit drawings. </a:t>
            </a:r>
          </a:p>
          <a:p>
            <a:pPr lvl="1"/>
            <a:r>
              <a:rPr lang="en-US" sz="1800">
                <a:ea typeface="Calibri"/>
                <a:cs typeface="Calibri"/>
              </a:rPr>
              <a:t>This means that not every elk permit or deer permit application which is approved for LOP enters the permit drawings. </a:t>
            </a:r>
          </a:p>
          <a:p>
            <a:r>
              <a:rPr lang="en-US" sz="1800">
                <a:ea typeface="Calibri"/>
                <a:cs typeface="Calibri"/>
              </a:rPr>
              <a:t>Of those nonresident applications approved for LOP:</a:t>
            </a:r>
            <a:endParaRPr lang="en-US" sz="2200">
              <a:ea typeface="Calibri"/>
              <a:cs typeface="Calibri"/>
            </a:endParaRPr>
          </a:p>
          <a:p>
            <a:pPr lvl="1"/>
            <a:r>
              <a:rPr lang="en-US" sz="1800" b="1">
                <a:ea typeface="Calibri"/>
                <a:cs typeface="Calibri"/>
              </a:rPr>
              <a:t>Elk Permit:</a:t>
            </a:r>
            <a:r>
              <a:rPr lang="en-US" sz="1800">
                <a:ea typeface="Calibri"/>
                <a:cs typeface="Calibri"/>
              </a:rPr>
              <a:t> 76.32% are entered on average over the past 10 years.</a:t>
            </a:r>
          </a:p>
          <a:p>
            <a:pPr lvl="1"/>
            <a:r>
              <a:rPr lang="en-US" sz="1800" b="1">
                <a:ea typeface="Calibri"/>
                <a:cs typeface="Calibri"/>
              </a:rPr>
              <a:t>Deer Permit:</a:t>
            </a:r>
            <a:r>
              <a:rPr lang="en-US" sz="1800">
                <a:ea typeface="Calibri"/>
                <a:cs typeface="Calibri"/>
              </a:rPr>
              <a:t> 77.03% are entered on average over the past 10 years. </a:t>
            </a:r>
          </a:p>
          <a:p>
            <a:r>
              <a:rPr lang="en-US" sz="1800">
                <a:ea typeface="Calibri"/>
                <a:cs typeface="Calibri"/>
              </a:rPr>
              <a:t>Of those nonresident LOP applications that entered the permit drawings:</a:t>
            </a:r>
          </a:p>
          <a:p>
            <a:pPr lvl="1"/>
            <a:r>
              <a:rPr lang="en-US" sz="1800" b="1">
                <a:ea typeface="Calibri"/>
                <a:cs typeface="Calibri"/>
              </a:rPr>
              <a:t>Elk Permit:</a:t>
            </a:r>
            <a:r>
              <a:rPr lang="en-US" sz="1800">
                <a:ea typeface="Calibri"/>
                <a:cs typeface="Calibri"/>
              </a:rPr>
              <a:t> 79.02% were successful on average over the past 10 years. </a:t>
            </a:r>
          </a:p>
          <a:p>
            <a:pPr lvl="1"/>
            <a:r>
              <a:rPr lang="en-US" sz="1800" b="1">
                <a:ea typeface="Calibri"/>
                <a:cs typeface="Calibri"/>
              </a:rPr>
              <a:t>Deer Permit:</a:t>
            </a:r>
            <a:r>
              <a:rPr lang="en-US" sz="1800">
                <a:ea typeface="Calibri"/>
                <a:cs typeface="Calibri"/>
              </a:rPr>
              <a:t> 68.32% were successful on average over the past 10 years.</a:t>
            </a:r>
          </a:p>
          <a:p>
            <a:endParaRPr lang="en-US">
              <a:ea typeface="Calibri"/>
              <a:cs typeface="Calibri"/>
            </a:endParaRPr>
          </a:p>
        </p:txBody>
      </p:sp>
      <p:sp>
        <p:nvSpPr>
          <p:cNvPr id="4" name="TextBox 3">
            <a:extLst>
              <a:ext uri="{FF2B5EF4-FFF2-40B4-BE49-F238E27FC236}">
                <a16:creationId xmlns:a16="http://schemas.microsoft.com/office/drawing/2014/main" id="{E6784E97-A26F-B6AA-8A57-E732BE9BCF6A}"/>
              </a:ext>
            </a:extLst>
          </p:cNvPr>
          <p:cNvSpPr txBox="1"/>
          <p:nvPr/>
        </p:nvSpPr>
        <p:spPr>
          <a:xfrm>
            <a:off x="11480131" y="6136105"/>
            <a:ext cx="79207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ea typeface="Calibri"/>
                <a:cs typeface="Calibri"/>
              </a:rPr>
              <a:t>20</a:t>
            </a:r>
            <a:endParaRPr lang="en-US"/>
          </a:p>
        </p:txBody>
      </p:sp>
    </p:spTree>
    <p:extLst>
      <p:ext uri="{BB962C8B-B14F-4D97-AF65-F5344CB8AC3E}">
        <p14:creationId xmlns:p14="http://schemas.microsoft.com/office/powerpoint/2010/main" val="26820171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5D6C2-984C-4C74-352D-3A697B0316FB}"/>
              </a:ext>
            </a:extLst>
          </p:cNvPr>
          <p:cNvSpPr>
            <a:spLocks noGrp="1"/>
          </p:cNvSpPr>
          <p:nvPr>
            <p:ph type="title"/>
          </p:nvPr>
        </p:nvSpPr>
        <p:spPr/>
        <p:txBody>
          <a:bodyPr/>
          <a:lstStyle/>
          <a:p>
            <a:r>
              <a:rPr lang="en-US">
                <a:latin typeface="Calibri"/>
                <a:ea typeface="Calibri Light"/>
                <a:cs typeface="Calibri Light"/>
              </a:rPr>
              <a:t>Overall LOP Drawing Success</a:t>
            </a:r>
            <a:endParaRPr lang="en-US">
              <a:latin typeface="Calibri"/>
            </a:endParaRPr>
          </a:p>
        </p:txBody>
      </p:sp>
      <p:sp>
        <p:nvSpPr>
          <p:cNvPr id="8" name="TextBox 7">
            <a:extLst>
              <a:ext uri="{FF2B5EF4-FFF2-40B4-BE49-F238E27FC236}">
                <a16:creationId xmlns:a16="http://schemas.microsoft.com/office/drawing/2014/main" id="{882C9FB6-F68F-DD36-1239-803F9AA5912F}"/>
              </a:ext>
            </a:extLst>
          </p:cNvPr>
          <p:cNvSpPr txBox="1"/>
          <p:nvPr/>
        </p:nvSpPr>
        <p:spPr>
          <a:xfrm>
            <a:off x="2115553" y="5113420"/>
            <a:ext cx="718886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Calibri"/>
                <a:cs typeface="Calibri"/>
              </a:rPr>
              <a:t># Successful LOP applications / # LOP applications = LOP % Success</a:t>
            </a:r>
          </a:p>
          <a:p>
            <a:pPr algn="l"/>
            <a:endParaRPr lang="en-US">
              <a:ea typeface="Calibri"/>
              <a:cs typeface="Calibri"/>
            </a:endParaRPr>
          </a:p>
        </p:txBody>
      </p:sp>
      <p:sp>
        <p:nvSpPr>
          <p:cNvPr id="9" name="TextBox 8">
            <a:extLst>
              <a:ext uri="{FF2B5EF4-FFF2-40B4-BE49-F238E27FC236}">
                <a16:creationId xmlns:a16="http://schemas.microsoft.com/office/drawing/2014/main" id="{1CCBBA20-B8FF-8BC6-42F1-5A56E76E5C21}"/>
              </a:ext>
            </a:extLst>
          </p:cNvPr>
          <p:cNvSpPr txBox="1"/>
          <p:nvPr/>
        </p:nvSpPr>
        <p:spPr>
          <a:xfrm>
            <a:off x="2115552" y="5434262"/>
            <a:ext cx="6366710"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ea typeface="Calibri"/>
                <a:cs typeface="Calibri"/>
              </a:rPr>
              <a:t>*Antelope 900 data is only available from 2018-2025. </a:t>
            </a:r>
            <a:endParaRPr lang="en-US"/>
          </a:p>
        </p:txBody>
      </p:sp>
      <p:sp>
        <p:nvSpPr>
          <p:cNvPr id="3" name="TextBox 2">
            <a:extLst>
              <a:ext uri="{FF2B5EF4-FFF2-40B4-BE49-F238E27FC236}">
                <a16:creationId xmlns:a16="http://schemas.microsoft.com/office/drawing/2014/main" id="{96F74E0F-E06D-F377-C28C-89E515F3E061}"/>
              </a:ext>
            </a:extLst>
          </p:cNvPr>
          <p:cNvSpPr txBox="1"/>
          <p:nvPr/>
        </p:nvSpPr>
        <p:spPr>
          <a:xfrm>
            <a:off x="11520236" y="6146131"/>
            <a:ext cx="67176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ea typeface="Calibri"/>
                <a:cs typeface="Calibri"/>
              </a:rPr>
              <a:t>21</a:t>
            </a:r>
            <a:endParaRPr lang="en-US"/>
          </a:p>
        </p:txBody>
      </p:sp>
      <p:pic>
        <p:nvPicPr>
          <p:cNvPr id="6" name="Content Placeholder 5">
            <a:extLst>
              <a:ext uri="{FF2B5EF4-FFF2-40B4-BE49-F238E27FC236}">
                <a16:creationId xmlns:a16="http://schemas.microsoft.com/office/drawing/2014/main" id="{57582321-C7E4-DA52-73BD-01D44E858878}"/>
              </a:ext>
            </a:extLst>
          </p:cNvPr>
          <p:cNvPicPr>
            <a:picLocks noGrp="1" noChangeAspect="1"/>
          </p:cNvPicPr>
          <p:nvPr>
            <p:ph idx="1"/>
          </p:nvPr>
        </p:nvPicPr>
        <p:blipFill>
          <a:blip r:embed="rId2"/>
          <a:stretch>
            <a:fillRect/>
          </a:stretch>
        </p:blipFill>
        <p:spPr>
          <a:xfrm>
            <a:off x="2120408" y="1414546"/>
            <a:ext cx="7941157" cy="3695562"/>
          </a:xfrm>
          <a:prstGeom prst="rect">
            <a:avLst/>
          </a:prstGeom>
        </p:spPr>
      </p:pic>
    </p:spTree>
    <p:extLst>
      <p:ext uri="{BB962C8B-B14F-4D97-AF65-F5344CB8AC3E}">
        <p14:creationId xmlns:p14="http://schemas.microsoft.com/office/powerpoint/2010/main" val="3756390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04213-BB97-AAD1-881C-66C7E62EF3F8}"/>
              </a:ext>
            </a:extLst>
          </p:cNvPr>
          <p:cNvSpPr>
            <a:spLocks noGrp="1"/>
          </p:cNvSpPr>
          <p:nvPr>
            <p:ph type="title"/>
          </p:nvPr>
        </p:nvSpPr>
        <p:spPr>
          <a:xfrm>
            <a:off x="838200" y="194682"/>
            <a:ext cx="10515600" cy="1325563"/>
          </a:xfrm>
        </p:spPr>
        <p:txBody>
          <a:bodyPr/>
          <a:lstStyle/>
          <a:p>
            <a:r>
              <a:rPr lang="en-US">
                <a:latin typeface="Calibri"/>
                <a:ea typeface="Calibri"/>
                <a:cs typeface="Calibri"/>
              </a:rPr>
              <a:t>Summary</a:t>
            </a:r>
          </a:p>
        </p:txBody>
      </p:sp>
      <p:sp>
        <p:nvSpPr>
          <p:cNvPr id="3" name="Content Placeholder 2">
            <a:extLst>
              <a:ext uri="{FF2B5EF4-FFF2-40B4-BE49-F238E27FC236}">
                <a16:creationId xmlns:a16="http://schemas.microsoft.com/office/drawing/2014/main" id="{5306B726-6BDF-DEB7-D7E2-E7935815A392}"/>
              </a:ext>
            </a:extLst>
          </p:cNvPr>
          <p:cNvSpPr>
            <a:spLocks noGrp="1"/>
          </p:cNvSpPr>
          <p:nvPr>
            <p:ph idx="1"/>
          </p:nvPr>
        </p:nvSpPr>
        <p:spPr>
          <a:xfrm>
            <a:off x="838200" y="1384467"/>
            <a:ext cx="10515600" cy="3886062"/>
          </a:xfrm>
        </p:spPr>
        <p:txBody>
          <a:bodyPr vert="horz" lIns="91440" tIns="45720" rIns="91440" bIns="45720" rtlCol="0" anchor="t">
            <a:normAutofit/>
          </a:bodyPr>
          <a:lstStyle/>
          <a:p>
            <a:r>
              <a:rPr lang="en-US" sz="2000"/>
              <a:t>LOP applications have been increasing overall since 2020.</a:t>
            </a:r>
            <a:endParaRPr lang="en-US" sz="2000">
              <a:ea typeface="Calibri"/>
              <a:cs typeface="Calibri"/>
            </a:endParaRPr>
          </a:p>
          <a:p>
            <a:r>
              <a:rPr lang="en-US" sz="2000">
                <a:ea typeface="Calibri"/>
                <a:cs typeface="Calibri"/>
              </a:rPr>
              <a:t>Applicants are using LOP for Antelope &amp; Elk Permit drawings the most. </a:t>
            </a:r>
          </a:p>
          <a:p>
            <a:r>
              <a:rPr lang="en-US" sz="2000">
                <a:ea typeface="Calibri"/>
                <a:cs typeface="Calibri"/>
              </a:rPr>
              <a:t>Success rates are generally high for LOP applicants but are the lowest for Deer and Elk Permit drawings. </a:t>
            </a:r>
          </a:p>
          <a:p>
            <a:r>
              <a:rPr lang="en-US" sz="2000">
                <a:ea typeface="Calibri"/>
                <a:cs typeface="Calibri"/>
              </a:rPr>
              <a:t>Nonresident Priority Pool applications have been far fewer than the 2,550 quota, guaranteeing a successful draw in its first two years since implementation.</a:t>
            </a:r>
          </a:p>
          <a:p>
            <a:r>
              <a:rPr lang="en-US" sz="2000">
                <a:ea typeface="Calibri"/>
                <a:cs typeface="Calibri"/>
              </a:rPr>
              <a:t>A contract to purchase no longer qualifies a person to use LOP for elk drawings – property must now be owned.</a:t>
            </a:r>
          </a:p>
          <a:p>
            <a:r>
              <a:rPr lang="en-US" sz="2000">
                <a:ea typeface="Calibri"/>
                <a:cs typeface="Calibri"/>
              </a:rPr>
              <a:t>Legislation commonly changes (or attempts to change) the framework of these programs.</a:t>
            </a:r>
          </a:p>
          <a:p>
            <a:r>
              <a:rPr lang="en-US" sz="2000">
                <a:ea typeface="Calibri"/>
                <a:cs typeface="Calibri"/>
              </a:rPr>
              <a:t>Although the programs work as they were intended, various challenges still exist for the department and for landowners.</a:t>
            </a:r>
          </a:p>
          <a:p>
            <a:endParaRPr lang="en-US" sz="2000">
              <a:ea typeface="Calibri"/>
              <a:cs typeface="Calibri"/>
            </a:endParaRPr>
          </a:p>
          <a:p>
            <a:endParaRPr lang="en-US">
              <a:ea typeface="Calibri"/>
              <a:cs typeface="Calibri"/>
            </a:endParaRPr>
          </a:p>
        </p:txBody>
      </p:sp>
      <p:sp>
        <p:nvSpPr>
          <p:cNvPr id="4" name="TextBox 3">
            <a:extLst>
              <a:ext uri="{FF2B5EF4-FFF2-40B4-BE49-F238E27FC236}">
                <a16:creationId xmlns:a16="http://schemas.microsoft.com/office/drawing/2014/main" id="{70D1E7EC-1B5C-6E9A-08BB-932B0B1FD7C6}"/>
              </a:ext>
            </a:extLst>
          </p:cNvPr>
          <p:cNvSpPr txBox="1"/>
          <p:nvPr/>
        </p:nvSpPr>
        <p:spPr>
          <a:xfrm>
            <a:off x="11500184" y="6146131"/>
            <a:ext cx="69181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ea typeface="Calibri"/>
                <a:cs typeface="Calibri"/>
              </a:rPr>
              <a:t>22</a:t>
            </a:r>
            <a:endParaRPr lang="en-US"/>
          </a:p>
        </p:txBody>
      </p:sp>
    </p:spTree>
    <p:extLst>
      <p:ext uri="{BB962C8B-B14F-4D97-AF65-F5344CB8AC3E}">
        <p14:creationId xmlns:p14="http://schemas.microsoft.com/office/powerpoint/2010/main" val="2111641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1C732-A651-F881-3747-7DE67B21B2A9}"/>
              </a:ext>
            </a:extLst>
          </p:cNvPr>
          <p:cNvSpPr>
            <a:spLocks noGrp="1"/>
          </p:cNvSpPr>
          <p:nvPr>
            <p:ph type="title"/>
          </p:nvPr>
        </p:nvSpPr>
        <p:spPr/>
        <p:txBody>
          <a:bodyPr/>
          <a:lstStyle/>
          <a:p>
            <a:pPr algn="ctr"/>
            <a:r>
              <a:rPr lang="en-US">
                <a:latin typeface="Calibri" panose="020F0502020204030204" pitchFamily="34" charset="0"/>
                <a:ea typeface="Calibri" panose="020F0502020204030204" pitchFamily="34" charset="0"/>
                <a:cs typeface="Calibri" panose="020F0502020204030204" pitchFamily="34" charset="0"/>
              </a:rPr>
              <a:t>Types &amp; Requirements</a:t>
            </a:r>
            <a:endParaRPr lang="en-US"/>
          </a:p>
        </p:txBody>
      </p:sp>
      <p:sp>
        <p:nvSpPr>
          <p:cNvPr id="4" name="Content Placeholder 3">
            <a:extLst>
              <a:ext uri="{FF2B5EF4-FFF2-40B4-BE49-F238E27FC236}">
                <a16:creationId xmlns:a16="http://schemas.microsoft.com/office/drawing/2014/main" id="{41DD3769-ADF6-760B-9DFE-139693333781}"/>
              </a:ext>
            </a:extLst>
          </p:cNvPr>
          <p:cNvSpPr>
            <a:spLocks noGrp="1"/>
          </p:cNvSpPr>
          <p:nvPr>
            <p:ph sz="half" idx="2"/>
          </p:nvPr>
        </p:nvSpPr>
        <p:spPr>
          <a:xfrm>
            <a:off x="475480" y="1444192"/>
            <a:ext cx="11471644" cy="3859328"/>
          </a:xfrm>
        </p:spPr>
        <p:txBody>
          <a:bodyPr vert="horz" lIns="91440" tIns="45720" rIns="91440" bIns="45720" rtlCol="0" anchor="t">
            <a:normAutofit fontScale="92500" lnSpcReduction="10000"/>
          </a:bodyPr>
          <a:lstStyle/>
          <a:p>
            <a:r>
              <a:rPr lang="en-US" sz="2400">
                <a:latin typeface="Calibri" panose="020F0502020204030204" pitchFamily="34" charset="0"/>
                <a:ea typeface="Calibri" panose="020F0502020204030204" pitchFamily="34" charset="0"/>
                <a:cs typeface="Calibri" panose="020F0502020204030204" pitchFamily="34" charset="0"/>
              </a:rPr>
              <a:t>Landowner Preference – Deer &amp; Antelope (</a:t>
            </a:r>
            <a:r>
              <a:rPr lang="en-US" sz="2400" i="1">
                <a:latin typeface="Calibri" panose="020F0502020204030204" pitchFamily="34" charset="0"/>
                <a:ea typeface="Calibri" panose="020F0502020204030204" pitchFamily="34" charset="0"/>
                <a:cs typeface="Calibri" panose="020F0502020204030204" pitchFamily="34" charset="0"/>
              </a:rPr>
              <a:t>MCA 87-2-735</a:t>
            </a:r>
            <a:r>
              <a:rPr lang="en-US" sz="2400">
                <a:latin typeface="Calibri" panose="020F0502020204030204" pitchFamily="34" charset="0"/>
                <a:ea typeface="Calibri" panose="020F0502020204030204" pitchFamily="34" charset="0"/>
                <a:cs typeface="Calibri" panose="020F0502020204030204" pitchFamily="34" charset="0"/>
              </a:rPr>
              <a:t>)</a:t>
            </a:r>
          </a:p>
          <a:p>
            <a:pPr lvl="1"/>
            <a:r>
              <a:rPr lang="en-US" sz="2000">
                <a:latin typeface="Calibri" panose="020F0502020204030204" pitchFamily="34" charset="0"/>
                <a:ea typeface="Calibri" panose="020F0502020204030204" pitchFamily="34" charset="0"/>
                <a:cs typeface="Calibri" panose="020F0502020204030204" pitchFamily="34" charset="0"/>
              </a:rPr>
              <a:t>Applies to Deer B, Deer Permit, Antelope, Antelope 900-20, &amp; Antelope B drawings.</a:t>
            </a:r>
          </a:p>
          <a:p>
            <a:pPr lvl="1"/>
            <a:r>
              <a:rPr lang="en-US" sz="2000">
                <a:latin typeface="Calibri" panose="020F0502020204030204" pitchFamily="34" charset="0"/>
                <a:ea typeface="Calibri" panose="020F0502020204030204" pitchFamily="34" charset="0"/>
                <a:cs typeface="Calibri" panose="020F0502020204030204" pitchFamily="34" charset="0"/>
              </a:rPr>
              <a:t>Requires 160 acres or more of real property that is primarily used for agricultural purposes within the applied for hunting district.</a:t>
            </a:r>
          </a:p>
          <a:p>
            <a:r>
              <a:rPr lang="en-US" sz="2400">
                <a:latin typeface="Calibri" panose="020F0502020204030204" pitchFamily="34" charset="0"/>
                <a:ea typeface="Calibri" panose="020F0502020204030204" pitchFamily="34" charset="0"/>
                <a:cs typeface="Calibri" panose="020F0502020204030204" pitchFamily="34" charset="0"/>
              </a:rPr>
              <a:t>Landowner Preference – Elk B (</a:t>
            </a:r>
            <a:r>
              <a:rPr lang="en-US" sz="2400" i="1">
                <a:latin typeface="Calibri" panose="020F0502020204030204" pitchFamily="34" charset="0"/>
                <a:ea typeface="Calibri" panose="020F0502020204030204" pitchFamily="34" charset="0"/>
                <a:cs typeface="Calibri" panose="020F0502020204030204" pitchFamily="34" charset="0"/>
              </a:rPr>
              <a:t>MCA 87-2-516</a:t>
            </a:r>
            <a:r>
              <a:rPr lang="en-US" sz="2400">
                <a:latin typeface="Calibri" panose="020F0502020204030204" pitchFamily="34" charset="0"/>
                <a:ea typeface="Calibri" panose="020F0502020204030204" pitchFamily="34" charset="0"/>
                <a:cs typeface="Calibri" panose="020F0502020204030204" pitchFamily="34" charset="0"/>
              </a:rPr>
              <a:t>)</a:t>
            </a:r>
          </a:p>
          <a:p>
            <a:pPr lvl="1"/>
            <a:r>
              <a:rPr lang="en-US" sz="2000">
                <a:latin typeface="Calibri" panose="020F0502020204030204" pitchFamily="34" charset="0"/>
                <a:ea typeface="Calibri" panose="020F0502020204030204" pitchFamily="34" charset="0"/>
                <a:cs typeface="Calibri" panose="020F0502020204030204" pitchFamily="34" charset="0"/>
              </a:rPr>
              <a:t>Requires 640 acres or more of contiguous land, at least some of which is used by elk, within the applied for hunting district. </a:t>
            </a:r>
          </a:p>
          <a:p>
            <a:pPr lvl="1"/>
            <a:r>
              <a:rPr lang="en-US" sz="2000">
                <a:latin typeface="Calibri" panose="020F0502020204030204" pitchFamily="34" charset="0"/>
                <a:ea typeface="Calibri" panose="020F0502020204030204" pitchFamily="34" charset="0"/>
                <a:cs typeface="Calibri" panose="020F0502020204030204" pitchFamily="34" charset="0"/>
              </a:rPr>
              <a:t>160 acres or more of contiguous land in agricultural production on which the department has documented game damage within the last two years also qualifies.</a:t>
            </a:r>
          </a:p>
          <a:p>
            <a:r>
              <a:rPr lang="en-US" sz="2400">
                <a:latin typeface="Calibri" panose="020F0502020204030204" pitchFamily="34" charset="0"/>
                <a:ea typeface="Calibri" panose="020F0502020204030204" pitchFamily="34" charset="0"/>
                <a:cs typeface="Calibri" panose="020F0502020204030204" pitchFamily="34" charset="0"/>
              </a:rPr>
              <a:t>Landowner Preference – Elk Permit (</a:t>
            </a:r>
            <a:r>
              <a:rPr lang="en-US" sz="2400" i="1">
                <a:latin typeface="Calibri" panose="020F0502020204030204" pitchFamily="34" charset="0"/>
                <a:ea typeface="Calibri" panose="020F0502020204030204" pitchFamily="34" charset="0"/>
                <a:cs typeface="Calibri" panose="020F0502020204030204" pitchFamily="34" charset="0"/>
              </a:rPr>
              <a:t>MCA 87-2-705</a:t>
            </a:r>
            <a:r>
              <a:rPr lang="en-US" sz="2400">
                <a:latin typeface="Calibri" panose="020F0502020204030204" pitchFamily="34" charset="0"/>
                <a:ea typeface="Calibri" panose="020F0502020204030204" pitchFamily="34" charset="0"/>
                <a:cs typeface="Calibri" panose="020F0502020204030204" pitchFamily="34" charset="0"/>
              </a:rPr>
              <a:t>)</a:t>
            </a:r>
          </a:p>
          <a:p>
            <a:pPr lvl="1"/>
            <a:r>
              <a:rPr lang="en-US" sz="2000">
                <a:latin typeface="Calibri" panose="020F0502020204030204" pitchFamily="34" charset="0"/>
                <a:ea typeface="Calibri" panose="020F0502020204030204" pitchFamily="34" charset="0"/>
                <a:cs typeface="Calibri" panose="020F0502020204030204" pitchFamily="34" charset="0"/>
              </a:rPr>
              <a:t>Requires 640 acres or more of contiguous land, at least some of which is used by elk, within the applied for hunting district. </a:t>
            </a:r>
            <a:endParaRPr lang="en-US">
              <a:latin typeface="Calibri" panose="020F0502020204030204" pitchFamily="34" charset="0"/>
              <a:ea typeface="Calibri" panose="020F0502020204030204" pitchFamily="34" charset="0"/>
              <a:cs typeface="Calibri" panose="020F0502020204030204" pitchFamily="34" charset="0"/>
            </a:endParaRPr>
          </a:p>
          <a:p>
            <a:endParaRPr lang="en-US">
              <a:cs typeface="Calibri"/>
            </a:endParaRPr>
          </a:p>
        </p:txBody>
      </p:sp>
      <p:sp>
        <p:nvSpPr>
          <p:cNvPr id="3" name="TextBox 2">
            <a:extLst>
              <a:ext uri="{FF2B5EF4-FFF2-40B4-BE49-F238E27FC236}">
                <a16:creationId xmlns:a16="http://schemas.microsoft.com/office/drawing/2014/main" id="{EA2A99CF-8321-4D0B-F64A-BCAA65A74459}"/>
              </a:ext>
            </a:extLst>
          </p:cNvPr>
          <p:cNvSpPr txBox="1"/>
          <p:nvPr/>
        </p:nvSpPr>
        <p:spPr>
          <a:xfrm>
            <a:off x="11658600" y="6172581"/>
            <a:ext cx="59016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3</a:t>
            </a:r>
          </a:p>
        </p:txBody>
      </p:sp>
    </p:spTree>
    <p:extLst>
      <p:ext uri="{BB962C8B-B14F-4D97-AF65-F5344CB8AC3E}">
        <p14:creationId xmlns:p14="http://schemas.microsoft.com/office/powerpoint/2010/main" val="3043076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CF4A7-2C66-D5D4-5FC9-5E12892A1CA2}"/>
              </a:ext>
            </a:extLst>
          </p:cNvPr>
          <p:cNvSpPr>
            <a:spLocks noGrp="1"/>
          </p:cNvSpPr>
          <p:nvPr>
            <p:ph type="title"/>
          </p:nvPr>
        </p:nvSpPr>
        <p:spPr>
          <a:xfrm>
            <a:off x="287338" y="374654"/>
            <a:ext cx="11763375" cy="1335088"/>
          </a:xfrm>
        </p:spPr>
        <p:txBody>
          <a:bodyPr>
            <a:noAutofit/>
          </a:bodyPr>
          <a:lstStyle/>
          <a:p>
            <a:pPr algn="ctr"/>
            <a:r>
              <a:rPr lang="en-US">
                <a:latin typeface="Calibri" panose="020F0502020204030204" pitchFamily="34" charset="0"/>
                <a:ea typeface="Calibri" panose="020F0502020204030204" pitchFamily="34" charset="0"/>
                <a:cs typeface="Calibri" panose="020F0502020204030204" pitchFamily="34" charset="0"/>
              </a:rPr>
              <a:t>Types &amp; Requirements (Cont’d)</a:t>
            </a:r>
            <a:endParaRPr lang="en-US"/>
          </a:p>
        </p:txBody>
      </p:sp>
      <p:sp>
        <p:nvSpPr>
          <p:cNvPr id="4" name="Content Placeholder 3">
            <a:extLst>
              <a:ext uri="{FF2B5EF4-FFF2-40B4-BE49-F238E27FC236}">
                <a16:creationId xmlns:a16="http://schemas.microsoft.com/office/drawing/2014/main" id="{C380CFF8-F5A7-A0B0-963C-DF6789374387}"/>
              </a:ext>
            </a:extLst>
          </p:cNvPr>
          <p:cNvSpPr>
            <a:spLocks noGrp="1"/>
          </p:cNvSpPr>
          <p:nvPr>
            <p:ph sz="half" idx="2"/>
          </p:nvPr>
        </p:nvSpPr>
        <p:spPr>
          <a:xfrm>
            <a:off x="771590" y="1618488"/>
            <a:ext cx="10484674" cy="3621023"/>
          </a:xfrm>
        </p:spPr>
        <p:txBody>
          <a:bodyPr vert="horz" lIns="91440" tIns="45720" rIns="91440" bIns="45720" rtlCol="0" anchor="t">
            <a:normAutofit lnSpcReduction="10000"/>
          </a:bodyPr>
          <a:lstStyle/>
          <a:p>
            <a:r>
              <a:rPr lang="en-US">
                <a:latin typeface="Calibri" panose="020F0502020204030204" pitchFamily="34" charset="0"/>
                <a:ea typeface="Calibri" panose="020F0502020204030204" pitchFamily="34" charset="0"/>
                <a:cs typeface="Calibri" panose="020F0502020204030204" pitchFamily="34" charset="0"/>
              </a:rPr>
              <a:t>Nonresident Priority Pool (</a:t>
            </a:r>
            <a:r>
              <a:rPr lang="en-US" i="1">
                <a:latin typeface="Calibri" panose="020F0502020204030204" pitchFamily="34" charset="0"/>
                <a:ea typeface="Calibri" panose="020F0502020204030204" pitchFamily="34" charset="0"/>
                <a:cs typeface="Calibri" panose="020F0502020204030204" pitchFamily="34" charset="0"/>
              </a:rPr>
              <a:t>MCA 87-2-714</a:t>
            </a:r>
            <a:r>
              <a:rPr lang="en-US">
                <a:latin typeface="Calibri" panose="020F0502020204030204" pitchFamily="34" charset="0"/>
                <a:ea typeface="Calibri" panose="020F0502020204030204" pitchFamily="34" charset="0"/>
                <a:cs typeface="Calibri" panose="020F0502020204030204" pitchFamily="34" charset="0"/>
              </a:rPr>
              <a:t>)</a:t>
            </a:r>
          </a:p>
          <a:p>
            <a:pPr lvl="1"/>
            <a:r>
              <a:rPr lang="en-US">
                <a:latin typeface="Calibri"/>
                <a:ea typeface="Calibri"/>
                <a:cs typeface="Calibri"/>
              </a:rPr>
              <a:t>Applies only to nonresident Big Game &amp; Elk Combination (Class B-10) license drawings </a:t>
            </a:r>
            <a:r>
              <a:rPr lang="en-US" i="1">
                <a:latin typeface="Calibri"/>
                <a:ea typeface="Calibri"/>
                <a:cs typeface="Calibri"/>
              </a:rPr>
              <a:t>(17,000 * .15 = 2,550 licenses available).</a:t>
            </a:r>
            <a:endParaRPr lang="en-US" i="1">
              <a:latin typeface="Calibri" panose="020F0502020204030204" pitchFamily="34" charset="0"/>
              <a:ea typeface="Calibri" panose="020F0502020204030204" pitchFamily="34" charset="0"/>
              <a:cs typeface="Calibri" panose="020F0502020204030204" pitchFamily="34" charset="0"/>
            </a:endParaRPr>
          </a:p>
          <a:p>
            <a:pPr lvl="1"/>
            <a:r>
              <a:rPr lang="en-US">
                <a:latin typeface="Calibri"/>
                <a:ea typeface="Calibri"/>
                <a:cs typeface="Calibri"/>
              </a:rPr>
              <a:t>Valid only on the landowner’s property</a:t>
            </a:r>
          </a:p>
          <a:p>
            <a:pPr lvl="1"/>
            <a:r>
              <a:rPr lang="en-US">
                <a:latin typeface="Calibri"/>
                <a:ea typeface="Calibri"/>
                <a:cs typeface="Calibri"/>
              </a:rPr>
              <a:t>Requires a minimum of 2,500 contiguous acres owned in fee title.</a:t>
            </a:r>
          </a:p>
          <a:p>
            <a:pPr lvl="1"/>
            <a:r>
              <a:rPr lang="en-US">
                <a:latin typeface="Calibri"/>
                <a:ea typeface="Calibri"/>
                <a:cs typeface="Calibri"/>
              </a:rPr>
              <a:t>For each additional 2,500 contiguous acres owned, the landowner may designate priority to an immediate family member (up to 5 per landowner).</a:t>
            </a:r>
          </a:p>
          <a:p>
            <a:pPr lvl="1"/>
            <a:r>
              <a:rPr lang="en-US">
                <a:latin typeface="Calibri" panose="020F0502020204030204" pitchFamily="34" charset="0"/>
                <a:ea typeface="Calibri" panose="020F0502020204030204" pitchFamily="34" charset="0"/>
                <a:cs typeface="Calibri" panose="020F0502020204030204" pitchFamily="34" charset="0"/>
              </a:rPr>
              <a:t>Landowners who qualify for this program and were enrolled in an FWP administered hunting access program in the previous license year are eligible to purchase an additional elk or deer bonus point.</a:t>
            </a:r>
          </a:p>
          <a:p>
            <a:endParaRPr lang="en-US">
              <a:cs typeface="Calibri"/>
            </a:endParaRPr>
          </a:p>
        </p:txBody>
      </p:sp>
      <p:sp>
        <p:nvSpPr>
          <p:cNvPr id="7" name="TextBox 6">
            <a:extLst>
              <a:ext uri="{FF2B5EF4-FFF2-40B4-BE49-F238E27FC236}">
                <a16:creationId xmlns:a16="http://schemas.microsoft.com/office/drawing/2014/main" id="{F92106B8-A5FD-586A-90B7-BF9405A7C206}"/>
              </a:ext>
            </a:extLst>
          </p:cNvPr>
          <p:cNvSpPr txBox="1"/>
          <p:nvPr/>
        </p:nvSpPr>
        <p:spPr>
          <a:xfrm>
            <a:off x="11538585" y="6147435"/>
            <a:ext cx="65493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4</a:t>
            </a:r>
          </a:p>
        </p:txBody>
      </p:sp>
    </p:spTree>
    <p:extLst>
      <p:ext uri="{BB962C8B-B14F-4D97-AF65-F5344CB8AC3E}">
        <p14:creationId xmlns:p14="http://schemas.microsoft.com/office/powerpoint/2010/main" val="1913989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611BB-F652-B8AF-3A7B-15144C40F90A}"/>
              </a:ext>
            </a:extLst>
          </p:cNvPr>
          <p:cNvSpPr>
            <a:spLocks noGrp="1"/>
          </p:cNvSpPr>
          <p:nvPr>
            <p:ph type="title"/>
          </p:nvPr>
        </p:nvSpPr>
        <p:spPr>
          <a:xfrm>
            <a:off x="839788" y="107954"/>
            <a:ext cx="10515600" cy="1325563"/>
          </a:xfrm>
        </p:spPr>
        <p:txBody>
          <a:bodyPr>
            <a:noAutofit/>
          </a:bodyPr>
          <a:lstStyle/>
          <a:p>
            <a:pPr algn="ctr"/>
            <a:r>
              <a:rPr lang="en-US" sz="5400">
                <a:latin typeface="Calibri" panose="020F0502020204030204" pitchFamily="34" charset="0"/>
                <a:ea typeface="Calibri" panose="020F0502020204030204" pitchFamily="34" charset="0"/>
                <a:cs typeface="Calibri" panose="020F0502020204030204" pitchFamily="34" charset="0"/>
              </a:rPr>
              <a:t>Who can receive priority?</a:t>
            </a:r>
            <a:endParaRPr lang="en-US" sz="5400">
              <a:cs typeface="Calibri Light"/>
            </a:endParaRPr>
          </a:p>
        </p:txBody>
      </p:sp>
      <p:sp>
        <p:nvSpPr>
          <p:cNvPr id="4" name="Content Placeholder 3">
            <a:extLst>
              <a:ext uri="{FF2B5EF4-FFF2-40B4-BE49-F238E27FC236}">
                <a16:creationId xmlns:a16="http://schemas.microsoft.com/office/drawing/2014/main" id="{26DEC70F-F673-6238-B13E-A4C4070D7D6D}"/>
              </a:ext>
            </a:extLst>
          </p:cNvPr>
          <p:cNvSpPr>
            <a:spLocks noGrp="1"/>
          </p:cNvSpPr>
          <p:nvPr>
            <p:ph sz="half" idx="2"/>
          </p:nvPr>
        </p:nvSpPr>
        <p:spPr>
          <a:xfrm>
            <a:off x="1015875" y="1527048"/>
            <a:ext cx="7387461" cy="4093225"/>
          </a:xfrm>
        </p:spPr>
        <p:txBody>
          <a:bodyPr vert="horz" lIns="91440" tIns="45720" rIns="91440" bIns="45720" rtlCol="0" anchor="t">
            <a:normAutofit/>
          </a:bodyPr>
          <a:lstStyle/>
          <a:p>
            <a:r>
              <a:rPr lang="en-US">
                <a:latin typeface="Calibri" panose="020F0502020204030204" pitchFamily="34" charset="0"/>
                <a:ea typeface="Calibri" panose="020F0502020204030204" pitchFamily="34" charset="0"/>
                <a:cs typeface="Calibri" panose="020F0502020204030204" pitchFamily="34" charset="0"/>
              </a:rPr>
              <a:t>Landowner Preference – Deer, Elk, and Antelope</a:t>
            </a:r>
          </a:p>
          <a:p>
            <a:pPr lvl="1"/>
            <a:r>
              <a:rPr lang="en-US">
                <a:latin typeface="Calibri" panose="020F0502020204030204" pitchFamily="34" charset="0"/>
                <a:ea typeface="Calibri" panose="020F0502020204030204" pitchFamily="34" charset="0"/>
                <a:cs typeface="Calibri" panose="020F0502020204030204" pitchFamily="34" charset="0"/>
              </a:rPr>
              <a:t>A landowner themselves</a:t>
            </a:r>
          </a:p>
          <a:p>
            <a:pPr lvl="1"/>
            <a:r>
              <a:rPr lang="en-US">
                <a:latin typeface="Calibri"/>
                <a:ea typeface="Calibri"/>
                <a:cs typeface="Calibri"/>
              </a:rPr>
              <a:t>An immediate family member of a landowner</a:t>
            </a:r>
          </a:p>
          <a:p>
            <a:pPr lvl="1"/>
            <a:r>
              <a:rPr lang="en-US">
                <a:latin typeface="Calibri" panose="020F0502020204030204" pitchFamily="34" charset="0"/>
                <a:ea typeface="Calibri" panose="020F0502020204030204" pitchFamily="34" charset="0"/>
                <a:cs typeface="Calibri" panose="020F0502020204030204" pitchFamily="34" charset="0"/>
              </a:rPr>
              <a:t>An employee of the landowner</a:t>
            </a:r>
          </a:p>
          <a:p>
            <a:pPr lvl="1"/>
            <a:endParaRPr lang="en-US">
              <a:latin typeface="Calibri" panose="020F0502020204030204" pitchFamily="34" charset="0"/>
              <a:ea typeface="Calibri" panose="020F0502020204030204" pitchFamily="34" charset="0"/>
              <a:cs typeface="Calibri" panose="020F0502020204030204" pitchFamily="34" charset="0"/>
            </a:endParaRPr>
          </a:p>
          <a:p>
            <a:r>
              <a:rPr lang="en-US">
                <a:latin typeface="Calibri" panose="020F0502020204030204" pitchFamily="34" charset="0"/>
                <a:ea typeface="Calibri" panose="020F0502020204030204" pitchFamily="34" charset="0"/>
                <a:cs typeface="Calibri" panose="020F0502020204030204" pitchFamily="34" charset="0"/>
              </a:rPr>
              <a:t>Nonresident Priority Pool</a:t>
            </a:r>
          </a:p>
          <a:p>
            <a:pPr lvl="1"/>
            <a:r>
              <a:rPr lang="en-US">
                <a:latin typeface="Calibri" panose="020F0502020204030204" pitchFamily="34" charset="0"/>
                <a:ea typeface="Calibri" panose="020F0502020204030204" pitchFamily="34" charset="0"/>
                <a:cs typeface="Calibri" panose="020F0502020204030204" pitchFamily="34" charset="0"/>
              </a:rPr>
              <a:t>A landowner themselves</a:t>
            </a:r>
          </a:p>
          <a:p>
            <a:pPr lvl="1"/>
            <a:r>
              <a:rPr lang="en-US">
                <a:latin typeface="Calibri"/>
                <a:ea typeface="Calibri"/>
                <a:cs typeface="Calibri"/>
              </a:rPr>
              <a:t>An immediate family member of a landowner</a:t>
            </a:r>
          </a:p>
          <a:p>
            <a:endParaRPr lang="en-US" sz="2800">
              <a:cs typeface="Calibri"/>
            </a:endParaRPr>
          </a:p>
        </p:txBody>
      </p:sp>
      <p:sp>
        <p:nvSpPr>
          <p:cNvPr id="7" name="TextBox 6">
            <a:extLst>
              <a:ext uri="{FF2B5EF4-FFF2-40B4-BE49-F238E27FC236}">
                <a16:creationId xmlns:a16="http://schemas.microsoft.com/office/drawing/2014/main" id="{28F9A387-2A15-528C-3B85-98DBB2100183}"/>
              </a:ext>
            </a:extLst>
          </p:cNvPr>
          <p:cNvSpPr txBox="1"/>
          <p:nvPr/>
        </p:nvSpPr>
        <p:spPr>
          <a:xfrm>
            <a:off x="11607927" y="6195060"/>
            <a:ext cx="720852" cy="6653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5</a:t>
            </a:r>
          </a:p>
        </p:txBody>
      </p:sp>
      <p:pic>
        <p:nvPicPr>
          <p:cNvPr id="14" name="Picture 4" descr="tag.jpg">
            <a:extLst>
              <a:ext uri="{FF2B5EF4-FFF2-40B4-BE49-F238E27FC236}">
                <a16:creationId xmlns:a16="http://schemas.microsoft.com/office/drawing/2014/main" id="{2F6FD50F-E057-20E5-7E0E-A85963CEB002}"/>
              </a:ext>
            </a:extLst>
          </p:cNvPr>
          <p:cNvPicPr>
            <a:picLocks noChangeAspect="1"/>
          </p:cNvPicPr>
          <p:nvPr/>
        </p:nvPicPr>
        <p:blipFill>
          <a:blip r:embed="rId2"/>
          <a:stretch>
            <a:fillRect/>
          </a:stretch>
        </p:blipFill>
        <p:spPr>
          <a:xfrm>
            <a:off x="8689774" y="1433517"/>
            <a:ext cx="3278579" cy="4371439"/>
          </a:xfrm>
          <a:prstGeom prst="rect">
            <a:avLst/>
          </a:prstGeom>
        </p:spPr>
      </p:pic>
    </p:spTree>
    <p:extLst>
      <p:ext uri="{BB962C8B-B14F-4D97-AF65-F5344CB8AC3E}">
        <p14:creationId xmlns:p14="http://schemas.microsoft.com/office/powerpoint/2010/main" val="2653749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70B65-D938-F13D-F414-461442C97071}"/>
              </a:ext>
            </a:extLst>
          </p:cNvPr>
          <p:cNvSpPr>
            <a:spLocks noGrp="1"/>
          </p:cNvSpPr>
          <p:nvPr>
            <p:ph type="title"/>
          </p:nvPr>
        </p:nvSpPr>
        <p:spPr>
          <a:xfrm>
            <a:off x="299584" y="109315"/>
            <a:ext cx="11894004" cy="1876652"/>
          </a:xfrm>
        </p:spPr>
        <p:txBody>
          <a:bodyPr>
            <a:normAutofit/>
          </a:bodyPr>
          <a:lstStyle/>
          <a:p>
            <a:pPr algn="ctr"/>
            <a:r>
              <a:rPr lang="en-US" sz="5400">
                <a:latin typeface="Calibri"/>
                <a:ea typeface="Calibri"/>
                <a:cs typeface="Calibri"/>
              </a:rPr>
              <a:t>Who can receive priority? (Cont’d)</a:t>
            </a:r>
            <a:br>
              <a:rPr lang="en-US" sz="5400">
                <a:cs typeface="Calibri Light"/>
              </a:rPr>
            </a:br>
            <a:endParaRPr lang="en-US">
              <a:cs typeface="Calibri Light"/>
            </a:endParaRPr>
          </a:p>
        </p:txBody>
      </p:sp>
      <p:sp>
        <p:nvSpPr>
          <p:cNvPr id="4" name="Content Placeholder 3">
            <a:extLst>
              <a:ext uri="{FF2B5EF4-FFF2-40B4-BE49-F238E27FC236}">
                <a16:creationId xmlns:a16="http://schemas.microsoft.com/office/drawing/2014/main" id="{4883BE0C-10A9-E29C-3E08-EC64FAFF33AD}"/>
              </a:ext>
            </a:extLst>
          </p:cNvPr>
          <p:cNvSpPr>
            <a:spLocks noGrp="1"/>
          </p:cNvSpPr>
          <p:nvPr>
            <p:ph sz="half" idx="2"/>
          </p:nvPr>
        </p:nvSpPr>
        <p:spPr>
          <a:xfrm>
            <a:off x="375994" y="1362457"/>
            <a:ext cx="11516422" cy="2889504"/>
          </a:xfrm>
        </p:spPr>
        <p:txBody>
          <a:bodyPr vert="horz" lIns="91440" tIns="45720" rIns="91440" bIns="45720" rtlCol="0" anchor="t">
            <a:normAutofit/>
          </a:bodyPr>
          <a:lstStyle/>
          <a:p>
            <a:r>
              <a:rPr lang="en-US">
                <a:latin typeface="Calibri" panose="020F0502020204030204" pitchFamily="34" charset="0"/>
                <a:ea typeface="Calibri" panose="020F0502020204030204" pitchFamily="34" charset="0"/>
                <a:cs typeface="Calibri" panose="020F0502020204030204" pitchFamily="34" charset="0"/>
              </a:rPr>
              <a:t>Landowner Preference – Deer, Elk, and Antelope</a:t>
            </a:r>
          </a:p>
          <a:p>
            <a:pPr lvl="1"/>
            <a:r>
              <a:rPr lang="en-US">
                <a:latin typeface="Calibri" panose="020F0502020204030204" pitchFamily="34" charset="0"/>
                <a:ea typeface="Calibri" panose="020F0502020204030204" pitchFamily="34" charset="0"/>
                <a:cs typeface="Calibri" panose="020F0502020204030204" pitchFamily="34" charset="0"/>
              </a:rPr>
              <a:t>One person per claimed property/license type/year.</a:t>
            </a:r>
          </a:p>
          <a:p>
            <a:pPr lvl="1"/>
            <a:r>
              <a:rPr lang="en-US">
                <a:latin typeface="Calibri" panose="020F0502020204030204" pitchFamily="34" charset="0"/>
                <a:ea typeface="Calibri" panose="020F0502020204030204" pitchFamily="34" charset="0"/>
                <a:cs typeface="Calibri" panose="020F0502020204030204" pitchFamily="34" charset="0"/>
              </a:rPr>
              <a:t>For example, each year, one person may claim the elk permit, and another may claim the antelope, but two people cannot both claim the elk permit.</a:t>
            </a:r>
          </a:p>
          <a:p>
            <a:r>
              <a:rPr lang="en-US">
                <a:latin typeface="Calibri" panose="020F0502020204030204" pitchFamily="34" charset="0"/>
                <a:ea typeface="Calibri" panose="020F0502020204030204" pitchFamily="34" charset="0"/>
                <a:cs typeface="Calibri" panose="020F0502020204030204" pitchFamily="34" charset="0"/>
              </a:rPr>
              <a:t>Nonresident Priority Pool</a:t>
            </a:r>
          </a:p>
          <a:p>
            <a:pPr lvl="1"/>
            <a:r>
              <a:rPr lang="en-US">
                <a:latin typeface="Calibri" panose="020F0502020204030204" pitchFamily="34" charset="0"/>
                <a:ea typeface="Calibri" panose="020F0502020204030204" pitchFamily="34" charset="0"/>
                <a:cs typeface="Calibri" panose="020F0502020204030204" pitchFamily="34" charset="0"/>
              </a:rPr>
              <a:t>Up to five per claimed property (dependent upon acreage). One additional person for every 2,500 contiguous acres.</a:t>
            </a:r>
          </a:p>
          <a:p>
            <a:pPr lvl="1"/>
            <a:endParaRPr lang="en-US">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US" sz="1600">
              <a:ea typeface="Calibri"/>
              <a:cs typeface="Calibri"/>
            </a:endParaRPr>
          </a:p>
        </p:txBody>
      </p:sp>
      <p:sp>
        <p:nvSpPr>
          <p:cNvPr id="3" name="TextBox 2">
            <a:extLst>
              <a:ext uri="{FF2B5EF4-FFF2-40B4-BE49-F238E27FC236}">
                <a16:creationId xmlns:a16="http://schemas.microsoft.com/office/drawing/2014/main" id="{50E2C2BC-F369-751C-6C8A-45FB112C559C}"/>
              </a:ext>
            </a:extLst>
          </p:cNvPr>
          <p:cNvSpPr txBox="1"/>
          <p:nvPr/>
        </p:nvSpPr>
        <p:spPr>
          <a:xfrm>
            <a:off x="11535537" y="6173343"/>
            <a:ext cx="65913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6</a:t>
            </a:r>
          </a:p>
        </p:txBody>
      </p:sp>
      <p:graphicFrame>
        <p:nvGraphicFramePr>
          <p:cNvPr id="8" name="Table 7">
            <a:extLst>
              <a:ext uri="{FF2B5EF4-FFF2-40B4-BE49-F238E27FC236}">
                <a16:creationId xmlns:a16="http://schemas.microsoft.com/office/drawing/2014/main" id="{8A14F23F-89C9-0B16-7CF9-D020D0B2FB89}"/>
              </a:ext>
            </a:extLst>
          </p:cNvPr>
          <p:cNvGraphicFramePr>
            <a:graphicFrameLocks noGrp="1"/>
          </p:cNvGraphicFramePr>
          <p:nvPr>
            <p:extLst>
              <p:ext uri="{D42A27DB-BD31-4B8C-83A1-F6EECF244321}">
                <p14:modId xmlns:p14="http://schemas.microsoft.com/office/powerpoint/2010/main" val="1570949806"/>
              </p:ext>
            </p:extLst>
          </p:nvPr>
        </p:nvGraphicFramePr>
        <p:xfrm>
          <a:off x="1221942" y="4251961"/>
          <a:ext cx="9748115" cy="842167"/>
        </p:xfrm>
        <a:graphic>
          <a:graphicData uri="http://schemas.openxmlformats.org/drawingml/2006/table">
            <a:tbl>
              <a:tblPr firstRow="1" bandRow="1">
                <a:tableStyleId>{5C22544A-7EE6-4342-B048-85BDC9FD1C3A}</a:tableStyleId>
              </a:tblPr>
              <a:tblGrid>
                <a:gridCol w="1949623">
                  <a:extLst>
                    <a:ext uri="{9D8B030D-6E8A-4147-A177-3AD203B41FA5}">
                      <a16:colId xmlns:a16="http://schemas.microsoft.com/office/drawing/2014/main" val="32828998"/>
                    </a:ext>
                  </a:extLst>
                </a:gridCol>
                <a:gridCol w="1949623">
                  <a:extLst>
                    <a:ext uri="{9D8B030D-6E8A-4147-A177-3AD203B41FA5}">
                      <a16:colId xmlns:a16="http://schemas.microsoft.com/office/drawing/2014/main" val="3434149261"/>
                    </a:ext>
                  </a:extLst>
                </a:gridCol>
                <a:gridCol w="1949623">
                  <a:extLst>
                    <a:ext uri="{9D8B030D-6E8A-4147-A177-3AD203B41FA5}">
                      <a16:colId xmlns:a16="http://schemas.microsoft.com/office/drawing/2014/main" val="3956139504"/>
                    </a:ext>
                  </a:extLst>
                </a:gridCol>
                <a:gridCol w="1949623">
                  <a:extLst>
                    <a:ext uri="{9D8B030D-6E8A-4147-A177-3AD203B41FA5}">
                      <a16:colId xmlns:a16="http://schemas.microsoft.com/office/drawing/2014/main" val="3476155660"/>
                    </a:ext>
                  </a:extLst>
                </a:gridCol>
                <a:gridCol w="1949623">
                  <a:extLst>
                    <a:ext uri="{9D8B030D-6E8A-4147-A177-3AD203B41FA5}">
                      <a16:colId xmlns:a16="http://schemas.microsoft.com/office/drawing/2014/main" val="4193891981"/>
                    </a:ext>
                  </a:extLst>
                </a:gridCol>
              </a:tblGrid>
              <a:tr h="411726">
                <a:tc>
                  <a:txBody>
                    <a:bodyPr/>
                    <a:lstStyle/>
                    <a:p>
                      <a:r>
                        <a:rPr lang="en-US" sz="1600">
                          <a:latin typeface="Calibri"/>
                        </a:rPr>
                        <a:t>2,500-4,999 acres</a:t>
                      </a:r>
                    </a:p>
                  </a:txBody>
                  <a:tcPr/>
                </a:tc>
                <a:tc>
                  <a:txBody>
                    <a:bodyPr/>
                    <a:lstStyle/>
                    <a:p>
                      <a:r>
                        <a:rPr lang="en-US" sz="1600">
                          <a:latin typeface="Calibri"/>
                        </a:rPr>
                        <a:t>5,000-7,499 acres</a:t>
                      </a:r>
                    </a:p>
                  </a:txBody>
                  <a:tcPr/>
                </a:tc>
                <a:tc>
                  <a:txBody>
                    <a:bodyPr/>
                    <a:lstStyle/>
                    <a:p>
                      <a:r>
                        <a:rPr lang="en-US" sz="1600">
                          <a:latin typeface="Calibri"/>
                        </a:rPr>
                        <a:t>7,500-9,999 acres</a:t>
                      </a:r>
                    </a:p>
                  </a:txBody>
                  <a:tcPr/>
                </a:tc>
                <a:tc>
                  <a:txBody>
                    <a:bodyPr/>
                    <a:lstStyle/>
                    <a:p>
                      <a:r>
                        <a:rPr lang="en-US" sz="1600">
                          <a:latin typeface="Calibri"/>
                        </a:rPr>
                        <a:t>10,000-12,499 acres</a:t>
                      </a:r>
                    </a:p>
                  </a:txBody>
                  <a:tcPr/>
                </a:tc>
                <a:tc>
                  <a:txBody>
                    <a:bodyPr/>
                    <a:lstStyle/>
                    <a:p>
                      <a:r>
                        <a:rPr lang="en-US" sz="1600">
                          <a:latin typeface="Calibri"/>
                        </a:rPr>
                        <a:t>12,500+ acres</a:t>
                      </a:r>
                    </a:p>
                  </a:txBody>
                  <a:tcPr/>
                </a:tc>
                <a:extLst>
                  <a:ext uri="{0D108BD9-81ED-4DB2-BD59-A6C34878D82A}">
                    <a16:rowId xmlns:a16="http://schemas.microsoft.com/office/drawing/2014/main" val="2589896403"/>
                  </a:ext>
                </a:extLst>
              </a:tr>
              <a:tr h="430441">
                <a:tc>
                  <a:txBody>
                    <a:bodyPr/>
                    <a:lstStyle/>
                    <a:p>
                      <a:r>
                        <a:rPr lang="en-US" sz="1600">
                          <a:latin typeface="Calibri"/>
                        </a:rPr>
                        <a:t>1 person</a:t>
                      </a:r>
                    </a:p>
                  </a:txBody>
                  <a:tcPr/>
                </a:tc>
                <a:tc>
                  <a:txBody>
                    <a:bodyPr/>
                    <a:lstStyle/>
                    <a:p>
                      <a:r>
                        <a:rPr lang="en-US" sz="1600">
                          <a:latin typeface="Calibri"/>
                        </a:rPr>
                        <a:t>Up to 2 people</a:t>
                      </a:r>
                    </a:p>
                  </a:txBody>
                  <a:tcPr/>
                </a:tc>
                <a:tc>
                  <a:txBody>
                    <a:bodyPr/>
                    <a:lstStyle/>
                    <a:p>
                      <a:r>
                        <a:rPr lang="en-US" sz="1600">
                          <a:latin typeface="Calibri"/>
                        </a:rPr>
                        <a:t>Up to 3 people</a:t>
                      </a:r>
                    </a:p>
                  </a:txBody>
                  <a:tcPr/>
                </a:tc>
                <a:tc>
                  <a:txBody>
                    <a:bodyPr/>
                    <a:lstStyle/>
                    <a:p>
                      <a:r>
                        <a:rPr lang="en-US" sz="1600">
                          <a:latin typeface="Calibri"/>
                        </a:rPr>
                        <a:t>Up to 4 people</a:t>
                      </a:r>
                    </a:p>
                  </a:txBody>
                  <a:tcPr/>
                </a:tc>
                <a:tc>
                  <a:txBody>
                    <a:bodyPr/>
                    <a:lstStyle/>
                    <a:p>
                      <a:r>
                        <a:rPr lang="en-US" sz="1600">
                          <a:latin typeface="Calibri"/>
                        </a:rPr>
                        <a:t>Up to 5 people</a:t>
                      </a:r>
                    </a:p>
                  </a:txBody>
                  <a:tcPr/>
                </a:tc>
                <a:extLst>
                  <a:ext uri="{0D108BD9-81ED-4DB2-BD59-A6C34878D82A}">
                    <a16:rowId xmlns:a16="http://schemas.microsoft.com/office/drawing/2014/main" val="2362223748"/>
                  </a:ext>
                </a:extLst>
              </a:tr>
            </a:tbl>
          </a:graphicData>
        </a:graphic>
      </p:graphicFrame>
    </p:spTree>
    <p:extLst>
      <p:ext uri="{BB962C8B-B14F-4D97-AF65-F5344CB8AC3E}">
        <p14:creationId xmlns:p14="http://schemas.microsoft.com/office/powerpoint/2010/main" val="2733047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2F19E-C235-045C-2EC6-5E0A79C69C99}"/>
              </a:ext>
            </a:extLst>
          </p:cNvPr>
          <p:cNvSpPr>
            <a:spLocks noGrp="1"/>
          </p:cNvSpPr>
          <p:nvPr>
            <p:ph type="title"/>
          </p:nvPr>
        </p:nvSpPr>
        <p:spPr>
          <a:xfrm>
            <a:off x="646176" y="265176"/>
            <a:ext cx="10515600" cy="904308"/>
          </a:xfrm>
        </p:spPr>
        <p:txBody>
          <a:bodyPr>
            <a:normAutofit/>
          </a:bodyPr>
          <a:lstStyle/>
          <a:p>
            <a:pPr algn="ctr"/>
            <a:r>
              <a:rPr lang="en-US">
                <a:latin typeface="Calibri" panose="020F0502020204030204" pitchFamily="34" charset="0"/>
                <a:ea typeface="Calibri" panose="020F0502020204030204" pitchFamily="34" charset="0"/>
                <a:cs typeface="Calibri" panose="020F0502020204030204" pitchFamily="34" charset="0"/>
              </a:rPr>
              <a:t>Application Process</a:t>
            </a:r>
            <a:endParaRPr lang="en-US">
              <a:cs typeface="Calibri Light"/>
            </a:endParaRPr>
          </a:p>
        </p:txBody>
      </p:sp>
      <p:sp>
        <p:nvSpPr>
          <p:cNvPr id="3" name="Content Placeholder 2">
            <a:extLst>
              <a:ext uri="{FF2B5EF4-FFF2-40B4-BE49-F238E27FC236}">
                <a16:creationId xmlns:a16="http://schemas.microsoft.com/office/drawing/2014/main" id="{9B4C7785-6E60-2204-296D-B42EBB7DC770}"/>
              </a:ext>
            </a:extLst>
          </p:cNvPr>
          <p:cNvSpPr>
            <a:spLocks noGrp="1"/>
          </p:cNvSpPr>
          <p:nvPr>
            <p:ph idx="1"/>
          </p:nvPr>
        </p:nvSpPr>
        <p:spPr>
          <a:xfrm>
            <a:off x="838200" y="1296791"/>
            <a:ext cx="10515600" cy="3474806"/>
          </a:xfrm>
        </p:spPr>
        <p:txBody>
          <a:bodyPr vert="horz" lIns="91440" tIns="45720" rIns="91440" bIns="45720" rtlCol="0" anchor="t">
            <a:noAutofit/>
          </a:bodyPr>
          <a:lstStyle/>
          <a:p>
            <a:pPr marL="514350" indent="-514350">
              <a:buFont typeface="+mj-lt"/>
              <a:buAutoNum type="arabicPeriod"/>
            </a:pPr>
            <a:r>
              <a:rPr lang="en-US" sz="2200">
                <a:latin typeface="Calibri" panose="020F0502020204030204" pitchFamily="34" charset="0"/>
                <a:ea typeface="Calibri" panose="020F0502020204030204" pitchFamily="34" charset="0"/>
                <a:cs typeface="Calibri" panose="020F0502020204030204" pitchFamily="34" charset="0"/>
              </a:rPr>
              <a:t>Applicant applies for desired license or permit through FWP’s Online Licensing Service.</a:t>
            </a:r>
          </a:p>
          <a:p>
            <a:pPr marL="514350" indent="-514350">
              <a:buFont typeface="+mj-lt"/>
              <a:buAutoNum type="arabicPeriod"/>
            </a:pPr>
            <a:r>
              <a:rPr lang="en-US" sz="2200">
                <a:latin typeface="Calibri" panose="020F0502020204030204" pitchFamily="34" charset="0"/>
                <a:ea typeface="Calibri" panose="020F0502020204030204" pitchFamily="34" charset="0"/>
                <a:cs typeface="Calibri" panose="020F0502020204030204" pitchFamily="34" charset="0"/>
              </a:rPr>
              <a:t>Applicant mails/emails completed form and required supplemental documentation to FWP Licensing.</a:t>
            </a:r>
          </a:p>
          <a:p>
            <a:pPr marL="514350" indent="-514350">
              <a:buFont typeface="+mj-lt"/>
              <a:buAutoNum type="arabicPeriod"/>
            </a:pPr>
            <a:r>
              <a:rPr lang="en-US" sz="2200">
                <a:latin typeface="Calibri" panose="020F0502020204030204" pitchFamily="34" charset="0"/>
                <a:ea typeface="Calibri" panose="020F0502020204030204" pitchFamily="34" charset="0"/>
                <a:cs typeface="Calibri" panose="020F0502020204030204" pitchFamily="34" charset="0"/>
              </a:rPr>
              <a:t>FWP Licensing reviews and confirms the following:</a:t>
            </a:r>
          </a:p>
          <a:p>
            <a:pPr lvl="1"/>
            <a:r>
              <a:rPr lang="en-US" sz="1700">
                <a:latin typeface="Calibri" panose="020F0502020204030204" pitchFamily="34" charset="0"/>
                <a:ea typeface="Calibri" panose="020F0502020204030204" pitchFamily="34" charset="0"/>
                <a:cs typeface="Calibri" panose="020F0502020204030204" pitchFamily="34" charset="0"/>
              </a:rPr>
              <a:t>A license or permit application has been submitted online.</a:t>
            </a:r>
          </a:p>
          <a:p>
            <a:pPr lvl="1"/>
            <a:r>
              <a:rPr lang="en-US" sz="1700">
                <a:latin typeface="Calibri" panose="020F0502020204030204" pitchFamily="34" charset="0"/>
                <a:ea typeface="Calibri" panose="020F0502020204030204" pitchFamily="34" charset="0"/>
                <a:cs typeface="Calibri" panose="020F0502020204030204" pitchFamily="34" charset="0"/>
              </a:rPr>
              <a:t>Property being claimed meets or exceeds the applicable acreage requirements.</a:t>
            </a:r>
          </a:p>
          <a:p>
            <a:pPr lvl="1"/>
            <a:r>
              <a:rPr lang="en-US" sz="1700">
                <a:latin typeface="Calibri" panose="020F0502020204030204" pitchFamily="34" charset="0"/>
                <a:ea typeface="Calibri" panose="020F0502020204030204" pitchFamily="34" charset="0"/>
                <a:cs typeface="Calibri" panose="020F0502020204030204" pitchFamily="34" charset="0"/>
              </a:rPr>
              <a:t>Property being claimed is within the hunting district(s) where the applicant’s first-choice opportunity is valid. </a:t>
            </a:r>
          </a:p>
          <a:p>
            <a:pPr lvl="1"/>
            <a:r>
              <a:rPr lang="en-US" sz="1700">
                <a:latin typeface="Calibri" panose="020F0502020204030204" pitchFamily="34" charset="0"/>
                <a:ea typeface="Calibri" panose="020F0502020204030204" pitchFamily="34" charset="0"/>
                <a:cs typeface="Calibri" panose="020F0502020204030204" pitchFamily="34" charset="0"/>
              </a:rPr>
              <a:t>Ownership of the property being claimed can be verified using a combination of MT Cadastral Survey, a copy of the property deed or a tax bill (and signatory authority documentation when necessary). </a:t>
            </a:r>
          </a:p>
          <a:p>
            <a:pPr lvl="1"/>
            <a:r>
              <a:rPr lang="en-US" sz="1700">
                <a:latin typeface="Calibri" panose="020F0502020204030204" pitchFamily="34" charset="0"/>
                <a:ea typeface="Calibri" panose="020F0502020204030204" pitchFamily="34" charset="0"/>
                <a:cs typeface="Calibri" panose="020F0502020204030204" pitchFamily="34" charset="0"/>
              </a:rPr>
              <a:t>Property being claimed is historically used by elk (when applicable).</a:t>
            </a:r>
          </a:p>
          <a:p>
            <a:pPr marL="514350" indent="-514350">
              <a:buFont typeface="+mj-lt"/>
              <a:buAutoNum type="arabicPeriod"/>
            </a:pPr>
            <a:r>
              <a:rPr lang="en-US" sz="2000">
                <a:latin typeface="Calibri" panose="020F0502020204030204" pitchFamily="34" charset="0"/>
                <a:ea typeface="Calibri" panose="020F0502020204030204" pitchFamily="34" charset="0"/>
                <a:cs typeface="Calibri" panose="020F0502020204030204" pitchFamily="34" charset="0"/>
              </a:rPr>
              <a:t>FWP Licensing either approves the application or sends a denial letter to the applicant describing the reason for rejection.</a:t>
            </a:r>
          </a:p>
        </p:txBody>
      </p:sp>
      <p:sp>
        <p:nvSpPr>
          <p:cNvPr id="4" name="TextBox 3">
            <a:extLst>
              <a:ext uri="{FF2B5EF4-FFF2-40B4-BE49-F238E27FC236}">
                <a16:creationId xmlns:a16="http://schemas.microsoft.com/office/drawing/2014/main" id="{F1716E2F-25A9-0F94-7576-AEB90C90D05C}"/>
              </a:ext>
            </a:extLst>
          </p:cNvPr>
          <p:cNvSpPr txBox="1"/>
          <p:nvPr/>
        </p:nvSpPr>
        <p:spPr>
          <a:xfrm>
            <a:off x="11512296" y="6132957"/>
            <a:ext cx="681228" cy="6558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7</a:t>
            </a:r>
          </a:p>
        </p:txBody>
      </p:sp>
    </p:spTree>
    <p:extLst>
      <p:ext uri="{BB962C8B-B14F-4D97-AF65-F5344CB8AC3E}">
        <p14:creationId xmlns:p14="http://schemas.microsoft.com/office/powerpoint/2010/main" val="1186691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2C79B-F7ED-0EA0-C04A-27FD924A99A3}"/>
              </a:ext>
            </a:extLst>
          </p:cNvPr>
          <p:cNvSpPr>
            <a:spLocks noGrp="1"/>
          </p:cNvSpPr>
          <p:nvPr>
            <p:ph type="title"/>
          </p:nvPr>
        </p:nvSpPr>
        <p:spPr>
          <a:xfrm>
            <a:off x="870585" y="163629"/>
            <a:ext cx="10515600" cy="919774"/>
          </a:xfrm>
        </p:spPr>
        <p:txBody>
          <a:bodyPr>
            <a:normAutofit/>
          </a:bodyPr>
          <a:lstStyle/>
          <a:p>
            <a:pPr algn="ctr"/>
            <a:r>
              <a:rPr lang="en-US">
                <a:latin typeface="Calibri"/>
                <a:ea typeface="Calibri"/>
                <a:cs typeface="Calibri"/>
              </a:rPr>
              <a:t>Application Processes</a:t>
            </a:r>
          </a:p>
        </p:txBody>
      </p:sp>
      <p:sp>
        <p:nvSpPr>
          <p:cNvPr id="3" name="TextBox 2">
            <a:extLst>
              <a:ext uri="{FF2B5EF4-FFF2-40B4-BE49-F238E27FC236}">
                <a16:creationId xmlns:a16="http://schemas.microsoft.com/office/drawing/2014/main" id="{F53753DD-641D-47E3-D361-8390F3B92801}"/>
              </a:ext>
            </a:extLst>
          </p:cNvPr>
          <p:cNvSpPr txBox="1"/>
          <p:nvPr/>
        </p:nvSpPr>
        <p:spPr>
          <a:xfrm>
            <a:off x="11516527" y="6128144"/>
            <a:ext cx="81038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8</a:t>
            </a:r>
          </a:p>
        </p:txBody>
      </p:sp>
      <p:pic>
        <p:nvPicPr>
          <p:cNvPr id="7" name="Content Placeholder 5" descr="Table&#10;&#10;AI-generated content may be incorrect.">
            <a:extLst>
              <a:ext uri="{FF2B5EF4-FFF2-40B4-BE49-F238E27FC236}">
                <a16:creationId xmlns:a16="http://schemas.microsoft.com/office/drawing/2014/main" id="{B4034CD5-D253-DBDA-2140-1A9714FD7DD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358869" y="1006496"/>
            <a:ext cx="3737131" cy="4878603"/>
          </a:xfrm>
        </p:spPr>
      </p:pic>
      <p:pic>
        <p:nvPicPr>
          <p:cNvPr id="8" name="Content Placeholder 7" descr="Table&#10;&#10;AI-generated content may be incorrect.">
            <a:extLst>
              <a:ext uri="{FF2B5EF4-FFF2-40B4-BE49-F238E27FC236}">
                <a16:creationId xmlns:a16="http://schemas.microsoft.com/office/drawing/2014/main" id="{97269E7C-8812-E860-66EC-2E1C347AFF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5709" y="1006496"/>
            <a:ext cx="3747157" cy="4877715"/>
          </a:xfrm>
          <a:prstGeom prst="rect">
            <a:avLst/>
          </a:prstGeom>
        </p:spPr>
      </p:pic>
    </p:spTree>
    <p:extLst>
      <p:ext uri="{BB962C8B-B14F-4D97-AF65-F5344CB8AC3E}">
        <p14:creationId xmlns:p14="http://schemas.microsoft.com/office/powerpoint/2010/main" val="657928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82063-F760-77AA-5AF6-CA6BDCE068CB}"/>
              </a:ext>
            </a:extLst>
          </p:cNvPr>
          <p:cNvSpPr>
            <a:spLocks noGrp="1"/>
          </p:cNvSpPr>
          <p:nvPr>
            <p:ph type="title"/>
          </p:nvPr>
        </p:nvSpPr>
        <p:spPr>
          <a:xfrm>
            <a:off x="1331976" y="109097"/>
            <a:ext cx="10515600" cy="942463"/>
          </a:xfrm>
        </p:spPr>
        <p:txBody>
          <a:bodyPr>
            <a:normAutofit/>
          </a:bodyPr>
          <a:lstStyle/>
          <a:p>
            <a:pPr algn="ctr"/>
            <a:r>
              <a:rPr lang="en-US">
                <a:latin typeface="Calibri"/>
                <a:ea typeface="Calibri"/>
                <a:cs typeface="Calibri"/>
              </a:rPr>
              <a:t>Application Processes (cont'd)</a:t>
            </a:r>
            <a:endParaRPr lang="en-US">
              <a:ea typeface="Calibri Light"/>
              <a:cs typeface="Calibri Light"/>
            </a:endParaRPr>
          </a:p>
        </p:txBody>
      </p:sp>
      <p:sp>
        <p:nvSpPr>
          <p:cNvPr id="4" name="TextBox 3">
            <a:extLst>
              <a:ext uri="{FF2B5EF4-FFF2-40B4-BE49-F238E27FC236}">
                <a16:creationId xmlns:a16="http://schemas.microsoft.com/office/drawing/2014/main" id="{B50B959B-A4BD-5EF3-093C-DC5BC4E17C5F}"/>
              </a:ext>
            </a:extLst>
          </p:cNvPr>
          <p:cNvSpPr txBox="1"/>
          <p:nvPr/>
        </p:nvSpPr>
        <p:spPr>
          <a:xfrm>
            <a:off x="11511454" y="6145791"/>
            <a:ext cx="67627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solidFill>
                  <a:schemeClr val="bg1"/>
                </a:solidFill>
                <a:cs typeface="Calibri"/>
              </a:rPr>
              <a:t>9</a:t>
            </a:r>
          </a:p>
        </p:txBody>
      </p:sp>
      <p:pic>
        <p:nvPicPr>
          <p:cNvPr id="9" name="Content Placeholder 4">
            <a:extLst>
              <a:ext uri="{FF2B5EF4-FFF2-40B4-BE49-F238E27FC236}">
                <a16:creationId xmlns:a16="http://schemas.microsoft.com/office/drawing/2014/main" id="{219AC097-AEC4-8386-840F-5F6B6C753D9D}"/>
              </a:ext>
            </a:extLst>
          </p:cNvPr>
          <p:cNvPicPr>
            <a:picLocks noGrp="1" noChangeAspect="1"/>
          </p:cNvPicPr>
          <p:nvPr>
            <p:ph sz="half" idx="1"/>
          </p:nvPr>
        </p:nvPicPr>
        <p:blipFill>
          <a:blip r:embed="rId2"/>
          <a:stretch>
            <a:fillRect/>
          </a:stretch>
        </p:blipFill>
        <p:spPr>
          <a:xfrm>
            <a:off x="2188947" y="1051560"/>
            <a:ext cx="3828445" cy="4972968"/>
          </a:xfrm>
          <a:prstGeom prst="rect">
            <a:avLst/>
          </a:prstGeom>
        </p:spPr>
      </p:pic>
      <p:pic>
        <p:nvPicPr>
          <p:cNvPr id="10" name="Content Placeholder 5">
            <a:extLst>
              <a:ext uri="{FF2B5EF4-FFF2-40B4-BE49-F238E27FC236}">
                <a16:creationId xmlns:a16="http://schemas.microsoft.com/office/drawing/2014/main" id="{E03C1E44-120D-CC30-BEFE-DC905319F2B5}"/>
              </a:ext>
            </a:extLst>
          </p:cNvPr>
          <p:cNvPicPr>
            <a:picLocks noChangeAspect="1"/>
          </p:cNvPicPr>
          <p:nvPr/>
        </p:nvPicPr>
        <p:blipFill>
          <a:blip r:embed="rId3"/>
          <a:stretch>
            <a:fillRect/>
          </a:stretch>
        </p:blipFill>
        <p:spPr>
          <a:xfrm>
            <a:off x="6718338" y="1051560"/>
            <a:ext cx="3833932" cy="4972968"/>
          </a:xfrm>
          <a:prstGeom prst="rect">
            <a:avLst/>
          </a:prstGeom>
        </p:spPr>
      </p:pic>
    </p:spTree>
    <p:extLst>
      <p:ext uri="{BB962C8B-B14F-4D97-AF65-F5344CB8AC3E}">
        <p14:creationId xmlns:p14="http://schemas.microsoft.com/office/powerpoint/2010/main" val="10467311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0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8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FWP_PPT_Template_New</Template>
  <Application>Microsoft Office PowerPoint</Application>
  <PresentationFormat>Widescreen</PresentationFormat>
  <Slides>22</Slides>
  <Notes>0</Notes>
  <HiddenSlides>0</HiddenSlides>
  <ScaleCrop>false</ScaleCrop>
  <HeadingPairs>
    <vt:vector size="4" baseType="variant">
      <vt:variant>
        <vt:lpstr>Theme</vt:lpstr>
      </vt:variant>
      <vt:variant>
        <vt:i4>12</vt:i4>
      </vt:variant>
      <vt:variant>
        <vt:lpstr>Slide Titles</vt:lpstr>
      </vt:variant>
      <vt:variant>
        <vt:i4>22</vt:i4>
      </vt:variant>
    </vt:vector>
  </HeadingPairs>
  <TitlesOfParts>
    <vt:vector size="34" baseType="lpstr">
      <vt:lpstr>Office Theme</vt:lpstr>
      <vt:lpstr>1_Office Theme</vt:lpstr>
      <vt:lpstr>2_Office Theme</vt:lpstr>
      <vt:lpstr>11_Office Theme</vt:lpstr>
      <vt:lpstr>4_Office Theme</vt:lpstr>
      <vt:lpstr>3_Office Theme</vt:lpstr>
      <vt:lpstr>8_Office Theme</vt:lpstr>
      <vt:lpstr>7_Office Theme</vt:lpstr>
      <vt:lpstr>6_Office Theme</vt:lpstr>
      <vt:lpstr>9_Office Theme</vt:lpstr>
      <vt:lpstr>5_Office Theme</vt:lpstr>
      <vt:lpstr>10_Office Theme</vt:lpstr>
      <vt:lpstr>Landowner Preference –  An Overview</vt:lpstr>
      <vt:lpstr>What is Landowner Preference?</vt:lpstr>
      <vt:lpstr>Types &amp; Requirements</vt:lpstr>
      <vt:lpstr>Types &amp; Requirements (Cont’d)</vt:lpstr>
      <vt:lpstr>Who can receive priority?</vt:lpstr>
      <vt:lpstr>Who can receive priority? (Cont’d) </vt:lpstr>
      <vt:lpstr>Application Process</vt:lpstr>
      <vt:lpstr>Application Processes</vt:lpstr>
      <vt:lpstr>Application Processes (cont'd)</vt:lpstr>
      <vt:lpstr>Application Processes (Cont’d)</vt:lpstr>
      <vt:lpstr>Recent Legislative Action</vt:lpstr>
      <vt:lpstr>Recent Legislative Action (cont'd)</vt:lpstr>
      <vt:lpstr>Current Challenges</vt:lpstr>
      <vt:lpstr>Drawing Example – Landowner Preference</vt:lpstr>
      <vt:lpstr>Resident LOP Application Numbers</vt:lpstr>
      <vt:lpstr>Nonresident LOP Application Numbers</vt:lpstr>
      <vt:lpstr>Overall LOP Application Numbers</vt:lpstr>
      <vt:lpstr>Resident LOP Drawing Success</vt:lpstr>
      <vt:lpstr>Nonresident LOP Drawing Success</vt:lpstr>
      <vt:lpstr>Nonresident Elk &amp; Deer Permit Success</vt:lpstr>
      <vt:lpstr>Overall LOP Drawing Success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Allison, Kelsey</dc:creator>
  <cp:revision>2</cp:revision>
  <dcterms:created xsi:type="dcterms:W3CDTF">2021-04-29T14:34:00Z</dcterms:created>
  <dcterms:modified xsi:type="dcterms:W3CDTF">2025-12-16T16:50:37Z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8BBD0220E34E44C4A155A77FFBD76562</vt:lpwstr>
  </property>
  <property fmtid="{D5CDD505-2E9C-101B-9397-08002B2CF9AE}" pid="3" name="KSOProductBuildVer">
    <vt:lpwstr>1033-11.2.0.11440</vt:lpwstr>
  </property>
</Properties>
</file>