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4" r:id="rId3"/>
    <p:sldId id="257" r:id="rId4"/>
    <p:sldId id="262" r:id="rId5"/>
    <p:sldId id="258" r:id="rId6"/>
    <p:sldId id="259" r:id="rId7"/>
    <p:sldId id="260" r:id="rId8"/>
    <p:sldId id="261" r:id="rId9"/>
    <p:sldId id="263" r:id="rId10"/>
    <p:sldId id="265"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3401" autoAdjust="0"/>
  </p:normalViewPr>
  <p:slideViewPr>
    <p:cSldViewPr snapToGrid="0">
      <p:cViewPr varScale="1">
        <p:scale>
          <a:sx n="55" d="100"/>
          <a:sy n="55" d="100"/>
        </p:scale>
        <p:origin x="109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088788577142294E-2"/>
          <c:y val="0.15476473429581297"/>
          <c:w val="0.40967332013088864"/>
          <c:h val="0.72340265508857904"/>
        </c:manualLayout>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FA9-418A-A8F3-A745FC9DCE7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FA9-418A-A8F3-A745FC9DCE7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FA9-418A-A8F3-A745FC9DCE7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FA9-418A-A8F3-A745FC9DCE7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FA9-418A-A8F3-A745FC9DCE73}"/>
              </c:ext>
            </c:extLst>
          </c:dPt>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My least important hunting activity</c:v>
                </c:pt>
                <c:pt idx="1">
                  <c:v>One of my least important hunting activities</c:v>
                </c:pt>
                <c:pt idx="2">
                  <c:v>No more or less important than my other hunting activities</c:v>
                </c:pt>
                <c:pt idx="3">
                  <c:v>One of my most important hunting activities</c:v>
                </c:pt>
                <c:pt idx="4">
                  <c:v>My most important hunting activity</c:v>
                </c:pt>
              </c:strCache>
            </c:strRef>
          </c:cat>
          <c:val>
            <c:numRef>
              <c:f>Sheet1!$B$2:$B$6</c:f>
              <c:numCache>
                <c:formatCode>0.0%</c:formatCode>
                <c:ptCount val="5"/>
                <c:pt idx="0">
                  <c:v>1.4E-2</c:v>
                </c:pt>
                <c:pt idx="1">
                  <c:v>4.8000000000000001E-2</c:v>
                </c:pt>
                <c:pt idx="2">
                  <c:v>0.31900000000000001</c:v>
                </c:pt>
                <c:pt idx="3">
                  <c:v>0.51200000000000001</c:v>
                </c:pt>
                <c:pt idx="4">
                  <c:v>0.108</c:v>
                </c:pt>
              </c:numCache>
            </c:numRef>
          </c:val>
          <c:extLst>
            <c:ext xmlns:c16="http://schemas.microsoft.com/office/drawing/2014/chart" uri="{C3380CC4-5D6E-409C-BE32-E72D297353CC}">
              <c16:uniqueId val="{00000000-2D40-42A4-BD48-D608244FE6B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43738097888180794"/>
          <c:y val="0.23737452842622783"/>
          <c:w val="0.55380501322800391"/>
          <c:h val="0.52435827083714404"/>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614600830161754"/>
          <c:y val="0.20909849701333277"/>
          <c:w val="0.3471102385829134"/>
          <c:h val="0.70773974743288426"/>
        </c:manualLayout>
      </c:layout>
      <c:pieChart>
        <c:varyColors val="1"/>
        <c:ser>
          <c:idx val="0"/>
          <c:order val="0"/>
          <c:tx>
            <c:strRef>
              <c:f>Sheet1!$B$1</c:f>
              <c:strCache>
                <c:ptCount val="1"/>
                <c:pt idx="0">
                  <c:v>Column2</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2C0-4A65-8D94-F8D613EE8C68}"/>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B2C0-4A65-8D94-F8D613EE8C68}"/>
              </c:ext>
            </c:extLst>
          </c:dPt>
          <c:dLbls>
            <c:spPr>
              <a:noFill/>
              <a:ln>
                <a:noFill/>
              </a:ln>
              <a:effectLst/>
            </c:spPr>
            <c:txPr>
              <a:bodyPr rot="0" spcFirstLastPara="1" vertOverflow="ellipsis" vert="horz" wrap="square" lIns="38100" tIns="19050" rIns="38100" bIns="19050" anchor="ctr" anchorCtr="1">
                <a:spAutoFit/>
              </a:bodyPr>
              <a:lstStyle/>
              <a:p>
                <a:pPr>
                  <a:defRPr sz="3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The opportunity to hunt mule deer bucks EVERY YEAR somewhere in Montana (with a lower probability of harvesting a mature buck) </c:v>
                </c:pt>
                <c:pt idx="1">
                  <c:v>The opportunity to hunt mule deer bucks ONCE EVERY SEVERAL YEARS somewhere in Montana (with a higher probability of harvesting a mature buck)</c:v>
                </c:pt>
              </c:strCache>
            </c:strRef>
          </c:cat>
          <c:val>
            <c:numRef>
              <c:f>Sheet1!$B$2:$B$3</c:f>
              <c:numCache>
                <c:formatCode>0.0%</c:formatCode>
                <c:ptCount val="2"/>
                <c:pt idx="0">
                  <c:v>0.61399999999999999</c:v>
                </c:pt>
                <c:pt idx="1">
                  <c:v>0.38600000000000001</c:v>
                </c:pt>
              </c:numCache>
            </c:numRef>
          </c:val>
          <c:extLst>
            <c:ext xmlns:c16="http://schemas.microsoft.com/office/drawing/2014/chart" uri="{C3380CC4-5D6E-409C-BE32-E72D297353CC}">
              <c16:uniqueId val="{00000000-171F-497B-8A39-ED69F2F787F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52533798261715936"/>
          <c:y val="0.37359544175353454"/>
          <c:w val="0.41299852903002515"/>
          <c:h val="0.45802530424028187"/>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u="none"/>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C156E-81AE-4AB8-A420-89CDE7594DF7}"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198D3249-2DF4-463C-9DE9-C6889C129540}">
      <dgm:prSet/>
      <dgm:spPr/>
      <dgm:t>
        <a:bodyPr/>
        <a:lstStyle/>
        <a:p>
          <a:r>
            <a:rPr lang="en-US" i="1" dirty="0">
              <a:solidFill>
                <a:schemeClr val="tx1">
                  <a:lumMod val="65000"/>
                  <a:lumOff val="35000"/>
                </a:schemeClr>
              </a:solidFill>
            </a:rPr>
            <a:t>To enjoy nature and outdoors </a:t>
          </a:r>
          <a:r>
            <a:rPr lang="en-US" i="1" dirty="0"/>
            <a:t>(</a:t>
          </a:r>
          <a:r>
            <a:rPr lang="en-US" b="1" i="1" dirty="0"/>
            <a:t>93%</a:t>
          </a:r>
          <a:r>
            <a:rPr lang="en-US" i="1" dirty="0"/>
            <a:t>)</a:t>
          </a:r>
          <a:endParaRPr lang="en-US" dirty="0"/>
        </a:p>
      </dgm:t>
    </dgm:pt>
    <dgm:pt modelId="{3FE03278-CC45-4E9D-82E9-748193236EAC}" type="parTrans" cxnId="{B735F92E-F133-4804-BF90-A9B813ED57A9}">
      <dgm:prSet/>
      <dgm:spPr/>
      <dgm:t>
        <a:bodyPr/>
        <a:lstStyle/>
        <a:p>
          <a:endParaRPr lang="en-US"/>
        </a:p>
      </dgm:t>
    </dgm:pt>
    <dgm:pt modelId="{0F30530E-9F09-42E8-99F4-62F9D6C44590}" type="sibTrans" cxnId="{B735F92E-F133-4804-BF90-A9B813ED57A9}">
      <dgm:prSet/>
      <dgm:spPr/>
      <dgm:t>
        <a:bodyPr/>
        <a:lstStyle/>
        <a:p>
          <a:endParaRPr lang="en-US"/>
        </a:p>
      </dgm:t>
    </dgm:pt>
    <dgm:pt modelId="{08E722BF-379A-4788-821B-4B194A8A301C}">
      <dgm:prSet custT="1"/>
      <dgm:spPr/>
      <dgm:t>
        <a:bodyPr/>
        <a:lstStyle/>
        <a:p>
          <a:r>
            <a:rPr lang="en-US" sz="2500" i="1" dirty="0">
              <a:solidFill>
                <a:schemeClr val="tx1">
                  <a:lumMod val="65000"/>
                  <a:lumOff val="35000"/>
                </a:schemeClr>
              </a:solidFill>
            </a:rPr>
            <a:t>To get venison for eating </a:t>
          </a:r>
          <a:r>
            <a:rPr lang="en-US" sz="2500" i="1" dirty="0"/>
            <a:t>(</a:t>
          </a:r>
          <a:r>
            <a:rPr lang="en-US" sz="2500" b="1" i="1" dirty="0"/>
            <a:t>76%</a:t>
          </a:r>
          <a:r>
            <a:rPr lang="en-US" sz="2500" i="1" dirty="0"/>
            <a:t>)</a:t>
          </a:r>
          <a:r>
            <a:rPr lang="en-US" sz="1400" i="1" dirty="0"/>
            <a:t>...up from 69% in 2011</a:t>
          </a:r>
          <a:endParaRPr lang="en-US" sz="2500" dirty="0"/>
        </a:p>
      </dgm:t>
    </dgm:pt>
    <dgm:pt modelId="{CEEB0DBB-5AF0-42C7-A11B-7EC2E59AB5B0}" type="parTrans" cxnId="{FD0F24B1-A39A-4632-B232-C60EB4D3B2C4}">
      <dgm:prSet/>
      <dgm:spPr/>
      <dgm:t>
        <a:bodyPr/>
        <a:lstStyle/>
        <a:p>
          <a:endParaRPr lang="en-US"/>
        </a:p>
      </dgm:t>
    </dgm:pt>
    <dgm:pt modelId="{99BD9AF5-00B9-49F1-8B54-39FB1AFACD6F}" type="sibTrans" cxnId="{FD0F24B1-A39A-4632-B232-C60EB4D3B2C4}">
      <dgm:prSet/>
      <dgm:spPr/>
      <dgm:t>
        <a:bodyPr/>
        <a:lstStyle/>
        <a:p>
          <a:endParaRPr lang="en-US"/>
        </a:p>
      </dgm:t>
    </dgm:pt>
    <dgm:pt modelId="{470FEF9D-5C03-4DB8-80E9-9B6CE1F69FAA}">
      <dgm:prSet/>
      <dgm:spPr/>
      <dgm:t>
        <a:bodyPr/>
        <a:lstStyle/>
        <a:p>
          <a:r>
            <a:rPr lang="en-US" i="1" dirty="0">
              <a:solidFill>
                <a:schemeClr val="tx1">
                  <a:lumMod val="65000"/>
                  <a:lumOff val="35000"/>
                </a:schemeClr>
              </a:solidFill>
            </a:rPr>
            <a:t>To do something with my family </a:t>
          </a:r>
          <a:r>
            <a:rPr lang="en-US" i="1" dirty="0"/>
            <a:t>(</a:t>
          </a:r>
          <a:r>
            <a:rPr lang="en-US" b="1" i="1" dirty="0"/>
            <a:t>75%</a:t>
          </a:r>
          <a:r>
            <a:rPr lang="en-US" i="1" dirty="0"/>
            <a:t>)</a:t>
          </a:r>
          <a:endParaRPr lang="en-US" dirty="0"/>
        </a:p>
      </dgm:t>
    </dgm:pt>
    <dgm:pt modelId="{6A95C063-E363-4DFB-B4F0-0F8D23F92AA4}" type="parTrans" cxnId="{04C0990E-9422-416C-B227-EBBF8FE45A44}">
      <dgm:prSet/>
      <dgm:spPr/>
      <dgm:t>
        <a:bodyPr/>
        <a:lstStyle/>
        <a:p>
          <a:endParaRPr lang="en-US"/>
        </a:p>
      </dgm:t>
    </dgm:pt>
    <dgm:pt modelId="{D3BA52A0-9664-47D2-82DB-D3EA61086D05}" type="sibTrans" cxnId="{04C0990E-9422-416C-B227-EBBF8FE45A44}">
      <dgm:prSet/>
      <dgm:spPr/>
      <dgm:t>
        <a:bodyPr/>
        <a:lstStyle/>
        <a:p>
          <a:endParaRPr lang="en-US"/>
        </a:p>
      </dgm:t>
    </dgm:pt>
    <dgm:pt modelId="{F96FFEB5-41EE-451B-B54E-02B48C4145C7}">
      <dgm:prSet/>
      <dgm:spPr/>
      <dgm:t>
        <a:bodyPr/>
        <a:lstStyle/>
        <a:p>
          <a:r>
            <a:rPr lang="en-US" i="1" dirty="0">
              <a:solidFill>
                <a:schemeClr val="tx1">
                  <a:lumMod val="65000"/>
                  <a:lumOff val="35000"/>
                </a:schemeClr>
              </a:solidFill>
            </a:rPr>
            <a:t>To be with friends who have similar interests </a:t>
          </a:r>
          <a:r>
            <a:rPr lang="en-US" i="1" dirty="0"/>
            <a:t>(</a:t>
          </a:r>
          <a:r>
            <a:rPr lang="en-US" b="1" i="1" dirty="0"/>
            <a:t>73%</a:t>
          </a:r>
          <a:r>
            <a:rPr lang="en-US" i="1" dirty="0"/>
            <a:t>)</a:t>
          </a:r>
          <a:endParaRPr lang="en-US" dirty="0"/>
        </a:p>
      </dgm:t>
    </dgm:pt>
    <dgm:pt modelId="{2D2B1497-E3F5-4847-9DD8-EBB0CDE4D75A}" type="parTrans" cxnId="{3A599418-2FD6-404F-AB7A-C26FFD786EA8}">
      <dgm:prSet/>
      <dgm:spPr/>
      <dgm:t>
        <a:bodyPr/>
        <a:lstStyle/>
        <a:p>
          <a:endParaRPr lang="en-US"/>
        </a:p>
      </dgm:t>
    </dgm:pt>
    <dgm:pt modelId="{7887E931-CC4E-4AE0-9AD1-48E2C5F45E22}" type="sibTrans" cxnId="{3A599418-2FD6-404F-AB7A-C26FFD786EA8}">
      <dgm:prSet/>
      <dgm:spPr/>
      <dgm:t>
        <a:bodyPr/>
        <a:lstStyle/>
        <a:p>
          <a:endParaRPr lang="en-US"/>
        </a:p>
      </dgm:t>
    </dgm:pt>
    <dgm:pt modelId="{0BAE53A2-0DD5-4B70-8160-40512CAB05AF}">
      <dgm:prSet/>
      <dgm:spPr/>
      <dgm:t>
        <a:bodyPr/>
        <a:lstStyle/>
        <a:p>
          <a:r>
            <a:rPr lang="en-US" i="1" dirty="0">
              <a:solidFill>
                <a:schemeClr val="tx1">
                  <a:lumMod val="65000"/>
                  <a:lumOff val="35000"/>
                </a:schemeClr>
              </a:solidFill>
            </a:rPr>
            <a:t>To experience solitude </a:t>
          </a:r>
          <a:r>
            <a:rPr lang="en-US" i="1" dirty="0"/>
            <a:t>(</a:t>
          </a:r>
          <a:r>
            <a:rPr lang="en-US" b="1" i="1" dirty="0"/>
            <a:t>72%</a:t>
          </a:r>
          <a:r>
            <a:rPr lang="en-US" i="1" dirty="0"/>
            <a:t>)</a:t>
          </a:r>
          <a:endParaRPr lang="en-US" dirty="0"/>
        </a:p>
      </dgm:t>
    </dgm:pt>
    <dgm:pt modelId="{979E677C-9996-4B72-8254-72D37F06AFAE}" type="parTrans" cxnId="{31E53E28-69F7-4BB0-885B-3D292752F575}">
      <dgm:prSet/>
      <dgm:spPr/>
      <dgm:t>
        <a:bodyPr/>
        <a:lstStyle/>
        <a:p>
          <a:endParaRPr lang="en-US"/>
        </a:p>
      </dgm:t>
    </dgm:pt>
    <dgm:pt modelId="{7D6CBA95-58E7-40B7-B48A-30F5006C9D19}" type="sibTrans" cxnId="{31E53E28-69F7-4BB0-885B-3D292752F575}">
      <dgm:prSet/>
      <dgm:spPr/>
      <dgm:t>
        <a:bodyPr/>
        <a:lstStyle/>
        <a:p>
          <a:endParaRPr lang="en-US"/>
        </a:p>
      </dgm:t>
    </dgm:pt>
    <dgm:pt modelId="{6B074FE6-AFBF-421C-821B-1E936946B5D4}">
      <dgm:prSet/>
      <dgm:spPr/>
      <dgm:t>
        <a:bodyPr/>
        <a:lstStyle/>
        <a:p>
          <a:r>
            <a:rPr lang="en-US" i="1" dirty="0">
              <a:solidFill>
                <a:schemeClr val="tx1">
                  <a:lumMod val="65000"/>
                  <a:lumOff val="35000"/>
                </a:schemeClr>
              </a:solidFill>
            </a:rPr>
            <a:t>To develop my skills and abilities </a:t>
          </a:r>
          <a:r>
            <a:rPr lang="en-US" i="1" dirty="0"/>
            <a:t>(</a:t>
          </a:r>
          <a:r>
            <a:rPr lang="en-US" b="1" i="1" dirty="0"/>
            <a:t>64%</a:t>
          </a:r>
          <a:r>
            <a:rPr lang="en-US" i="1" dirty="0"/>
            <a:t>)</a:t>
          </a:r>
          <a:endParaRPr lang="en-US" dirty="0"/>
        </a:p>
      </dgm:t>
    </dgm:pt>
    <dgm:pt modelId="{673CF75A-C5CC-48FF-A6FC-FC4166565DBE}" type="parTrans" cxnId="{218FB6BF-F1E0-4F6B-BCEC-0A5B9A9BD1ED}">
      <dgm:prSet/>
      <dgm:spPr/>
      <dgm:t>
        <a:bodyPr/>
        <a:lstStyle/>
        <a:p>
          <a:endParaRPr lang="en-US"/>
        </a:p>
      </dgm:t>
    </dgm:pt>
    <dgm:pt modelId="{DE71FFFE-9225-493F-B24C-2151830191BF}" type="sibTrans" cxnId="{218FB6BF-F1E0-4F6B-BCEC-0A5B9A9BD1ED}">
      <dgm:prSet/>
      <dgm:spPr/>
      <dgm:t>
        <a:bodyPr/>
        <a:lstStyle/>
        <a:p>
          <a:endParaRPr lang="en-US"/>
        </a:p>
      </dgm:t>
    </dgm:pt>
    <dgm:pt modelId="{1828DDEA-32A7-4FAC-AA27-3BFF166C0516}">
      <dgm:prSet/>
      <dgm:spPr/>
      <dgm:t>
        <a:bodyPr/>
        <a:lstStyle/>
        <a:p>
          <a:r>
            <a:rPr lang="en-US" i="1" dirty="0">
              <a:solidFill>
                <a:schemeClr val="tx1">
                  <a:lumMod val="65000"/>
                  <a:lumOff val="35000"/>
                </a:schemeClr>
              </a:solidFill>
            </a:rPr>
            <a:t>To test my hunting skills </a:t>
          </a:r>
          <a:r>
            <a:rPr lang="en-US" i="1" dirty="0"/>
            <a:t>(</a:t>
          </a:r>
          <a:r>
            <a:rPr lang="en-US" b="1" i="1" dirty="0"/>
            <a:t>61%</a:t>
          </a:r>
          <a:r>
            <a:rPr lang="en-US" i="1" dirty="0"/>
            <a:t>)</a:t>
          </a:r>
          <a:endParaRPr lang="en-US" dirty="0"/>
        </a:p>
      </dgm:t>
    </dgm:pt>
    <dgm:pt modelId="{A807CE10-7F6B-49CA-B70D-0879FB943E90}" type="parTrans" cxnId="{23CACEE2-90B1-4F2B-8205-05B82A3C72EA}">
      <dgm:prSet/>
      <dgm:spPr/>
      <dgm:t>
        <a:bodyPr/>
        <a:lstStyle/>
        <a:p>
          <a:endParaRPr lang="en-US"/>
        </a:p>
      </dgm:t>
    </dgm:pt>
    <dgm:pt modelId="{DD3CD0DD-D805-442C-A7DC-862B508F51F6}" type="sibTrans" cxnId="{23CACEE2-90B1-4F2B-8205-05B82A3C72EA}">
      <dgm:prSet/>
      <dgm:spPr/>
      <dgm:t>
        <a:bodyPr/>
        <a:lstStyle/>
        <a:p>
          <a:endParaRPr lang="en-US"/>
        </a:p>
      </dgm:t>
    </dgm:pt>
    <dgm:pt modelId="{BE00540B-7A2B-4EBC-B4EA-CA6C978EB28C}">
      <dgm:prSet/>
      <dgm:spPr/>
      <dgm:t>
        <a:bodyPr/>
        <a:lstStyle/>
        <a:p>
          <a:r>
            <a:rPr lang="en-US" i="1" dirty="0">
              <a:solidFill>
                <a:schemeClr val="tx1">
                  <a:lumMod val="65000"/>
                  <a:lumOff val="35000"/>
                </a:schemeClr>
              </a:solidFill>
            </a:rPr>
            <a:t>To feel a sense of accomplishment </a:t>
          </a:r>
          <a:r>
            <a:rPr lang="en-US" i="1" dirty="0"/>
            <a:t>(</a:t>
          </a:r>
          <a:r>
            <a:rPr lang="en-US" b="1" i="1" dirty="0"/>
            <a:t>61%</a:t>
          </a:r>
          <a:r>
            <a:rPr lang="en-US" i="1" dirty="0"/>
            <a:t>)</a:t>
          </a:r>
          <a:endParaRPr lang="en-US" dirty="0"/>
        </a:p>
      </dgm:t>
    </dgm:pt>
    <dgm:pt modelId="{147D5042-8FC1-4B78-BAB8-B635B28F42C8}" type="parTrans" cxnId="{98E15253-CF81-4313-94D1-0780210CF128}">
      <dgm:prSet/>
      <dgm:spPr/>
      <dgm:t>
        <a:bodyPr/>
        <a:lstStyle/>
        <a:p>
          <a:endParaRPr lang="en-US"/>
        </a:p>
      </dgm:t>
    </dgm:pt>
    <dgm:pt modelId="{F5EB3794-5942-40ED-BA11-5E3FF8BC3223}" type="sibTrans" cxnId="{98E15253-CF81-4313-94D1-0780210CF128}">
      <dgm:prSet/>
      <dgm:spPr/>
      <dgm:t>
        <a:bodyPr/>
        <a:lstStyle/>
        <a:p>
          <a:endParaRPr lang="en-US"/>
        </a:p>
      </dgm:t>
    </dgm:pt>
    <dgm:pt modelId="{3B21723F-6E4B-4170-9047-F574CD4CB12A}">
      <dgm:prSet custT="1"/>
      <dgm:spPr/>
      <dgm:t>
        <a:bodyPr/>
        <a:lstStyle/>
        <a:p>
          <a:r>
            <a:rPr lang="en-US" sz="2500" i="1" dirty="0">
              <a:solidFill>
                <a:schemeClr val="tx1">
                  <a:lumMod val="65000"/>
                  <a:lumOff val="35000"/>
                </a:schemeClr>
              </a:solidFill>
            </a:rPr>
            <a:t>To harvest a trophy buck </a:t>
          </a:r>
          <a:r>
            <a:rPr lang="en-US" sz="2500" i="1" dirty="0"/>
            <a:t>(</a:t>
          </a:r>
          <a:r>
            <a:rPr lang="en-US" sz="2500" b="1" i="1" dirty="0"/>
            <a:t>59%</a:t>
          </a:r>
          <a:r>
            <a:rPr lang="en-US" sz="2500" i="1" dirty="0"/>
            <a:t>)...</a:t>
          </a:r>
          <a:r>
            <a:rPr lang="en-US" sz="1400" i="1" dirty="0"/>
            <a:t>up from 47% in 2011</a:t>
          </a:r>
          <a:endParaRPr lang="en-US" sz="1400" dirty="0"/>
        </a:p>
      </dgm:t>
    </dgm:pt>
    <dgm:pt modelId="{95A7EC97-50E0-4479-8B08-AD5A81193533}" type="parTrans" cxnId="{74669CBD-CDE3-4F19-9F26-030087D4DE09}">
      <dgm:prSet/>
      <dgm:spPr/>
      <dgm:t>
        <a:bodyPr/>
        <a:lstStyle/>
        <a:p>
          <a:endParaRPr lang="en-US"/>
        </a:p>
      </dgm:t>
    </dgm:pt>
    <dgm:pt modelId="{3EC41E14-6C4D-40B1-82D5-B9C35D86427B}" type="sibTrans" cxnId="{74669CBD-CDE3-4F19-9F26-030087D4DE09}">
      <dgm:prSet/>
      <dgm:spPr/>
      <dgm:t>
        <a:bodyPr/>
        <a:lstStyle/>
        <a:p>
          <a:endParaRPr lang="en-US"/>
        </a:p>
      </dgm:t>
    </dgm:pt>
    <dgm:pt modelId="{51B65818-866D-494A-8D80-B23DB92D4CC1}">
      <dgm:prSet/>
      <dgm:spPr/>
      <dgm:t>
        <a:bodyPr/>
        <a:lstStyle/>
        <a:p>
          <a:r>
            <a:rPr lang="en-US" i="1" baseline="0" dirty="0">
              <a:solidFill>
                <a:schemeClr val="tx1">
                  <a:lumMod val="65000"/>
                  <a:lumOff val="35000"/>
                </a:schemeClr>
              </a:solidFill>
            </a:rPr>
            <a:t>To feel the exhilaration of the hunt </a:t>
          </a:r>
          <a:r>
            <a:rPr lang="en-US" dirty="0"/>
            <a:t>(</a:t>
          </a:r>
          <a:r>
            <a:rPr lang="en-US" b="1" dirty="0"/>
            <a:t>65</a:t>
          </a:r>
          <a:r>
            <a:rPr lang="en-US" dirty="0"/>
            <a:t>%)</a:t>
          </a:r>
        </a:p>
      </dgm:t>
    </dgm:pt>
    <dgm:pt modelId="{EF84D86A-1DF2-465A-A137-BE24834FE5C0}" type="parTrans" cxnId="{956C7A25-60E2-4183-AA3B-6BA892197807}">
      <dgm:prSet/>
      <dgm:spPr/>
      <dgm:t>
        <a:bodyPr/>
        <a:lstStyle/>
        <a:p>
          <a:endParaRPr lang="en-US"/>
        </a:p>
      </dgm:t>
    </dgm:pt>
    <dgm:pt modelId="{12ADDA70-3AA9-43B3-BEDC-0C3E99871798}" type="sibTrans" cxnId="{956C7A25-60E2-4183-AA3B-6BA892197807}">
      <dgm:prSet/>
      <dgm:spPr/>
      <dgm:t>
        <a:bodyPr/>
        <a:lstStyle/>
        <a:p>
          <a:endParaRPr lang="en-US"/>
        </a:p>
      </dgm:t>
    </dgm:pt>
    <dgm:pt modelId="{A0436087-6E11-4D41-91B2-AADDD52EC2D8}" type="pres">
      <dgm:prSet presAssocID="{26BC156E-81AE-4AB8-A420-89CDE7594DF7}" presName="vert0" presStyleCnt="0">
        <dgm:presLayoutVars>
          <dgm:dir/>
          <dgm:animOne val="branch"/>
          <dgm:animLvl val="lvl"/>
        </dgm:presLayoutVars>
      </dgm:prSet>
      <dgm:spPr/>
    </dgm:pt>
    <dgm:pt modelId="{C33B8DAE-9F1E-45CA-B8BD-95DC02F3B455}" type="pres">
      <dgm:prSet presAssocID="{198D3249-2DF4-463C-9DE9-C6889C129540}" presName="thickLine" presStyleLbl="alignNode1" presStyleIdx="0" presStyleCnt="10"/>
      <dgm:spPr/>
    </dgm:pt>
    <dgm:pt modelId="{90E22C32-D831-4E4C-8C39-FC84F2872767}" type="pres">
      <dgm:prSet presAssocID="{198D3249-2DF4-463C-9DE9-C6889C129540}" presName="horz1" presStyleCnt="0"/>
      <dgm:spPr/>
    </dgm:pt>
    <dgm:pt modelId="{1C8C6BC2-24FF-4FAE-B8C5-AC3B8DAE62BE}" type="pres">
      <dgm:prSet presAssocID="{198D3249-2DF4-463C-9DE9-C6889C129540}" presName="tx1" presStyleLbl="revTx" presStyleIdx="0" presStyleCnt="10"/>
      <dgm:spPr/>
    </dgm:pt>
    <dgm:pt modelId="{815FBA1E-3DB8-44DD-85FB-4F3A2257B602}" type="pres">
      <dgm:prSet presAssocID="{198D3249-2DF4-463C-9DE9-C6889C129540}" presName="vert1" presStyleCnt="0"/>
      <dgm:spPr/>
    </dgm:pt>
    <dgm:pt modelId="{229C85AD-CF71-406E-9E5F-B43F223AB174}" type="pres">
      <dgm:prSet presAssocID="{08E722BF-379A-4788-821B-4B194A8A301C}" presName="thickLine" presStyleLbl="alignNode1" presStyleIdx="1" presStyleCnt="10"/>
      <dgm:spPr/>
    </dgm:pt>
    <dgm:pt modelId="{6A5E5A1D-2651-4FD9-B96A-7ED6022D3892}" type="pres">
      <dgm:prSet presAssocID="{08E722BF-379A-4788-821B-4B194A8A301C}" presName="horz1" presStyleCnt="0"/>
      <dgm:spPr/>
    </dgm:pt>
    <dgm:pt modelId="{34230AD4-9A96-4428-BBF0-43DE7CEE8686}" type="pres">
      <dgm:prSet presAssocID="{08E722BF-379A-4788-821B-4B194A8A301C}" presName="tx1" presStyleLbl="revTx" presStyleIdx="1" presStyleCnt="10"/>
      <dgm:spPr/>
    </dgm:pt>
    <dgm:pt modelId="{9E3112B3-D032-456D-B59C-2BDBE25F29F5}" type="pres">
      <dgm:prSet presAssocID="{08E722BF-379A-4788-821B-4B194A8A301C}" presName="vert1" presStyleCnt="0"/>
      <dgm:spPr/>
    </dgm:pt>
    <dgm:pt modelId="{996097DE-71F1-4DC5-86A4-BB493B906C9A}" type="pres">
      <dgm:prSet presAssocID="{470FEF9D-5C03-4DB8-80E9-9B6CE1F69FAA}" presName="thickLine" presStyleLbl="alignNode1" presStyleIdx="2" presStyleCnt="10"/>
      <dgm:spPr/>
    </dgm:pt>
    <dgm:pt modelId="{038DFA2E-6389-4A2E-852E-D15452C8B1AF}" type="pres">
      <dgm:prSet presAssocID="{470FEF9D-5C03-4DB8-80E9-9B6CE1F69FAA}" presName="horz1" presStyleCnt="0"/>
      <dgm:spPr/>
    </dgm:pt>
    <dgm:pt modelId="{097CD773-A0DD-4111-8E04-44269FEA1D2D}" type="pres">
      <dgm:prSet presAssocID="{470FEF9D-5C03-4DB8-80E9-9B6CE1F69FAA}" presName="tx1" presStyleLbl="revTx" presStyleIdx="2" presStyleCnt="10"/>
      <dgm:spPr/>
    </dgm:pt>
    <dgm:pt modelId="{80FAC883-4095-4BC4-B16B-1103895A0474}" type="pres">
      <dgm:prSet presAssocID="{470FEF9D-5C03-4DB8-80E9-9B6CE1F69FAA}" presName="vert1" presStyleCnt="0"/>
      <dgm:spPr/>
    </dgm:pt>
    <dgm:pt modelId="{42C57A51-B92B-4F54-899F-F3AF186F8CEB}" type="pres">
      <dgm:prSet presAssocID="{F96FFEB5-41EE-451B-B54E-02B48C4145C7}" presName="thickLine" presStyleLbl="alignNode1" presStyleIdx="3" presStyleCnt="10"/>
      <dgm:spPr/>
    </dgm:pt>
    <dgm:pt modelId="{7C053278-0F97-49DA-A6D4-31A0CE1F9317}" type="pres">
      <dgm:prSet presAssocID="{F96FFEB5-41EE-451B-B54E-02B48C4145C7}" presName="horz1" presStyleCnt="0"/>
      <dgm:spPr/>
    </dgm:pt>
    <dgm:pt modelId="{50F8042B-2BE9-4FA8-995A-4874F1041797}" type="pres">
      <dgm:prSet presAssocID="{F96FFEB5-41EE-451B-B54E-02B48C4145C7}" presName="tx1" presStyleLbl="revTx" presStyleIdx="3" presStyleCnt="10"/>
      <dgm:spPr/>
    </dgm:pt>
    <dgm:pt modelId="{AF9A0FD6-CE90-424E-8014-65EAC1A86F8A}" type="pres">
      <dgm:prSet presAssocID="{F96FFEB5-41EE-451B-B54E-02B48C4145C7}" presName="vert1" presStyleCnt="0"/>
      <dgm:spPr/>
    </dgm:pt>
    <dgm:pt modelId="{0B43CC62-67DE-4F73-8C25-B74137CE25A8}" type="pres">
      <dgm:prSet presAssocID="{0BAE53A2-0DD5-4B70-8160-40512CAB05AF}" presName="thickLine" presStyleLbl="alignNode1" presStyleIdx="4" presStyleCnt="10"/>
      <dgm:spPr/>
    </dgm:pt>
    <dgm:pt modelId="{B60E680C-5643-4F90-98E9-8DBC9B729999}" type="pres">
      <dgm:prSet presAssocID="{0BAE53A2-0DD5-4B70-8160-40512CAB05AF}" presName="horz1" presStyleCnt="0"/>
      <dgm:spPr/>
    </dgm:pt>
    <dgm:pt modelId="{24DD8942-D9D0-4050-B149-8B938E7589A7}" type="pres">
      <dgm:prSet presAssocID="{0BAE53A2-0DD5-4B70-8160-40512CAB05AF}" presName="tx1" presStyleLbl="revTx" presStyleIdx="4" presStyleCnt="10"/>
      <dgm:spPr/>
    </dgm:pt>
    <dgm:pt modelId="{026E8C5B-06ED-4BDB-AD32-22A3E4CEFF42}" type="pres">
      <dgm:prSet presAssocID="{0BAE53A2-0DD5-4B70-8160-40512CAB05AF}" presName="vert1" presStyleCnt="0"/>
      <dgm:spPr/>
    </dgm:pt>
    <dgm:pt modelId="{33A34945-76DC-4F1D-9E43-3A515ABFFCA6}" type="pres">
      <dgm:prSet presAssocID="{51B65818-866D-494A-8D80-B23DB92D4CC1}" presName="thickLine" presStyleLbl="alignNode1" presStyleIdx="5" presStyleCnt="10"/>
      <dgm:spPr/>
    </dgm:pt>
    <dgm:pt modelId="{982A4171-6EBC-48F6-AFB9-0333874F9350}" type="pres">
      <dgm:prSet presAssocID="{51B65818-866D-494A-8D80-B23DB92D4CC1}" presName="horz1" presStyleCnt="0"/>
      <dgm:spPr/>
    </dgm:pt>
    <dgm:pt modelId="{F0A92124-E9B8-45C4-BF64-9833078BC174}" type="pres">
      <dgm:prSet presAssocID="{51B65818-866D-494A-8D80-B23DB92D4CC1}" presName="tx1" presStyleLbl="revTx" presStyleIdx="5" presStyleCnt="10"/>
      <dgm:spPr/>
    </dgm:pt>
    <dgm:pt modelId="{2FAA8885-D11B-4B39-B303-1CF8105111F4}" type="pres">
      <dgm:prSet presAssocID="{51B65818-866D-494A-8D80-B23DB92D4CC1}" presName="vert1" presStyleCnt="0"/>
      <dgm:spPr/>
    </dgm:pt>
    <dgm:pt modelId="{018185F6-0DDD-41EE-9CBC-8DF4F9C993AB}" type="pres">
      <dgm:prSet presAssocID="{6B074FE6-AFBF-421C-821B-1E936946B5D4}" presName="thickLine" presStyleLbl="alignNode1" presStyleIdx="6" presStyleCnt="10"/>
      <dgm:spPr/>
    </dgm:pt>
    <dgm:pt modelId="{2C154BCA-9803-499A-B05D-2097ABCC226D}" type="pres">
      <dgm:prSet presAssocID="{6B074FE6-AFBF-421C-821B-1E936946B5D4}" presName="horz1" presStyleCnt="0"/>
      <dgm:spPr/>
    </dgm:pt>
    <dgm:pt modelId="{386C5BB0-DF6E-4298-B6E8-42C8A326D3F1}" type="pres">
      <dgm:prSet presAssocID="{6B074FE6-AFBF-421C-821B-1E936946B5D4}" presName="tx1" presStyleLbl="revTx" presStyleIdx="6" presStyleCnt="10"/>
      <dgm:spPr/>
    </dgm:pt>
    <dgm:pt modelId="{862D6967-5658-47CD-8B12-B6CFAB7DAAC7}" type="pres">
      <dgm:prSet presAssocID="{6B074FE6-AFBF-421C-821B-1E936946B5D4}" presName="vert1" presStyleCnt="0"/>
      <dgm:spPr/>
    </dgm:pt>
    <dgm:pt modelId="{0F3970A5-5259-4D9E-BDD6-FC5E0DF4BA9E}" type="pres">
      <dgm:prSet presAssocID="{1828DDEA-32A7-4FAC-AA27-3BFF166C0516}" presName="thickLine" presStyleLbl="alignNode1" presStyleIdx="7" presStyleCnt="10"/>
      <dgm:spPr/>
    </dgm:pt>
    <dgm:pt modelId="{741EA08D-7CC9-4F9C-A2AF-FC3F0A17E3A7}" type="pres">
      <dgm:prSet presAssocID="{1828DDEA-32A7-4FAC-AA27-3BFF166C0516}" presName="horz1" presStyleCnt="0"/>
      <dgm:spPr/>
    </dgm:pt>
    <dgm:pt modelId="{FFB48DBA-A57D-4979-B3FB-B9897AA7674E}" type="pres">
      <dgm:prSet presAssocID="{1828DDEA-32A7-4FAC-AA27-3BFF166C0516}" presName="tx1" presStyleLbl="revTx" presStyleIdx="7" presStyleCnt="10"/>
      <dgm:spPr/>
    </dgm:pt>
    <dgm:pt modelId="{D99654E9-A3B6-47C4-8CE2-BB2F13C918E7}" type="pres">
      <dgm:prSet presAssocID="{1828DDEA-32A7-4FAC-AA27-3BFF166C0516}" presName="vert1" presStyleCnt="0"/>
      <dgm:spPr/>
    </dgm:pt>
    <dgm:pt modelId="{FFF7EC99-6F65-45E5-AE0E-BC0D97292192}" type="pres">
      <dgm:prSet presAssocID="{BE00540B-7A2B-4EBC-B4EA-CA6C978EB28C}" presName="thickLine" presStyleLbl="alignNode1" presStyleIdx="8" presStyleCnt="10"/>
      <dgm:spPr/>
    </dgm:pt>
    <dgm:pt modelId="{7151F5D1-F65A-4339-8FEE-BBC55A521CA4}" type="pres">
      <dgm:prSet presAssocID="{BE00540B-7A2B-4EBC-B4EA-CA6C978EB28C}" presName="horz1" presStyleCnt="0"/>
      <dgm:spPr/>
    </dgm:pt>
    <dgm:pt modelId="{6F363F7A-562E-481E-84E2-73536ABFE0AE}" type="pres">
      <dgm:prSet presAssocID="{BE00540B-7A2B-4EBC-B4EA-CA6C978EB28C}" presName="tx1" presStyleLbl="revTx" presStyleIdx="8" presStyleCnt="10"/>
      <dgm:spPr/>
    </dgm:pt>
    <dgm:pt modelId="{6C8F3D57-035C-4AA5-950D-93179FA43CAB}" type="pres">
      <dgm:prSet presAssocID="{BE00540B-7A2B-4EBC-B4EA-CA6C978EB28C}" presName="vert1" presStyleCnt="0"/>
      <dgm:spPr/>
    </dgm:pt>
    <dgm:pt modelId="{49DB8B41-1463-4D16-899E-1287B99E9C12}" type="pres">
      <dgm:prSet presAssocID="{3B21723F-6E4B-4170-9047-F574CD4CB12A}" presName="thickLine" presStyleLbl="alignNode1" presStyleIdx="9" presStyleCnt="10"/>
      <dgm:spPr/>
    </dgm:pt>
    <dgm:pt modelId="{6CDF7A5B-9C18-41E3-9B37-394A5F392775}" type="pres">
      <dgm:prSet presAssocID="{3B21723F-6E4B-4170-9047-F574CD4CB12A}" presName="horz1" presStyleCnt="0"/>
      <dgm:spPr/>
    </dgm:pt>
    <dgm:pt modelId="{13874C55-7F42-4D16-8288-2E55FBCA1B27}" type="pres">
      <dgm:prSet presAssocID="{3B21723F-6E4B-4170-9047-F574CD4CB12A}" presName="tx1" presStyleLbl="revTx" presStyleIdx="9" presStyleCnt="10"/>
      <dgm:spPr/>
    </dgm:pt>
    <dgm:pt modelId="{6966E598-DDD2-4254-A1B4-2CE63B7AD5C9}" type="pres">
      <dgm:prSet presAssocID="{3B21723F-6E4B-4170-9047-F574CD4CB12A}" presName="vert1" presStyleCnt="0"/>
      <dgm:spPr/>
    </dgm:pt>
  </dgm:ptLst>
  <dgm:cxnLst>
    <dgm:cxn modelId="{04C0990E-9422-416C-B227-EBBF8FE45A44}" srcId="{26BC156E-81AE-4AB8-A420-89CDE7594DF7}" destId="{470FEF9D-5C03-4DB8-80E9-9B6CE1F69FAA}" srcOrd="2" destOrd="0" parTransId="{6A95C063-E363-4DFB-B4F0-0F8D23F92AA4}" sibTransId="{D3BA52A0-9664-47D2-82DB-D3EA61086D05}"/>
    <dgm:cxn modelId="{95085814-17DB-46DD-B7BF-6D605CD2F473}" type="presOf" srcId="{6B074FE6-AFBF-421C-821B-1E936946B5D4}" destId="{386C5BB0-DF6E-4298-B6E8-42C8A326D3F1}" srcOrd="0" destOrd="0" presId="urn:microsoft.com/office/officeart/2008/layout/LinedList"/>
    <dgm:cxn modelId="{3A599418-2FD6-404F-AB7A-C26FFD786EA8}" srcId="{26BC156E-81AE-4AB8-A420-89CDE7594DF7}" destId="{F96FFEB5-41EE-451B-B54E-02B48C4145C7}" srcOrd="3" destOrd="0" parTransId="{2D2B1497-E3F5-4847-9DD8-EBB0CDE4D75A}" sibTransId="{7887E931-CC4E-4AE0-9AD1-48E2C5F45E22}"/>
    <dgm:cxn modelId="{956C7A25-60E2-4183-AA3B-6BA892197807}" srcId="{26BC156E-81AE-4AB8-A420-89CDE7594DF7}" destId="{51B65818-866D-494A-8D80-B23DB92D4CC1}" srcOrd="5" destOrd="0" parTransId="{EF84D86A-1DF2-465A-A137-BE24834FE5C0}" sibTransId="{12ADDA70-3AA9-43B3-BEDC-0C3E99871798}"/>
    <dgm:cxn modelId="{99A3D127-3A08-4E1E-9D20-CBDA64221FA1}" type="presOf" srcId="{3B21723F-6E4B-4170-9047-F574CD4CB12A}" destId="{13874C55-7F42-4D16-8288-2E55FBCA1B27}" srcOrd="0" destOrd="0" presId="urn:microsoft.com/office/officeart/2008/layout/LinedList"/>
    <dgm:cxn modelId="{31E53E28-69F7-4BB0-885B-3D292752F575}" srcId="{26BC156E-81AE-4AB8-A420-89CDE7594DF7}" destId="{0BAE53A2-0DD5-4B70-8160-40512CAB05AF}" srcOrd="4" destOrd="0" parTransId="{979E677C-9996-4B72-8254-72D37F06AFAE}" sibTransId="{7D6CBA95-58E7-40B7-B48A-30F5006C9D19}"/>
    <dgm:cxn modelId="{AE8B7C2C-0898-4F82-AB38-109AE647DF17}" type="presOf" srcId="{1828DDEA-32A7-4FAC-AA27-3BFF166C0516}" destId="{FFB48DBA-A57D-4979-B3FB-B9897AA7674E}" srcOrd="0" destOrd="0" presId="urn:microsoft.com/office/officeart/2008/layout/LinedList"/>
    <dgm:cxn modelId="{6B2FF02D-6284-4A74-97B9-1A974BE71E75}" type="presOf" srcId="{0BAE53A2-0DD5-4B70-8160-40512CAB05AF}" destId="{24DD8942-D9D0-4050-B149-8B938E7589A7}" srcOrd="0" destOrd="0" presId="urn:microsoft.com/office/officeart/2008/layout/LinedList"/>
    <dgm:cxn modelId="{B735F92E-F133-4804-BF90-A9B813ED57A9}" srcId="{26BC156E-81AE-4AB8-A420-89CDE7594DF7}" destId="{198D3249-2DF4-463C-9DE9-C6889C129540}" srcOrd="0" destOrd="0" parTransId="{3FE03278-CC45-4E9D-82E9-748193236EAC}" sibTransId="{0F30530E-9F09-42E8-99F4-62F9D6C44590}"/>
    <dgm:cxn modelId="{98E15253-CF81-4313-94D1-0780210CF128}" srcId="{26BC156E-81AE-4AB8-A420-89CDE7594DF7}" destId="{BE00540B-7A2B-4EBC-B4EA-CA6C978EB28C}" srcOrd="8" destOrd="0" parTransId="{147D5042-8FC1-4B78-BAB8-B635B28F42C8}" sibTransId="{F5EB3794-5942-40ED-BA11-5E3FF8BC3223}"/>
    <dgm:cxn modelId="{2AACD981-822D-415A-ADA2-7C6CFAC20962}" type="presOf" srcId="{26BC156E-81AE-4AB8-A420-89CDE7594DF7}" destId="{A0436087-6E11-4D41-91B2-AADDD52EC2D8}" srcOrd="0" destOrd="0" presId="urn:microsoft.com/office/officeart/2008/layout/LinedList"/>
    <dgm:cxn modelId="{37EE1685-CC2F-4B65-807F-06885878DF00}" type="presOf" srcId="{08E722BF-379A-4788-821B-4B194A8A301C}" destId="{34230AD4-9A96-4428-BBF0-43DE7CEE8686}" srcOrd="0" destOrd="0" presId="urn:microsoft.com/office/officeart/2008/layout/LinedList"/>
    <dgm:cxn modelId="{19A1FF97-D1EA-4018-A830-ABD978A728E5}" type="presOf" srcId="{F96FFEB5-41EE-451B-B54E-02B48C4145C7}" destId="{50F8042B-2BE9-4FA8-995A-4874F1041797}" srcOrd="0" destOrd="0" presId="urn:microsoft.com/office/officeart/2008/layout/LinedList"/>
    <dgm:cxn modelId="{FD0F24B1-A39A-4632-B232-C60EB4D3B2C4}" srcId="{26BC156E-81AE-4AB8-A420-89CDE7594DF7}" destId="{08E722BF-379A-4788-821B-4B194A8A301C}" srcOrd="1" destOrd="0" parTransId="{CEEB0DBB-5AF0-42C7-A11B-7EC2E59AB5B0}" sibTransId="{99BD9AF5-00B9-49F1-8B54-39FB1AFACD6F}"/>
    <dgm:cxn modelId="{74669CBD-CDE3-4F19-9F26-030087D4DE09}" srcId="{26BC156E-81AE-4AB8-A420-89CDE7594DF7}" destId="{3B21723F-6E4B-4170-9047-F574CD4CB12A}" srcOrd="9" destOrd="0" parTransId="{95A7EC97-50E0-4479-8B08-AD5A81193533}" sibTransId="{3EC41E14-6C4D-40B1-82D5-B9C35D86427B}"/>
    <dgm:cxn modelId="{218FB6BF-F1E0-4F6B-BCEC-0A5B9A9BD1ED}" srcId="{26BC156E-81AE-4AB8-A420-89CDE7594DF7}" destId="{6B074FE6-AFBF-421C-821B-1E936946B5D4}" srcOrd="6" destOrd="0" parTransId="{673CF75A-C5CC-48FF-A6FC-FC4166565DBE}" sibTransId="{DE71FFFE-9225-493F-B24C-2151830191BF}"/>
    <dgm:cxn modelId="{0A6221D4-E42D-4700-8BA7-325739D5DFCB}" type="presOf" srcId="{51B65818-866D-494A-8D80-B23DB92D4CC1}" destId="{F0A92124-E9B8-45C4-BF64-9833078BC174}" srcOrd="0" destOrd="0" presId="urn:microsoft.com/office/officeart/2008/layout/LinedList"/>
    <dgm:cxn modelId="{16AA36D8-413F-483E-BEF9-10CF6CF2DE3C}" type="presOf" srcId="{198D3249-2DF4-463C-9DE9-C6889C129540}" destId="{1C8C6BC2-24FF-4FAE-B8C5-AC3B8DAE62BE}" srcOrd="0" destOrd="0" presId="urn:microsoft.com/office/officeart/2008/layout/LinedList"/>
    <dgm:cxn modelId="{CD6CE4DA-4359-4D7D-A2CD-2C00D44705A1}" type="presOf" srcId="{470FEF9D-5C03-4DB8-80E9-9B6CE1F69FAA}" destId="{097CD773-A0DD-4111-8E04-44269FEA1D2D}" srcOrd="0" destOrd="0" presId="urn:microsoft.com/office/officeart/2008/layout/LinedList"/>
    <dgm:cxn modelId="{23CACEE2-90B1-4F2B-8205-05B82A3C72EA}" srcId="{26BC156E-81AE-4AB8-A420-89CDE7594DF7}" destId="{1828DDEA-32A7-4FAC-AA27-3BFF166C0516}" srcOrd="7" destOrd="0" parTransId="{A807CE10-7F6B-49CA-B70D-0879FB943E90}" sibTransId="{DD3CD0DD-D805-442C-A7DC-862B508F51F6}"/>
    <dgm:cxn modelId="{0F3029F8-597C-4229-A635-BA54AC1B72CA}" type="presOf" srcId="{BE00540B-7A2B-4EBC-B4EA-CA6C978EB28C}" destId="{6F363F7A-562E-481E-84E2-73536ABFE0AE}" srcOrd="0" destOrd="0" presId="urn:microsoft.com/office/officeart/2008/layout/LinedList"/>
    <dgm:cxn modelId="{60228285-4B77-45C8-960D-8070261BB8F3}" type="presParOf" srcId="{A0436087-6E11-4D41-91B2-AADDD52EC2D8}" destId="{C33B8DAE-9F1E-45CA-B8BD-95DC02F3B455}" srcOrd="0" destOrd="0" presId="urn:microsoft.com/office/officeart/2008/layout/LinedList"/>
    <dgm:cxn modelId="{54319182-C5F4-44A7-8D45-07F5FE256CF3}" type="presParOf" srcId="{A0436087-6E11-4D41-91B2-AADDD52EC2D8}" destId="{90E22C32-D831-4E4C-8C39-FC84F2872767}" srcOrd="1" destOrd="0" presId="urn:microsoft.com/office/officeart/2008/layout/LinedList"/>
    <dgm:cxn modelId="{513F9595-23DF-4EDA-AB0D-8CDCF7E65125}" type="presParOf" srcId="{90E22C32-D831-4E4C-8C39-FC84F2872767}" destId="{1C8C6BC2-24FF-4FAE-B8C5-AC3B8DAE62BE}" srcOrd="0" destOrd="0" presId="urn:microsoft.com/office/officeart/2008/layout/LinedList"/>
    <dgm:cxn modelId="{AD235100-5AE8-487A-AC96-73F737E3E295}" type="presParOf" srcId="{90E22C32-D831-4E4C-8C39-FC84F2872767}" destId="{815FBA1E-3DB8-44DD-85FB-4F3A2257B602}" srcOrd="1" destOrd="0" presId="urn:microsoft.com/office/officeart/2008/layout/LinedList"/>
    <dgm:cxn modelId="{0AB9D7B8-0FCD-4C17-9D0D-490D85DEE305}" type="presParOf" srcId="{A0436087-6E11-4D41-91B2-AADDD52EC2D8}" destId="{229C85AD-CF71-406E-9E5F-B43F223AB174}" srcOrd="2" destOrd="0" presId="urn:microsoft.com/office/officeart/2008/layout/LinedList"/>
    <dgm:cxn modelId="{B27A9AAE-8979-4371-85CC-C5F0A2312FFF}" type="presParOf" srcId="{A0436087-6E11-4D41-91B2-AADDD52EC2D8}" destId="{6A5E5A1D-2651-4FD9-B96A-7ED6022D3892}" srcOrd="3" destOrd="0" presId="urn:microsoft.com/office/officeart/2008/layout/LinedList"/>
    <dgm:cxn modelId="{DC12FD52-02EF-483F-90E8-D862E34043C2}" type="presParOf" srcId="{6A5E5A1D-2651-4FD9-B96A-7ED6022D3892}" destId="{34230AD4-9A96-4428-BBF0-43DE7CEE8686}" srcOrd="0" destOrd="0" presId="urn:microsoft.com/office/officeart/2008/layout/LinedList"/>
    <dgm:cxn modelId="{71A4383F-BB02-4760-9925-CC7EEA978D64}" type="presParOf" srcId="{6A5E5A1D-2651-4FD9-B96A-7ED6022D3892}" destId="{9E3112B3-D032-456D-B59C-2BDBE25F29F5}" srcOrd="1" destOrd="0" presId="urn:microsoft.com/office/officeart/2008/layout/LinedList"/>
    <dgm:cxn modelId="{B5DF15A8-F0DB-438E-AEC4-A1809CFB0F1F}" type="presParOf" srcId="{A0436087-6E11-4D41-91B2-AADDD52EC2D8}" destId="{996097DE-71F1-4DC5-86A4-BB493B906C9A}" srcOrd="4" destOrd="0" presId="urn:microsoft.com/office/officeart/2008/layout/LinedList"/>
    <dgm:cxn modelId="{6A7CA118-C184-4C03-B566-10F23BDF7916}" type="presParOf" srcId="{A0436087-6E11-4D41-91B2-AADDD52EC2D8}" destId="{038DFA2E-6389-4A2E-852E-D15452C8B1AF}" srcOrd="5" destOrd="0" presId="urn:microsoft.com/office/officeart/2008/layout/LinedList"/>
    <dgm:cxn modelId="{A5241D17-04B9-4082-89DE-0E247ED650A8}" type="presParOf" srcId="{038DFA2E-6389-4A2E-852E-D15452C8B1AF}" destId="{097CD773-A0DD-4111-8E04-44269FEA1D2D}" srcOrd="0" destOrd="0" presId="urn:microsoft.com/office/officeart/2008/layout/LinedList"/>
    <dgm:cxn modelId="{4B5A845B-CCE2-4E6B-9734-50781786C894}" type="presParOf" srcId="{038DFA2E-6389-4A2E-852E-D15452C8B1AF}" destId="{80FAC883-4095-4BC4-B16B-1103895A0474}" srcOrd="1" destOrd="0" presId="urn:microsoft.com/office/officeart/2008/layout/LinedList"/>
    <dgm:cxn modelId="{50EE0582-848D-4F14-B34E-C012D8139F2A}" type="presParOf" srcId="{A0436087-6E11-4D41-91B2-AADDD52EC2D8}" destId="{42C57A51-B92B-4F54-899F-F3AF186F8CEB}" srcOrd="6" destOrd="0" presId="urn:microsoft.com/office/officeart/2008/layout/LinedList"/>
    <dgm:cxn modelId="{2ABB6F5F-FB50-4767-8BE5-8D48AD39C01D}" type="presParOf" srcId="{A0436087-6E11-4D41-91B2-AADDD52EC2D8}" destId="{7C053278-0F97-49DA-A6D4-31A0CE1F9317}" srcOrd="7" destOrd="0" presId="urn:microsoft.com/office/officeart/2008/layout/LinedList"/>
    <dgm:cxn modelId="{8AA5F5DA-920C-4E25-A60D-21C5F7E4F3AD}" type="presParOf" srcId="{7C053278-0F97-49DA-A6D4-31A0CE1F9317}" destId="{50F8042B-2BE9-4FA8-995A-4874F1041797}" srcOrd="0" destOrd="0" presId="urn:microsoft.com/office/officeart/2008/layout/LinedList"/>
    <dgm:cxn modelId="{414E8CE5-47A4-4379-A5A9-75D033E2059E}" type="presParOf" srcId="{7C053278-0F97-49DA-A6D4-31A0CE1F9317}" destId="{AF9A0FD6-CE90-424E-8014-65EAC1A86F8A}" srcOrd="1" destOrd="0" presId="urn:microsoft.com/office/officeart/2008/layout/LinedList"/>
    <dgm:cxn modelId="{12A5EE47-C361-420E-B288-6CD23798B36D}" type="presParOf" srcId="{A0436087-6E11-4D41-91B2-AADDD52EC2D8}" destId="{0B43CC62-67DE-4F73-8C25-B74137CE25A8}" srcOrd="8" destOrd="0" presId="urn:microsoft.com/office/officeart/2008/layout/LinedList"/>
    <dgm:cxn modelId="{8A6BE930-21C8-440B-AB52-B5C5F937D161}" type="presParOf" srcId="{A0436087-6E11-4D41-91B2-AADDD52EC2D8}" destId="{B60E680C-5643-4F90-98E9-8DBC9B729999}" srcOrd="9" destOrd="0" presId="urn:microsoft.com/office/officeart/2008/layout/LinedList"/>
    <dgm:cxn modelId="{CC3A0AF8-2CBB-45D9-AB5B-7CE23BBE4744}" type="presParOf" srcId="{B60E680C-5643-4F90-98E9-8DBC9B729999}" destId="{24DD8942-D9D0-4050-B149-8B938E7589A7}" srcOrd="0" destOrd="0" presId="urn:microsoft.com/office/officeart/2008/layout/LinedList"/>
    <dgm:cxn modelId="{B1F17526-8A82-4628-B349-8EF8EAC4CA58}" type="presParOf" srcId="{B60E680C-5643-4F90-98E9-8DBC9B729999}" destId="{026E8C5B-06ED-4BDB-AD32-22A3E4CEFF42}" srcOrd="1" destOrd="0" presId="urn:microsoft.com/office/officeart/2008/layout/LinedList"/>
    <dgm:cxn modelId="{560246A9-658A-4765-A159-7A7E08ECEBDC}" type="presParOf" srcId="{A0436087-6E11-4D41-91B2-AADDD52EC2D8}" destId="{33A34945-76DC-4F1D-9E43-3A515ABFFCA6}" srcOrd="10" destOrd="0" presId="urn:microsoft.com/office/officeart/2008/layout/LinedList"/>
    <dgm:cxn modelId="{ED81C01C-5E68-4EDF-99B3-90A2BF3D54A7}" type="presParOf" srcId="{A0436087-6E11-4D41-91B2-AADDD52EC2D8}" destId="{982A4171-6EBC-48F6-AFB9-0333874F9350}" srcOrd="11" destOrd="0" presId="urn:microsoft.com/office/officeart/2008/layout/LinedList"/>
    <dgm:cxn modelId="{82C82E33-0C55-44C5-940D-B95020E52FFC}" type="presParOf" srcId="{982A4171-6EBC-48F6-AFB9-0333874F9350}" destId="{F0A92124-E9B8-45C4-BF64-9833078BC174}" srcOrd="0" destOrd="0" presId="urn:microsoft.com/office/officeart/2008/layout/LinedList"/>
    <dgm:cxn modelId="{66DCD591-4375-4BA7-9FC0-8BCE241A966E}" type="presParOf" srcId="{982A4171-6EBC-48F6-AFB9-0333874F9350}" destId="{2FAA8885-D11B-4B39-B303-1CF8105111F4}" srcOrd="1" destOrd="0" presId="urn:microsoft.com/office/officeart/2008/layout/LinedList"/>
    <dgm:cxn modelId="{3CB39DD2-1C7C-42E8-B5CB-F495B43F592F}" type="presParOf" srcId="{A0436087-6E11-4D41-91B2-AADDD52EC2D8}" destId="{018185F6-0DDD-41EE-9CBC-8DF4F9C993AB}" srcOrd="12" destOrd="0" presId="urn:microsoft.com/office/officeart/2008/layout/LinedList"/>
    <dgm:cxn modelId="{824B86B1-7D34-49E8-B772-491147BE66BC}" type="presParOf" srcId="{A0436087-6E11-4D41-91B2-AADDD52EC2D8}" destId="{2C154BCA-9803-499A-B05D-2097ABCC226D}" srcOrd="13" destOrd="0" presId="urn:microsoft.com/office/officeart/2008/layout/LinedList"/>
    <dgm:cxn modelId="{C6A81732-87C9-4906-9E10-536253C1D9E9}" type="presParOf" srcId="{2C154BCA-9803-499A-B05D-2097ABCC226D}" destId="{386C5BB0-DF6E-4298-B6E8-42C8A326D3F1}" srcOrd="0" destOrd="0" presId="urn:microsoft.com/office/officeart/2008/layout/LinedList"/>
    <dgm:cxn modelId="{4E124EBB-B40F-4F03-A979-52CBEA96864D}" type="presParOf" srcId="{2C154BCA-9803-499A-B05D-2097ABCC226D}" destId="{862D6967-5658-47CD-8B12-B6CFAB7DAAC7}" srcOrd="1" destOrd="0" presId="urn:microsoft.com/office/officeart/2008/layout/LinedList"/>
    <dgm:cxn modelId="{19E15127-A5B5-4D70-8751-75D3250F873D}" type="presParOf" srcId="{A0436087-6E11-4D41-91B2-AADDD52EC2D8}" destId="{0F3970A5-5259-4D9E-BDD6-FC5E0DF4BA9E}" srcOrd="14" destOrd="0" presId="urn:microsoft.com/office/officeart/2008/layout/LinedList"/>
    <dgm:cxn modelId="{A1F00B08-1B59-4760-9361-3A8F72932E9B}" type="presParOf" srcId="{A0436087-6E11-4D41-91B2-AADDD52EC2D8}" destId="{741EA08D-7CC9-4F9C-A2AF-FC3F0A17E3A7}" srcOrd="15" destOrd="0" presId="urn:microsoft.com/office/officeart/2008/layout/LinedList"/>
    <dgm:cxn modelId="{279D5DC5-3BA0-4660-A750-637BE5E43FA1}" type="presParOf" srcId="{741EA08D-7CC9-4F9C-A2AF-FC3F0A17E3A7}" destId="{FFB48DBA-A57D-4979-B3FB-B9897AA7674E}" srcOrd="0" destOrd="0" presId="urn:microsoft.com/office/officeart/2008/layout/LinedList"/>
    <dgm:cxn modelId="{E585A70F-053E-4DE7-A81E-44953D0681AB}" type="presParOf" srcId="{741EA08D-7CC9-4F9C-A2AF-FC3F0A17E3A7}" destId="{D99654E9-A3B6-47C4-8CE2-BB2F13C918E7}" srcOrd="1" destOrd="0" presId="urn:microsoft.com/office/officeart/2008/layout/LinedList"/>
    <dgm:cxn modelId="{44370A86-803F-4A76-B593-4A632861AD65}" type="presParOf" srcId="{A0436087-6E11-4D41-91B2-AADDD52EC2D8}" destId="{FFF7EC99-6F65-45E5-AE0E-BC0D97292192}" srcOrd="16" destOrd="0" presId="urn:microsoft.com/office/officeart/2008/layout/LinedList"/>
    <dgm:cxn modelId="{A6262AC8-2EEC-4E07-8177-AE357FD01D43}" type="presParOf" srcId="{A0436087-6E11-4D41-91B2-AADDD52EC2D8}" destId="{7151F5D1-F65A-4339-8FEE-BBC55A521CA4}" srcOrd="17" destOrd="0" presId="urn:microsoft.com/office/officeart/2008/layout/LinedList"/>
    <dgm:cxn modelId="{792C593D-FD93-4816-B5DA-DF1AB5807A8E}" type="presParOf" srcId="{7151F5D1-F65A-4339-8FEE-BBC55A521CA4}" destId="{6F363F7A-562E-481E-84E2-73536ABFE0AE}" srcOrd="0" destOrd="0" presId="urn:microsoft.com/office/officeart/2008/layout/LinedList"/>
    <dgm:cxn modelId="{BB8E6E7D-EFAD-46AE-9A82-A3EACBC9F60C}" type="presParOf" srcId="{7151F5D1-F65A-4339-8FEE-BBC55A521CA4}" destId="{6C8F3D57-035C-4AA5-950D-93179FA43CAB}" srcOrd="1" destOrd="0" presId="urn:microsoft.com/office/officeart/2008/layout/LinedList"/>
    <dgm:cxn modelId="{27C5E0E6-5049-40D7-AEA9-FF17DB964F43}" type="presParOf" srcId="{A0436087-6E11-4D41-91B2-AADDD52EC2D8}" destId="{49DB8B41-1463-4D16-899E-1287B99E9C12}" srcOrd="18" destOrd="0" presId="urn:microsoft.com/office/officeart/2008/layout/LinedList"/>
    <dgm:cxn modelId="{DFF3729F-AD57-43D5-BC06-BFDB1AB6299B}" type="presParOf" srcId="{A0436087-6E11-4D41-91B2-AADDD52EC2D8}" destId="{6CDF7A5B-9C18-41E3-9B37-394A5F392775}" srcOrd="19" destOrd="0" presId="urn:microsoft.com/office/officeart/2008/layout/LinedList"/>
    <dgm:cxn modelId="{109AFA8C-C8E7-4CC9-8AA6-603C5AA94615}" type="presParOf" srcId="{6CDF7A5B-9C18-41E3-9B37-394A5F392775}" destId="{13874C55-7F42-4D16-8288-2E55FBCA1B27}" srcOrd="0" destOrd="0" presId="urn:microsoft.com/office/officeart/2008/layout/LinedList"/>
    <dgm:cxn modelId="{B291B188-0CF3-415E-998F-5FEB1E3EE39F}" type="presParOf" srcId="{6CDF7A5B-9C18-41E3-9B37-394A5F392775}" destId="{6966E598-DDD2-4254-A1B4-2CE63B7AD5C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1D5A55-1B22-404D-8209-BCDEA92FD84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4F067E5-01A3-455B-BD99-7814AB55D59C}">
      <dgm:prSet/>
      <dgm:spPr/>
      <dgm:t>
        <a:bodyPr/>
        <a:lstStyle/>
        <a:p>
          <a:r>
            <a:rPr lang="en-US" i="1" dirty="0"/>
            <a:t>On a scale from 1 (very dissatisfied) to 5 (very satisfied), </a:t>
          </a:r>
          <a:r>
            <a:rPr lang="en-US" b="1" i="1" u="sng" dirty="0"/>
            <a:t>75 percent </a:t>
          </a:r>
          <a:r>
            <a:rPr lang="en-US" i="1" dirty="0"/>
            <a:t>of survey respondents rate mule deer management in Montana as being satisfactory (a score of three out of five or better).</a:t>
          </a:r>
          <a:endParaRPr lang="en-US" dirty="0"/>
        </a:p>
      </dgm:t>
    </dgm:pt>
    <dgm:pt modelId="{37A78E08-45B6-49C9-A677-1E04A6F24692}" type="parTrans" cxnId="{78EB7492-88EF-4480-9A23-C15D130D7767}">
      <dgm:prSet/>
      <dgm:spPr/>
      <dgm:t>
        <a:bodyPr/>
        <a:lstStyle/>
        <a:p>
          <a:endParaRPr lang="en-US"/>
        </a:p>
      </dgm:t>
    </dgm:pt>
    <dgm:pt modelId="{2BDC1776-BAB2-48D2-BAD9-AD3BD282901D}" type="sibTrans" cxnId="{78EB7492-88EF-4480-9A23-C15D130D7767}">
      <dgm:prSet/>
      <dgm:spPr/>
      <dgm:t>
        <a:bodyPr/>
        <a:lstStyle/>
        <a:p>
          <a:endParaRPr lang="en-US"/>
        </a:p>
      </dgm:t>
    </dgm:pt>
    <dgm:pt modelId="{632F1CC9-2D1B-4F1C-990B-5002197DC15D}">
      <dgm:prSet/>
      <dgm:spPr/>
      <dgm:t>
        <a:bodyPr/>
        <a:lstStyle/>
        <a:p>
          <a:r>
            <a:rPr lang="en-US" i="1" dirty="0"/>
            <a:t>On a scale from 1 (little or no trust) to 5 (very high trust), </a:t>
          </a:r>
          <a:r>
            <a:rPr lang="en-US" b="1" i="1" u="sng" dirty="0"/>
            <a:t>74 percent </a:t>
          </a:r>
          <a:r>
            <a:rPr lang="en-US" i="1" dirty="0"/>
            <a:t>of survey respondents place trust in the agency to manage mule deer in Montana (a score of three out of five or better).</a:t>
          </a:r>
          <a:endParaRPr lang="en-US" dirty="0"/>
        </a:p>
      </dgm:t>
    </dgm:pt>
    <dgm:pt modelId="{7346F5B0-71D4-466F-8467-ED409D6F0F47}" type="parTrans" cxnId="{7C9B302B-EA1D-4DCF-A5CC-585868E99A07}">
      <dgm:prSet/>
      <dgm:spPr/>
      <dgm:t>
        <a:bodyPr/>
        <a:lstStyle/>
        <a:p>
          <a:endParaRPr lang="en-US"/>
        </a:p>
      </dgm:t>
    </dgm:pt>
    <dgm:pt modelId="{96C2FDAB-4500-4861-B38C-BF983C330455}" type="sibTrans" cxnId="{7C9B302B-EA1D-4DCF-A5CC-585868E99A07}">
      <dgm:prSet/>
      <dgm:spPr/>
      <dgm:t>
        <a:bodyPr/>
        <a:lstStyle/>
        <a:p>
          <a:endParaRPr lang="en-US"/>
        </a:p>
      </dgm:t>
    </dgm:pt>
    <dgm:pt modelId="{851CE01B-CC42-4DD6-80F1-BB095181AD80}" type="pres">
      <dgm:prSet presAssocID="{CD1D5A55-1B22-404D-8209-BCDEA92FD840}" presName="linear" presStyleCnt="0">
        <dgm:presLayoutVars>
          <dgm:animLvl val="lvl"/>
          <dgm:resizeHandles val="exact"/>
        </dgm:presLayoutVars>
      </dgm:prSet>
      <dgm:spPr/>
    </dgm:pt>
    <dgm:pt modelId="{2F577B01-D202-462E-803C-6CD83A35C9A3}" type="pres">
      <dgm:prSet presAssocID="{D4F067E5-01A3-455B-BD99-7814AB55D59C}" presName="parentText" presStyleLbl="node1" presStyleIdx="0" presStyleCnt="2">
        <dgm:presLayoutVars>
          <dgm:chMax val="0"/>
          <dgm:bulletEnabled val="1"/>
        </dgm:presLayoutVars>
      </dgm:prSet>
      <dgm:spPr/>
    </dgm:pt>
    <dgm:pt modelId="{CE36DB50-E095-4F40-8655-BBF3BC39752D}" type="pres">
      <dgm:prSet presAssocID="{2BDC1776-BAB2-48D2-BAD9-AD3BD282901D}" presName="spacer" presStyleCnt="0"/>
      <dgm:spPr/>
    </dgm:pt>
    <dgm:pt modelId="{76A1173C-4C06-42BC-B805-4ABA8D6062AB}" type="pres">
      <dgm:prSet presAssocID="{632F1CC9-2D1B-4F1C-990B-5002197DC15D}" presName="parentText" presStyleLbl="node1" presStyleIdx="1" presStyleCnt="2">
        <dgm:presLayoutVars>
          <dgm:chMax val="0"/>
          <dgm:bulletEnabled val="1"/>
        </dgm:presLayoutVars>
      </dgm:prSet>
      <dgm:spPr/>
    </dgm:pt>
  </dgm:ptLst>
  <dgm:cxnLst>
    <dgm:cxn modelId="{7C9B302B-EA1D-4DCF-A5CC-585868E99A07}" srcId="{CD1D5A55-1B22-404D-8209-BCDEA92FD840}" destId="{632F1CC9-2D1B-4F1C-990B-5002197DC15D}" srcOrd="1" destOrd="0" parTransId="{7346F5B0-71D4-466F-8467-ED409D6F0F47}" sibTransId="{96C2FDAB-4500-4861-B38C-BF983C330455}"/>
    <dgm:cxn modelId="{EF2C7839-A927-4747-A2A8-5575EC22869F}" type="presOf" srcId="{CD1D5A55-1B22-404D-8209-BCDEA92FD840}" destId="{851CE01B-CC42-4DD6-80F1-BB095181AD80}" srcOrd="0" destOrd="0" presId="urn:microsoft.com/office/officeart/2005/8/layout/vList2"/>
    <dgm:cxn modelId="{78EB7492-88EF-4480-9A23-C15D130D7767}" srcId="{CD1D5A55-1B22-404D-8209-BCDEA92FD840}" destId="{D4F067E5-01A3-455B-BD99-7814AB55D59C}" srcOrd="0" destOrd="0" parTransId="{37A78E08-45B6-49C9-A677-1E04A6F24692}" sibTransId="{2BDC1776-BAB2-48D2-BAD9-AD3BD282901D}"/>
    <dgm:cxn modelId="{A65758B7-C672-4734-9888-B2147F08BAAA}" type="presOf" srcId="{632F1CC9-2D1B-4F1C-990B-5002197DC15D}" destId="{76A1173C-4C06-42BC-B805-4ABA8D6062AB}" srcOrd="0" destOrd="0" presId="urn:microsoft.com/office/officeart/2005/8/layout/vList2"/>
    <dgm:cxn modelId="{D0FDC4B9-22F4-44BC-94C0-5FAF867E2A18}" type="presOf" srcId="{D4F067E5-01A3-455B-BD99-7814AB55D59C}" destId="{2F577B01-D202-462E-803C-6CD83A35C9A3}" srcOrd="0" destOrd="0" presId="urn:microsoft.com/office/officeart/2005/8/layout/vList2"/>
    <dgm:cxn modelId="{B2B8F942-A04C-4255-A9D7-64B896B1A788}" type="presParOf" srcId="{851CE01B-CC42-4DD6-80F1-BB095181AD80}" destId="{2F577B01-D202-462E-803C-6CD83A35C9A3}" srcOrd="0" destOrd="0" presId="urn:microsoft.com/office/officeart/2005/8/layout/vList2"/>
    <dgm:cxn modelId="{CE2200E9-01E9-4613-960B-FE33C5414D23}" type="presParOf" srcId="{851CE01B-CC42-4DD6-80F1-BB095181AD80}" destId="{CE36DB50-E095-4F40-8655-BBF3BC39752D}" srcOrd="1" destOrd="0" presId="urn:microsoft.com/office/officeart/2005/8/layout/vList2"/>
    <dgm:cxn modelId="{DAA9B833-0CD0-4C9B-9E4E-BC0D21D288EE}" type="presParOf" srcId="{851CE01B-CC42-4DD6-80F1-BB095181AD80}" destId="{76A1173C-4C06-42BC-B805-4ABA8D6062AB}"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3B8DAE-9F1E-45CA-B8BD-95DC02F3B455}">
      <dsp:nvSpPr>
        <dsp:cNvPr id="0" name=""/>
        <dsp:cNvSpPr/>
      </dsp:nvSpPr>
      <dsp:spPr>
        <a:xfrm>
          <a:off x="0" y="675"/>
          <a:ext cx="722089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8C6BC2-24FF-4FAE-B8C5-AC3B8DAE62BE}">
      <dsp:nvSpPr>
        <dsp:cNvPr id="0" name=""/>
        <dsp:cNvSpPr/>
      </dsp:nvSpPr>
      <dsp:spPr>
        <a:xfrm>
          <a:off x="0" y="675"/>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enjoy nature and outdoors </a:t>
          </a:r>
          <a:r>
            <a:rPr lang="en-US" sz="2500" i="1" kern="1200" dirty="0"/>
            <a:t>(</a:t>
          </a:r>
          <a:r>
            <a:rPr lang="en-US" sz="2500" b="1" i="1" kern="1200" dirty="0"/>
            <a:t>93%</a:t>
          </a:r>
          <a:r>
            <a:rPr lang="en-US" sz="2500" i="1" kern="1200" dirty="0"/>
            <a:t>)</a:t>
          </a:r>
          <a:endParaRPr lang="en-US" sz="2500" kern="1200" dirty="0"/>
        </a:p>
      </dsp:txBody>
      <dsp:txXfrm>
        <a:off x="0" y="675"/>
        <a:ext cx="7220894" cy="553478"/>
      </dsp:txXfrm>
    </dsp:sp>
    <dsp:sp modelId="{229C85AD-CF71-406E-9E5F-B43F223AB174}">
      <dsp:nvSpPr>
        <dsp:cNvPr id="0" name=""/>
        <dsp:cNvSpPr/>
      </dsp:nvSpPr>
      <dsp:spPr>
        <a:xfrm>
          <a:off x="0" y="554154"/>
          <a:ext cx="7220894" cy="0"/>
        </a:xfrm>
        <a:prstGeom prst="line">
          <a:avLst/>
        </a:prstGeom>
        <a:solidFill>
          <a:schemeClr val="accent2">
            <a:hueOff val="305149"/>
            <a:satOff val="-5423"/>
            <a:lumOff val="174"/>
            <a:alphaOff val="0"/>
          </a:schemeClr>
        </a:solidFill>
        <a:ln w="12700" cap="flat" cmpd="sng" algn="ctr">
          <a:solidFill>
            <a:schemeClr val="accent2">
              <a:hueOff val="305149"/>
              <a:satOff val="-5423"/>
              <a:lumOff val="1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230AD4-9A96-4428-BBF0-43DE7CEE8686}">
      <dsp:nvSpPr>
        <dsp:cNvPr id="0" name=""/>
        <dsp:cNvSpPr/>
      </dsp:nvSpPr>
      <dsp:spPr>
        <a:xfrm>
          <a:off x="0" y="554154"/>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get venison for eating </a:t>
          </a:r>
          <a:r>
            <a:rPr lang="en-US" sz="2500" i="1" kern="1200" dirty="0"/>
            <a:t>(</a:t>
          </a:r>
          <a:r>
            <a:rPr lang="en-US" sz="2500" b="1" i="1" kern="1200" dirty="0"/>
            <a:t>76%</a:t>
          </a:r>
          <a:r>
            <a:rPr lang="en-US" sz="2500" i="1" kern="1200" dirty="0"/>
            <a:t>)</a:t>
          </a:r>
          <a:r>
            <a:rPr lang="en-US" sz="1400" i="1" kern="1200" dirty="0"/>
            <a:t>...up from 69% in 2011</a:t>
          </a:r>
          <a:endParaRPr lang="en-US" sz="2500" kern="1200" dirty="0"/>
        </a:p>
      </dsp:txBody>
      <dsp:txXfrm>
        <a:off x="0" y="554154"/>
        <a:ext cx="7220894" cy="553478"/>
      </dsp:txXfrm>
    </dsp:sp>
    <dsp:sp modelId="{996097DE-71F1-4DC5-86A4-BB493B906C9A}">
      <dsp:nvSpPr>
        <dsp:cNvPr id="0" name=""/>
        <dsp:cNvSpPr/>
      </dsp:nvSpPr>
      <dsp:spPr>
        <a:xfrm>
          <a:off x="0" y="1107633"/>
          <a:ext cx="7220894" cy="0"/>
        </a:xfrm>
        <a:prstGeom prst="line">
          <a:avLst/>
        </a:prstGeom>
        <a:solidFill>
          <a:schemeClr val="accent2">
            <a:hueOff val="610298"/>
            <a:satOff val="-10846"/>
            <a:lumOff val="349"/>
            <a:alphaOff val="0"/>
          </a:schemeClr>
        </a:solidFill>
        <a:ln w="12700" cap="flat" cmpd="sng" algn="ctr">
          <a:solidFill>
            <a:schemeClr val="accent2">
              <a:hueOff val="610298"/>
              <a:satOff val="-10846"/>
              <a:lumOff val="3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7CD773-A0DD-4111-8E04-44269FEA1D2D}">
      <dsp:nvSpPr>
        <dsp:cNvPr id="0" name=""/>
        <dsp:cNvSpPr/>
      </dsp:nvSpPr>
      <dsp:spPr>
        <a:xfrm>
          <a:off x="0" y="1107633"/>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do something with my family </a:t>
          </a:r>
          <a:r>
            <a:rPr lang="en-US" sz="2500" i="1" kern="1200" dirty="0"/>
            <a:t>(</a:t>
          </a:r>
          <a:r>
            <a:rPr lang="en-US" sz="2500" b="1" i="1" kern="1200" dirty="0"/>
            <a:t>75%</a:t>
          </a:r>
          <a:r>
            <a:rPr lang="en-US" sz="2500" i="1" kern="1200" dirty="0"/>
            <a:t>)</a:t>
          </a:r>
          <a:endParaRPr lang="en-US" sz="2500" kern="1200" dirty="0"/>
        </a:p>
      </dsp:txBody>
      <dsp:txXfrm>
        <a:off x="0" y="1107633"/>
        <a:ext cx="7220894" cy="553478"/>
      </dsp:txXfrm>
    </dsp:sp>
    <dsp:sp modelId="{42C57A51-B92B-4F54-899F-F3AF186F8CEB}">
      <dsp:nvSpPr>
        <dsp:cNvPr id="0" name=""/>
        <dsp:cNvSpPr/>
      </dsp:nvSpPr>
      <dsp:spPr>
        <a:xfrm>
          <a:off x="0" y="1661112"/>
          <a:ext cx="7220894" cy="0"/>
        </a:xfrm>
        <a:prstGeom prst="line">
          <a:avLst/>
        </a:prstGeom>
        <a:solidFill>
          <a:schemeClr val="accent2">
            <a:hueOff val="915447"/>
            <a:satOff val="-16269"/>
            <a:lumOff val="523"/>
            <a:alphaOff val="0"/>
          </a:schemeClr>
        </a:solidFill>
        <a:ln w="12700" cap="flat" cmpd="sng" algn="ctr">
          <a:solidFill>
            <a:schemeClr val="accent2">
              <a:hueOff val="915447"/>
              <a:satOff val="-16269"/>
              <a:lumOff val="52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F8042B-2BE9-4FA8-995A-4874F1041797}">
      <dsp:nvSpPr>
        <dsp:cNvPr id="0" name=""/>
        <dsp:cNvSpPr/>
      </dsp:nvSpPr>
      <dsp:spPr>
        <a:xfrm>
          <a:off x="0" y="1661112"/>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be with friends who have similar interests </a:t>
          </a:r>
          <a:r>
            <a:rPr lang="en-US" sz="2500" i="1" kern="1200" dirty="0"/>
            <a:t>(</a:t>
          </a:r>
          <a:r>
            <a:rPr lang="en-US" sz="2500" b="1" i="1" kern="1200" dirty="0"/>
            <a:t>73%</a:t>
          </a:r>
          <a:r>
            <a:rPr lang="en-US" sz="2500" i="1" kern="1200" dirty="0"/>
            <a:t>)</a:t>
          </a:r>
          <a:endParaRPr lang="en-US" sz="2500" kern="1200" dirty="0"/>
        </a:p>
      </dsp:txBody>
      <dsp:txXfrm>
        <a:off x="0" y="1661112"/>
        <a:ext cx="7220894" cy="553478"/>
      </dsp:txXfrm>
    </dsp:sp>
    <dsp:sp modelId="{0B43CC62-67DE-4F73-8C25-B74137CE25A8}">
      <dsp:nvSpPr>
        <dsp:cNvPr id="0" name=""/>
        <dsp:cNvSpPr/>
      </dsp:nvSpPr>
      <dsp:spPr>
        <a:xfrm>
          <a:off x="0" y="2214591"/>
          <a:ext cx="7220894" cy="0"/>
        </a:xfrm>
        <a:prstGeom prst="line">
          <a:avLst/>
        </a:prstGeom>
        <a:solidFill>
          <a:schemeClr val="accent2">
            <a:hueOff val="1220595"/>
            <a:satOff val="-21692"/>
            <a:lumOff val="697"/>
            <a:alphaOff val="0"/>
          </a:schemeClr>
        </a:solidFill>
        <a:ln w="12700" cap="flat" cmpd="sng" algn="ctr">
          <a:solidFill>
            <a:schemeClr val="accent2">
              <a:hueOff val="1220595"/>
              <a:satOff val="-21692"/>
              <a:lumOff val="69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DD8942-D9D0-4050-B149-8B938E7589A7}">
      <dsp:nvSpPr>
        <dsp:cNvPr id="0" name=""/>
        <dsp:cNvSpPr/>
      </dsp:nvSpPr>
      <dsp:spPr>
        <a:xfrm>
          <a:off x="0" y="2214591"/>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experience solitude </a:t>
          </a:r>
          <a:r>
            <a:rPr lang="en-US" sz="2500" i="1" kern="1200" dirty="0"/>
            <a:t>(</a:t>
          </a:r>
          <a:r>
            <a:rPr lang="en-US" sz="2500" b="1" i="1" kern="1200" dirty="0"/>
            <a:t>72%</a:t>
          </a:r>
          <a:r>
            <a:rPr lang="en-US" sz="2500" i="1" kern="1200" dirty="0"/>
            <a:t>)</a:t>
          </a:r>
          <a:endParaRPr lang="en-US" sz="2500" kern="1200" dirty="0"/>
        </a:p>
      </dsp:txBody>
      <dsp:txXfrm>
        <a:off x="0" y="2214591"/>
        <a:ext cx="7220894" cy="553478"/>
      </dsp:txXfrm>
    </dsp:sp>
    <dsp:sp modelId="{33A34945-76DC-4F1D-9E43-3A515ABFFCA6}">
      <dsp:nvSpPr>
        <dsp:cNvPr id="0" name=""/>
        <dsp:cNvSpPr/>
      </dsp:nvSpPr>
      <dsp:spPr>
        <a:xfrm>
          <a:off x="0" y="2768070"/>
          <a:ext cx="7220894" cy="0"/>
        </a:xfrm>
        <a:prstGeom prst="line">
          <a:avLst/>
        </a:prstGeom>
        <a:solidFill>
          <a:schemeClr val="accent2">
            <a:hueOff val="1525744"/>
            <a:satOff val="-27116"/>
            <a:lumOff val="872"/>
            <a:alphaOff val="0"/>
          </a:schemeClr>
        </a:solidFill>
        <a:ln w="12700" cap="flat" cmpd="sng" algn="ctr">
          <a:solidFill>
            <a:schemeClr val="accent2">
              <a:hueOff val="1525744"/>
              <a:satOff val="-27116"/>
              <a:lumOff val="87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A92124-E9B8-45C4-BF64-9833078BC174}">
      <dsp:nvSpPr>
        <dsp:cNvPr id="0" name=""/>
        <dsp:cNvSpPr/>
      </dsp:nvSpPr>
      <dsp:spPr>
        <a:xfrm>
          <a:off x="0" y="2768070"/>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baseline="0" dirty="0">
              <a:solidFill>
                <a:schemeClr val="tx1">
                  <a:lumMod val="65000"/>
                  <a:lumOff val="35000"/>
                </a:schemeClr>
              </a:solidFill>
            </a:rPr>
            <a:t>To feel the exhilaration of the hunt </a:t>
          </a:r>
          <a:r>
            <a:rPr lang="en-US" sz="2500" kern="1200" dirty="0"/>
            <a:t>(</a:t>
          </a:r>
          <a:r>
            <a:rPr lang="en-US" sz="2500" b="1" kern="1200" dirty="0"/>
            <a:t>65</a:t>
          </a:r>
          <a:r>
            <a:rPr lang="en-US" sz="2500" kern="1200" dirty="0"/>
            <a:t>%)</a:t>
          </a:r>
        </a:p>
      </dsp:txBody>
      <dsp:txXfrm>
        <a:off x="0" y="2768070"/>
        <a:ext cx="7220894" cy="553478"/>
      </dsp:txXfrm>
    </dsp:sp>
    <dsp:sp modelId="{018185F6-0DDD-41EE-9CBC-8DF4F9C993AB}">
      <dsp:nvSpPr>
        <dsp:cNvPr id="0" name=""/>
        <dsp:cNvSpPr/>
      </dsp:nvSpPr>
      <dsp:spPr>
        <a:xfrm>
          <a:off x="0" y="3321549"/>
          <a:ext cx="7220894" cy="0"/>
        </a:xfrm>
        <a:prstGeom prst="line">
          <a:avLst/>
        </a:prstGeom>
        <a:solidFill>
          <a:schemeClr val="accent2">
            <a:hueOff val="1830893"/>
            <a:satOff val="-32539"/>
            <a:lumOff val="1046"/>
            <a:alphaOff val="0"/>
          </a:schemeClr>
        </a:solidFill>
        <a:ln w="12700" cap="flat" cmpd="sng" algn="ctr">
          <a:solidFill>
            <a:schemeClr val="accent2">
              <a:hueOff val="1830893"/>
              <a:satOff val="-32539"/>
              <a:lumOff val="10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6C5BB0-DF6E-4298-B6E8-42C8A326D3F1}">
      <dsp:nvSpPr>
        <dsp:cNvPr id="0" name=""/>
        <dsp:cNvSpPr/>
      </dsp:nvSpPr>
      <dsp:spPr>
        <a:xfrm>
          <a:off x="0" y="3321549"/>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develop my skills and abilities </a:t>
          </a:r>
          <a:r>
            <a:rPr lang="en-US" sz="2500" i="1" kern="1200" dirty="0"/>
            <a:t>(</a:t>
          </a:r>
          <a:r>
            <a:rPr lang="en-US" sz="2500" b="1" i="1" kern="1200" dirty="0"/>
            <a:t>64%</a:t>
          </a:r>
          <a:r>
            <a:rPr lang="en-US" sz="2500" i="1" kern="1200" dirty="0"/>
            <a:t>)</a:t>
          </a:r>
          <a:endParaRPr lang="en-US" sz="2500" kern="1200" dirty="0"/>
        </a:p>
      </dsp:txBody>
      <dsp:txXfrm>
        <a:off x="0" y="3321549"/>
        <a:ext cx="7220894" cy="553478"/>
      </dsp:txXfrm>
    </dsp:sp>
    <dsp:sp modelId="{0F3970A5-5259-4D9E-BDD6-FC5E0DF4BA9E}">
      <dsp:nvSpPr>
        <dsp:cNvPr id="0" name=""/>
        <dsp:cNvSpPr/>
      </dsp:nvSpPr>
      <dsp:spPr>
        <a:xfrm>
          <a:off x="0" y="3875028"/>
          <a:ext cx="7220894" cy="0"/>
        </a:xfrm>
        <a:prstGeom prst="line">
          <a:avLst/>
        </a:prstGeom>
        <a:solidFill>
          <a:schemeClr val="accent2">
            <a:hueOff val="2136042"/>
            <a:satOff val="-37962"/>
            <a:lumOff val="1220"/>
            <a:alphaOff val="0"/>
          </a:schemeClr>
        </a:solidFill>
        <a:ln w="12700" cap="flat" cmpd="sng" algn="ctr">
          <a:solidFill>
            <a:schemeClr val="accent2">
              <a:hueOff val="2136042"/>
              <a:satOff val="-37962"/>
              <a:lumOff val="122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B48DBA-A57D-4979-B3FB-B9897AA7674E}">
      <dsp:nvSpPr>
        <dsp:cNvPr id="0" name=""/>
        <dsp:cNvSpPr/>
      </dsp:nvSpPr>
      <dsp:spPr>
        <a:xfrm>
          <a:off x="0" y="3875028"/>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test my hunting skills </a:t>
          </a:r>
          <a:r>
            <a:rPr lang="en-US" sz="2500" i="1" kern="1200" dirty="0"/>
            <a:t>(</a:t>
          </a:r>
          <a:r>
            <a:rPr lang="en-US" sz="2500" b="1" i="1" kern="1200" dirty="0"/>
            <a:t>61%</a:t>
          </a:r>
          <a:r>
            <a:rPr lang="en-US" sz="2500" i="1" kern="1200" dirty="0"/>
            <a:t>)</a:t>
          </a:r>
          <a:endParaRPr lang="en-US" sz="2500" kern="1200" dirty="0"/>
        </a:p>
      </dsp:txBody>
      <dsp:txXfrm>
        <a:off x="0" y="3875028"/>
        <a:ext cx="7220894" cy="553478"/>
      </dsp:txXfrm>
    </dsp:sp>
    <dsp:sp modelId="{FFF7EC99-6F65-45E5-AE0E-BC0D97292192}">
      <dsp:nvSpPr>
        <dsp:cNvPr id="0" name=""/>
        <dsp:cNvSpPr/>
      </dsp:nvSpPr>
      <dsp:spPr>
        <a:xfrm>
          <a:off x="0" y="4428507"/>
          <a:ext cx="7220894" cy="0"/>
        </a:xfrm>
        <a:prstGeom prst="line">
          <a:avLst/>
        </a:prstGeom>
        <a:solidFill>
          <a:schemeClr val="accent2">
            <a:hueOff val="2441191"/>
            <a:satOff val="-43385"/>
            <a:lumOff val="1395"/>
            <a:alphaOff val="0"/>
          </a:schemeClr>
        </a:solidFill>
        <a:ln w="12700" cap="flat" cmpd="sng" algn="ctr">
          <a:solidFill>
            <a:schemeClr val="accent2">
              <a:hueOff val="2441191"/>
              <a:satOff val="-43385"/>
              <a:lumOff val="139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363F7A-562E-481E-84E2-73536ABFE0AE}">
      <dsp:nvSpPr>
        <dsp:cNvPr id="0" name=""/>
        <dsp:cNvSpPr/>
      </dsp:nvSpPr>
      <dsp:spPr>
        <a:xfrm>
          <a:off x="0" y="4428507"/>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feel a sense of accomplishment </a:t>
          </a:r>
          <a:r>
            <a:rPr lang="en-US" sz="2500" i="1" kern="1200" dirty="0"/>
            <a:t>(</a:t>
          </a:r>
          <a:r>
            <a:rPr lang="en-US" sz="2500" b="1" i="1" kern="1200" dirty="0"/>
            <a:t>61%</a:t>
          </a:r>
          <a:r>
            <a:rPr lang="en-US" sz="2500" i="1" kern="1200" dirty="0"/>
            <a:t>)</a:t>
          </a:r>
          <a:endParaRPr lang="en-US" sz="2500" kern="1200" dirty="0"/>
        </a:p>
      </dsp:txBody>
      <dsp:txXfrm>
        <a:off x="0" y="4428507"/>
        <a:ext cx="7220894" cy="553478"/>
      </dsp:txXfrm>
    </dsp:sp>
    <dsp:sp modelId="{49DB8B41-1463-4D16-899E-1287B99E9C12}">
      <dsp:nvSpPr>
        <dsp:cNvPr id="0" name=""/>
        <dsp:cNvSpPr/>
      </dsp:nvSpPr>
      <dsp:spPr>
        <a:xfrm>
          <a:off x="0" y="4981986"/>
          <a:ext cx="7220894" cy="0"/>
        </a:xfrm>
        <a:prstGeom prst="line">
          <a:avLst/>
        </a:prstGeom>
        <a:solidFill>
          <a:schemeClr val="accent2">
            <a:hueOff val="2746340"/>
            <a:satOff val="-48808"/>
            <a:lumOff val="1569"/>
            <a:alphaOff val="0"/>
          </a:schemeClr>
        </a:solidFill>
        <a:ln w="12700" cap="flat" cmpd="sng" algn="ctr">
          <a:solidFill>
            <a:schemeClr val="accent2">
              <a:hueOff val="2746340"/>
              <a:satOff val="-48808"/>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874C55-7F42-4D16-8288-2E55FBCA1B27}">
      <dsp:nvSpPr>
        <dsp:cNvPr id="0" name=""/>
        <dsp:cNvSpPr/>
      </dsp:nvSpPr>
      <dsp:spPr>
        <a:xfrm>
          <a:off x="0" y="4981986"/>
          <a:ext cx="7220894"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i="1" kern="1200" dirty="0">
              <a:solidFill>
                <a:schemeClr val="tx1">
                  <a:lumMod val="65000"/>
                  <a:lumOff val="35000"/>
                </a:schemeClr>
              </a:solidFill>
            </a:rPr>
            <a:t>To harvest a trophy buck </a:t>
          </a:r>
          <a:r>
            <a:rPr lang="en-US" sz="2500" i="1" kern="1200" dirty="0"/>
            <a:t>(</a:t>
          </a:r>
          <a:r>
            <a:rPr lang="en-US" sz="2500" b="1" i="1" kern="1200" dirty="0"/>
            <a:t>59%</a:t>
          </a:r>
          <a:r>
            <a:rPr lang="en-US" sz="2500" i="1" kern="1200" dirty="0"/>
            <a:t>)...</a:t>
          </a:r>
          <a:r>
            <a:rPr lang="en-US" sz="1400" i="1" kern="1200" dirty="0"/>
            <a:t>up from 47% in 2011</a:t>
          </a:r>
          <a:endParaRPr lang="en-US" sz="1400" kern="1200" dirty="0"/>
        </a:p>
      </dsp:txBody>
      <dsp:txXfrm>
        <a:off x="0" y="4981986"/>
        <a:ext cx="7220894" cy="5534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577B01-D202-462E-803C-6CD83A35C9A3}">
      <dsp:nvSpPr>
        <dsp:cNvPr id="0" name=""/>
        <dsp:cNvSpPr/>
      </dsp:nvSpPr>
      <dsp:spPr>
        <a:xfrm>
          <a:off x="0" y="57719"/>
          <a:ext cx="6478587" cy="21645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i="1" kern="1200" dirty="0"/>
            <a:t>On a scale from 1 (very dissatisfied) to 5 (very satisfied), </a:t>
          </a:r>
          <a:r>
            <a:rPr lang="en-US" sz="2500" b="1" i="1" u="sng" kern="1200" dirty="0"/>
            <a:t>75 percent </a:t>
          </a:r>
          <a:r>
            <a:rPr lang="en-US" sz="2500" i="1" kern="1200" dirty="0"/>
            <a:t>of survey respondents rate mule deer management in Montana as being satisfactory (a score of three out of five or better).</a:t>
          </a:r>
          <a:endParaRPr lang="en-US" sz="2500" kern="1200" dirty="0"/>
        </a:p>
      </dsp:txBody>
      <dsp:txXfrm>
        <a:off x="105662" y="163381"/>
        <a:ext cx="6267263" cy="1953176"/>
      </dsp:txXfrm>
    </dsp:sp>
    <dsp:sp modelId="{76A1173C-4C06-42BC-B805-4ABA8D6062AB}">
      <dsp:nvSpPr>
        <dsp:cNvPr id="0" name=""/>
        <dsp:cNvSpPr/>
      </dsp:nvSpPr>
      <dsp:spPr>
        <a:xfrm>
          <a:off x="0" y="2294219"/>
          <a:ext cx="6478587" cy="2164500"/>
        </a:xfrm>
        <a:prstGeom prst="roundRect">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i="1" kern="1200" dirty="0"/>
            <a:t>On a scale from 1 (little or no trust) to 5 (very high trust), </a:t>
          </a:r>
          <a:r>
            <a:rPr lang="en-US" sz="2500" b="1" i="1" u="sng" kern="1200" dirty="0"/>
            <a:t>74 percent </a:t>
          </a:r>
          <a:r>
            <a:rPr lang="en-US" sz="2500" i="1" kern="1200" dirty="0"/>
            <a:t>of survey respondents place trust in the agency to manage mule deer in Montana (a score of three out of five or better).</a:t>
          </a:r>
          <a:endParaRPr lang="en-US" sz="2500" kern="1200" dirty="0"/>
        </a:p>
      </dsp:txBody>
      <dsp:txXfrm>
        <a:off x="105662" y="2399881"/>
        <a:ext cx="6267263" cy="195317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0.82403</cdr:x>
      <cdr:y>0.26348</cdr:y>
    </cdr:from>
    <cdr:to>
      <cdr:x>1</cdr:x>
      <cdr:y>0.31966</cdr:y>
    </cdr:to>
    <cdr:sp macro="" textlink="">
      <cdr:nvSpPr>
        <cdr:cNvPr id="2" name="TextBox 17">
          <a:extLst xmlns:a="http://schemas.openxmlformats.org/drawingml/2006/main">
            <a:ext uri="{FF2B5EF4-FFF2-40B4-BE49-F238E27FC236}">
              <a16:creationId xmlns:a16="http://schemas.microsoft.com/office/drawing/2014/main" id="{1F2B515B-F992-41F9-A8C4-9B81DDD48D49}"/>
            </a:ext>
          </a:extLst>
        </cdr:cNvPr>
        <cdr:cNvSpPr txBox="1"/>
      </cdr:nvSpPr>
      <cdr:spPr>
        <a:xfrm xmlns:a="http://schemas.openxmlformats.org/drawingml/2006/main">
          <a:off x="8662035" y="1443302"/>
          <a:ext cx="1849755"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400" dirty="0">
              <a:solidFill>
                <a:schemeClr val="accent4">
                  <a:lumMod val="75000"/>
                </a:schemeClr>
              </a:solidFill>
            </a:rPr>
            <a:t>    (1% nonresidents)</a:t>
          </a:r>
        </a:p>
      </cdr:txBody>
    </cdr:sp>
  </cdr:relSizeAnchor>
  <cdr:relSizeAnchor xmlns:cdr="http://schemas.openxmlformats.org/drawingml/2006/chartDrawing">
    <cdr:from>
      <cdr:x>0.89561</cdr:x>
      <cdr:y>0.36846</cdr:y>
    </cdr:from>
    <cdr:to>
      <cdr:x>0.97791</cdr:x>
      <cdr:y>0.42465</cdr:y>
    </cdr:to>
    <cdr:sp macro="" textlink="">
      <cdr:nvSpPr>
        <cdr:cNvPr id="3" name="TextBox 17">
          <a:extLst xmlns:a="http://schemas.openxmlformats.org/drawingml/2006/main">
            <a:ext uri="{FF2B5EF4-FFF2-40B4-BE49-F238E27FC236}">
              <a16:creationId xmlns:a16="http://schemas.microsoft.com/office/drawing/2014/main" id="{1F2B515B-F992-41F9-A8C4-9B81DDD48D49}"/>
            </a:ext>
          </a:extLst>
        </cdr:cNvPr>
        <cdr:cNvSpPr txBox="1"/>
      </cdr:nvSpPr>
      <cdr:spPr>
        <a:xfrm xmlns:a="http://schemas.openxmlformats.org/drawingml/2006/main">
          <a:off x="9414510" y="2018408"/>
          <a:ext cx="865069"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400" dirty="0">
              <a:solidFill>
                <a:schemeClr val="accent4">
                  <a:lumMod val="75000"/>
                </a:schemeClr>
              </a:solidFill>
            </a:rPr>
            <a:t>    (2%)</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6"/>
          </a:xfrm>
          <a:prstGeom prst="rect">
            <a:avLst/>
          </a:prstGeom>
        </p:spPr>
        <p:txBody>
          <a:bodyPr vert="horz" lIns="91440" tIns="45720" rIns="91440" bIns="45720" rtlCol="0"/>
          <a:lstStyle>
            <a:lvl1pPr algn="r">
              <a:defRPr sz="1200"/>
            </a:lvl1pPr>
          </a:lstStyle>
          <a:p>
            <a:fld id="{63937D6E-52AC-4B7A-80AD-C852B790403A}" type="datetimeFigureOut">
              <a:rPr lang="en-US" smtClean="0"/>
              <a:t>4/22/2024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6"/>
            <a:ext cx="5607050" cy="366077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6"/>
            <a:ext cx="3038475" cy="466726"/>
          </a:xfrm>
          <a:prstGeom prst="rect">
            <a:avLst/>
          </a:prstGeom>
        </p:spPr>
        <p:txBody>
          <a:bodyPr vert="horz" lIns="91440" tIns="45720" rIns="91440" bIns="45720" rtlCol="0" anchor="b"/>
          <a:lstStyle>
            <a:lvl1pPr algn="r">
              <a:defRPr sz="1200"/>
            </a:lvl1pPr>
          </a:lstStyle>
          <a:p>
            <a:fld id="{7987A09D-D73D-4361-A161-9A1C73A6C829}" type="slidenum">
              <a:rPr lang="en-US" smtClean="0"/>
              <a:t>‹#›</a:t>
            </a:fld>
            <a:endParaRPr lang="en-US"/>
          </a:p>
        </p:txBody>
      </p:sp>
    </p:spTree>
    <p:extLst>
      <p:ext uri="{BB962C8B-B14F-4D97-AF65-F5344CB8AC3E}">
        <p14:creationId xmlns:p14="http://schemas.microsoft.com/office/powerpoint/2010/main" val="830312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1</a:t>
            </a:fld>
            <a:endParaRPr lang="en-US"/>
          </a:p>
        </p:txBody>
      </p:sp>
    </p:spTree>
    <p:extLst>
      <p:ext uri="{BB962C8B-B14F-4D97-AF65-F5344CB8AC3E}">
        <p14:creationId xmlns:p14="http://schemas.microsoft.com/office/powerpoint/2010/main" val="659383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10</a:t>
            </a:fld>
            <a:endParaRPr lang="en-US"/>
          </a:p>
        </p:txBody>
      </p:sp>
    </p:spTree>
    <p:extLst>
      <p:ext uri="{BB962C8B-B14F-4D97-AF65-F5344CB8AC3E}">
        <p14:creationId xmlns:p14="http://schemas.microsoft.com/office/powerpoint/2010/main" val="3510645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Resident license holders (a little over 137,000); nonresidents (a little over 28,000).   We would only need 350 respondents for both the resident/nonresident surveys to provide estimates at the 95 percent confidence level (with no more than plus/minus 5 percent sampling error).   Considering this, we significantly oversampled for the resident survey (which resulted in a little over two thousand survey respondents).</a:t>
            </a:r>
          </a:p>
        </p:txBody>
      </p:sp>
      <p:sp>
        <p:nvSpPr>
          <p:cNvPr id="4" name="Slide Number Placeholder 3"/>
          <p:cNvSpPr>
            <a:spLocks noGrp="1"/>
          </p:cNvSpPr>
          <p:nvPr>
            <p:ph type="sldNum" sz="quarter" idx="5"/>
          </p:nvPr>
        </p:nvSpPr>
        <p:spPr/>
        <p:txBody>
          <a:bodyPr/>
          <a:lstStyle/>
          <a:p>
            <a:fld id="{7987A09D-D73D-4361-A161-9A1C73A6C829}" type="slidenum">
              <a:rPr lang="en-US" smtClean="0"/>
              <a:t>2</a:t>
            </a:fld>
            <a:endParaRPr lang="en-US"/>
          </a:p>
        </p:txBody>
      </p:sp>
    </p:spTree>
    <p:extLst>
      <p:ext uri="{BB962C8B-B14F-4D97-AF65-F5344CB8AC3E}">
        <p14:creationId xmlns:p14="http://schemas.microsoft.com/office/powerpoint/2010/main" val="101358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3</a:t>
            </a:fld>
            <a:endParaRPr lang="en-US"/>
          </a:p>
        </p:txBody>
      </p:sp>
    </p:spTree>
    <p:extLst>
      <p:ext uri="{BB962C8B-B14F-4D97-AF65-F5344CB8AC3E}">
        <p14:creationId xmlns:p14="http://schemas.microsoft.com/office/powerpoint/2010/main" val="3850794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4</a:t>
            </a:fld>
            <a:endParaRPr lang="en-US"/>
          </a:p>
        </p:txBody>
      </p:sp>
    </p:spTree>
    <p:extLst>
      <p:ext uri="{BB962C8B-B14F-4D97-AF65-F5344CB8AC3E}">
        <p14:creationId xmlns:p14="http://schemas.microsoft.com/office/powerpoint/2010/main" val="3518684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5</a:t>
            </a:fld>
            <a:endParaRPr lang="en-US"/>
          </a:p>
        </p:txBody>
      </p:sp>
    </p:spTree>
    <p:extLst>
      <p:ext uri="{BB962C8B-B14F-4D97-AF65-F5344CB8AC3E}">
        <p14:creationId xmlns:p14="http://schemas.microsoft.com/office/powerpoint/2010/main" val="805392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Merriam-Webster definition of satisfactory:  ADEQUATE.  Fulfilling expectations or needs, acceptable, though not outstanding or perfect.   FWP considers a score of 3 out of five or better on the satisfaction scale used in the survey as meeting the definition of satisfactory.   And, FWP has been consistently transparent in providing the raw data results for each survey question, so people can draw their own conclusions regarding interpretations of the survey results.</a:t>
            </a:r>
          </a:p>
        </p:txBody>
      </p:sp>
      <p:sp>
        <p:nvSpPr>
          <p:cNvPr id="4" name="Slide Number Placeholder 3"/>
          <p:cNvSpPr>
            <a:spLocks noGrp="1"/>
          </p:cNvSpPr>
          <p:nvPr>
            <p:ph type="sldNum" sz="quarter" idx="5"/>
          </p:nvPr>
        </p:nvSpPr>
        <p:spPr/>
        <p:txBody>
          <a:bodyPr/>
          <a:lstStyle/>
          <a:p>
            <a:fld id="{7987A09D-D73D-4361-A161-9A1C73A6C829}" type="slidenum">
              <a:rPr lang="en-US" smtClean="0"/>
              <a:t>6</a:t>
            </a:fld>
            <a:endParaRPr lang="en-US"/>
          </a:p>
        </p:txBody>
      </p:sp>
    </p:spTree>
    <p:extLst>
      <p:ext uri="{BB962C8B-B14F-4D97-AF65-F5344CB8AC3E}">
        <p14:creationId xmlns:p14="http://schemas.microsoft.com/office/powerpoint/2010/main" val="619468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7</a:t>
            </a:fld>
            <a:endParaRPr lang="en-US"/>
          </a:p>
        </p:txBody>
      </p:sp>
    </p:spTree>
    <p:extLst>
      <p:ext uri="{BB962C8B-B14F-4D97-AF65-F5344CB8AC3E}">
        <p14:creationId xmlns:p14="http://schemas.microsoft.com/office/powerpoint/2010/main" val="242524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87A09D-D73D-4361-A161-9A1C73A6C829}" type="slidenum">
              <a:rPr lang="en-US" smtClean="0"/>
              <a:t>8</a:t>
            </a:fld>
            <a:endParaRPr lang="en-US"/>
          </a:p>
        </p:txBody>
      </p:sp>
    </p:spTree>
    <p:extLst>
      <p:ext uri="{BB962C8B-B14F-4D97-AF65-F5344CB8AC3E}">
        <p14:creationId xmlns:p14="http://schemas.microsoft.com/office/powerpoint/2010/main" val="3522151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Merriam-Webster definition of satisfactory:  ADEQUATE.  Fulfilling expectations or needs, acceptable, though not outstanding or perfect.   FWP considers a score of 3 out of five or better on the satisfaction scale used in the survey as meeting the definition of satisfactory.   And, FWP has been consistently transparent in providing the raw data results for each survey question, so people can draw their own conclusions regarding interpretations of the survey results.</a:t>
            </a:r>
          </a:p>
          <a:p>
            <a:endParaRPr lang="en-US" dirty="0"/>
          </a:p>
        </p:txBody>
      </p:sp>
      <p:sp>
        <p:nvSpPr>
          <p:cNvPr id="4" name="Slide Number Placeholder 3"/>
          <p:cNvSpPr>
            <a:spLocks noGrp="1"/>
          </p:cNvSpPr>
          <p:nvPr>
            <p:ph type="sldNum" sz="quarter" idx="5"/>
          </p:nvPr>
        </p:nvSpPr>
        <p:spPr/>
        <p:txBody>
          <a:bodyPr/>
          <a:lstStyle/>
          <a:p>
            <a:fld id="{7987A09D-D73D-4361-A161-9A1C73A6C829}" type="slidenum">
              <a:rPr lang="en-US" smtClean="0"/>
              <a:t>9</a:t>
            </a:fld>
            <a:endParaRPr lang="en-US"/>
          </a:p>
        </p:txBody>
      </p:sp>
    </p:spTree>
    <p:extLst>
      <p:ext uri="{BB962C8B-B14F-4D97-AF65-F5344CB8AC3E}">
        <p14:creationId xmlns:p14="http://schemas.microsoft.com/office/powerpoint/2010/main" val="822111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45DE7-233A-4138-B807-FAAEE67999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C22637A-0584-4EAF-B6B8-E0C4924B62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0A69EE-5ED8-4737-B36D-42E584B3CB7E}"/>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2F088871-FF28-410A-8F77-5CEC7F7C3A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711592-6EE4-41D8-9D93-61770DED7A1C}"/>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3532758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6F200-493D-4F22-87D9-B9F7D23AC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3FC28A-C327-47CF-A6CE-91892FD395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B44FE7-490F-4419-B646-C126DD84AA7C}"/>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7E16C0BF-3D85-4C5E-A3D6-4B3C753F4D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4CDC03-4305-4259-AD48-27CB9009499C}"/>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3393768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C6A1C6-48CA-4DB6-805C-9D32350C2D2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FED3A8-715C-49CF-844E-99EAD91FF64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A1E397-3D66-48C8-8E5A-5387B8B1CB9A}"/>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51C423EF-2149-4709-BC5F-D3A060B3F6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602AB-7F23-40B6-BE8E-728D49A361C7}"/>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3028340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F5B92-0E63-483A-A82D-03B9EF3EB2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58E88C-8D5D-49A2-B622-2AF3EAEDB1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18F639-926F-477E-A240-0F99D3E8D63C}"/>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3747CACD-9B10-49C2-8A7E-AB914D18A8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074057-869F-4A3D-AB75-9598FE2BEE18}"/>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53051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2A472-1A83-4713-8D2B-BE99A3ABA8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E26C4C-5079-4833-B680-0E199857E4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759EBF-23AA-4930-8AC9-93D02ED48097}"/>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3A329737-20F5-4130-B2BE-49E613367C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4B4DE5-7362-4320-A81B-6885879297EF}"/>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277536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89127-7AF4-43CC-9598-9675C8365E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DD2D4C-AAFC-495B-A3EB-E1A05B3931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8B72DD4-3B59-449D-9786-3BCF7D36A5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5A24E7-B04E-4B1E-BD06-3FB2FE194C75}"/>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6" name="Footer Placeholder 5">
            <a:extLst>
              <a:ext uri="{FF2B5EF4-FFF2-40B4-BE49-F238E27FC236}">
                <a16:creationId xmlns:a16="http://schemas.microsoft.com/office/drawing/2014/main" id="{13A12F4B-24D4-4702-A490-E220470002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6335B-36E3-48D9-AD80-9FA7CD2F83F7}"/>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2633805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3974B-EA5F-4770-8D70-B249FA42A9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53B7E3-15F3-4C1F-9319-822740F0C4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A677A9-F6C7-4281-A758-E455238C4A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F173CC-E4BC-4615-92B0-834E28AAF6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4BB2A5-8F1A-4754-BFC4-244B2B38E1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A6FBF8-55D0-4D24-BE55-9A1A932F99DA}"/>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8" name="Footer Placeholder 7">
            <a:extLst>
              <a:ext uri="{FF2B5EF4-FFF2-40B4-BE49-F238E27FC236}">
                <a16:creationId xmlns:a16="http://schemas.microsoft.com/office/drawing/2014/main" id="{1E304300-3E0C-48ED-8F03-71D57BFF7B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DA00B0-4D3E-41F0-9E8D-482455EAC55F}"/>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3672113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7D6F4-CCEE-430E-9BB1-1565D8642D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EE772B-AC98-4A12-8B1F-07F611A6A0BC}"/>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4" name="Footer Placeholder 3">
            <a:extLst>
              <a:ext uri="{FF2B5EF4-FFF2-40B4-BE49-F238E27FC236}">
                <a16:creationId xmlns:a16="http://schemas.microsoft.com/office/drawing/2014/main" id="{1315514B-BF76-44EE-9C2B-B0E9667AD4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284562-B38B-4F96-BC0E-51A93660F4E9}"/>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1880134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6C76EB-D272-4BED-82CD-62FFC1356D54}"/>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3" name="Footer Placeholder 2">
            <a:extLst>
              <a:ext uri="{FF2B5EF4-FFF2-40B4-BE49-F238E27FC236}">
                <a16:creationId xmlns:a16="http://schemas.microsoft.com/office/drawing/2014/main" id="{CD3E20A6-6A2E-4091-92D7-71B26EAA441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FEBBEE-7C57-4E0B-BE48-1D23357BBE0D}"/>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2259973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FB416-E87B-4C15-8A39-4E71BBDDB5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B9E62A-D306-4918-93A9-C6355D4092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6AA22A-9BFA-467B-8EAD-08AA0E138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E1F061-A92A-4134-845F-62FB6AED7E83}"/>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6" name="Footer Placeholder 5">
            <a:extLst>
              <a:ext uri="{FF2B5EF4-FFF2-40B4-BE49-F238E27FC236}">
                <a16:creationId xmlns:a16="http://schemas.microsoft.com/office/drawing/2014/main" id="{E79ECEB9-494B-4588-933E-3F94A3879D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2EC0B2-0FF7-451E-A292-6E1B430E3E3C}"/>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148229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B3AD-7123-47D2-A46B-7B938DD077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9DA47D-114A-4EA9-829D-F4E5150622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391F8B-E5E1-463D-BC12-649CDFE6F4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20B140-A1F6-4EBC-AA6C-10BFF972D5BB}"/>
              </a:ext>
            </a:extLst>
          </p:cNvPr>
          <p:cNvSpPr>
            <a:spLocks noGrp="1"/>
          </p:cNvSpPr>
          <p:nvPr>
            <p:ph type="dt" sz="half" idx="10"/>
          </p:nvPr>
        </p:nvSpPr>
        <p:spPr/>
        <p:txBody>
          <a:bodyPr/>
          <a:lstStyle/>
          <a:p>
            <a:fld id="{96B5BDDE-4817-405D-8EB9-F1572AFEE163}" type="datetimeFigureOut">
              <a:rPr lang="en-US" smtClean="0"/>
              <a:t>4/22/2024</a:t>
            </a:fld>
            <a:endParaRPr lang="en-US"/>
          </a:p>
        </p:txBody>
      </p:sp>
      <p:sp>
        <p:nvSpPr>
          <p:cNvPr id="6" name="Footer Placeholder 5">
            <a:extLst>
              <a:ext uri="{FF2B5EF4-FFF2-40B4-BE49-F238E27FC236}">
                <a16:creationId xmlns:a16="http://schemas.microsoft.com/office/drawing/2014/main" id="{0BF625DC-98AB-4A9A-B3BA-52A97E4FE0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4209B8-9C10-460B-9CAA-F2FE2805C25C}"/>
              </a:ext>
            </a:extLst>
          </p:cNvPr>
          <p:cNvSpPr>
            <a:spLocks noGrp="1"/>
          </p:cNvSpPr>
          <p:nvPr>
            <p:ph type="sldNum" sz="quarter" idx="12"/>
          </p:nvPr>
        </p:nvSpPr>
        <p:spPr/>
        <p:txBody>
          <a:bodyPr/>
          <a:lstStyle/>
          <a:p>
            <a:fld id="{612CC9C7-F1BA-4C29-B3E1-1763296C897A}" type="slidenum">
              <a:rPr lang="en-US" smtClean="0"/>
              <a:t>‹#›</a:t>
            </a:fld>
            <a:endParaRPr lang="en-US"/>
          </a:p>
        </p:txBody>
      </p:sp>
    </p:spTree>
    <p:extLst>
      <p:ext uri="{BB962C8B-B14F-4D97-AF65-F5344CB8AC3E}">
        <p14:creationId xmlns:p14="http://schemas.microsoft.com/office/powerpoint/2010/main" val="4252727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BF4D78-BB43-417A-B214-6F12FEDC0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714D94-8D02-46DE-861E-F6E499949F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8DD884-1D65-4DA1-8ADD-B0B873B77C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B5BDDE-4817-405D-8EB9-F1572AFEE163}" type="datetimeFigureOut">
              <a:rPr lang="en-US" smtClean="0"/>
              <a:t>4/22/2024</a:t>
            </a:fld>
            <a:endParaRPr lang="en-US"/>
          </a:p>
        </p:txBody>
      </p:sp>
      <p:sp>
        <p:nvSpPr>
          <p:cNvPr id="5" name="Footer Placeholder 4">
            <a:extLst>
              <a:ext uri="{FF2B5EF4-FFF2-40B4-BE49-F238E27FC236}">
                <a16:creationId xmlns:a16="http://schemas.microsoft.com/office/drawing/2014/main" id="{2E13E72F-781D-4ED1-A09F-5266C3D5DC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E9E4E7D-214B-4D89-9D2F-80AEE8B75A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CC9C7-F1BA-4C29-B3E1-1763296C897A}" type="slidenum">
              <a:rPr lang="en-US" smtClean="0"/>
              <a:t>‹#›</a:t>
            </a:fld>
            <a:endParaRPr lang="en-US"/>
          </a:p>
        </p:txBody>
      </p:sp>
    </p:spTree>
    <p:extLst>
      <p:ext uri="{BB962C8B-B14F-4D97-AF65-F5344CB8AC3E}">
        <p14:creationId xmlns:p14="http://schemas.microsoft.com/office/powerpoint/2010/main" val="588116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E77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03488B-B74B-438D-8626-713A4B636DEC}"/>
              </a:ext>
            </a:extLst>
          </p:cNvPr>
          <p:cNvSpPr>
            <a:spLocks noGrp="1"/>
          </p:cNvSpPr>
          <p:nvPr>
            <p:ph type="ctrTitle"/>
          </p:nvPr>
        </p:nvSpPr>
        <p:spPr>
          <a:xfrm>
            <a:off x="8734425" y="893770"/>
            <a:ext cx="3276600" cy="4794567"/>
          </a:xfrm>
        </p:spPr>
        <p:txBody>
          <a:bodyPr vert="horz" lIns="91440" tIns="45720" rIns="91440" bIns="45720" rtlCol="0" anchor="ctr">
            <a:normAutofit/>
          </a:bodyPr>
          <a:lstStyle/>
          <a:p>
            <a:pPr algn="l"/>
            <a:r>
              <a:rPr lang="en-US" sz="3600" dirty="0">
                <a:solidFill>
                  <a:srgbClr val="FFFFFF"/>
                </a:solidFill>
              </a:rPr>
              <a:t>2022-23 Montana Mule Deer Hunter Survey</a:t>
            </a:r>
            <a:br>
              <a:rPr lang="en-US" sz="3600" dirty="0">
                <a:solidFill>
                  <a:srgbClr val="FFFFFF"/>
                </a:solidFill>
              </a:rPr>
            </a:br>
            <a:br>
              <a:rPr lang="en-US" sz="3600" dirty="0">
                <a:solidFill>
                  <a:srgbClr val="FFFFFF"/>
                </a:solidFill>
              </a:rPr>
            </a:br>
            <a:r>
              <a:rPr lang="en-US" sz="3600" dirty="0">
                <a:solidFill>
                  <a:srgbClr val="FFFFFF"/>
                </a:solidFill>
              </a:rPr>
              <a:t>...</a:t>
            </a:r>
            <a:r>
              <a:rPr lang="en-US" sz="2800" dirty="0">
                <a:solidFill>
                  <a:srgbClr val="FFFFFF"/>
                </a:solidFill>
              </a:rPr>
              <a:t>Selected Statewide    </a:t>
            </a:r>
            <a:br>
              <a:rPr lang="en-US" sz="2800" dirty="0">
                <a:solidFill>
                  <a:srgbClr val="FFFFFF"/>
                </a:solidFill>
              </a:rPr>
            </a:br>
            <a:r>
              <a:rPr lang="en-US" sz="2800" dirty="0">
                <a:solidFill>
                  <a:srgbClr val="FFFFFF"/>
                </a:solidFill>
              </a:rPr>
              <a:t>              Results</a:t>
            </a:r>
          </a:p>
        </p:txBody>
      </p:sp>
      <p:sp>
        <p:nvSpPr>
          <p:cNvPr id="77"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A585690-D3C7-4E42-A740-46FC637FD89C}"/>
              </a:ext>
            </a:extLst>
          </p:cNvPr>
          <p:cNvPicPr>
            <a:picLocks noChangeAspect="1"/>
          </p:cNvPicPr>
          <p:nvPr/>
        </p:nvPicPr>
        <p:blipFill rotWithShape="1">
          <a:blip r:embed="rId3">
            <a:alphaModFix amt="70000"/>
          </a:blip>
          <a:srcRect b="4106"/>
          <a:stretch/>
        </p:blipFill>
        <p:spPr>
          <a:xfrm>
            <a:off x="976251" y="942538"/>
            <a:ext cx="7163222" cy="4808332"/>
          </a:xfrm>
          <a:prstGeom prst="rect">
            <a:avLst/>
          </a:prstGeom>
          <a:effectLst/>
        </p:spPr>
      </p:pic>
    </p:spTree>
    <p:extLst>
      <p:ext uri="{BB962C8B-B14F-4D97-AF65-F5344CB8AC3E}">
        <p14:creationId xmlns:p14="http://schemas.microsoft.com/office/powerpoint/2010/main" val="3278426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35">
            <a:extLst>
              <a:ext uri="{FF2B5EF4-FFF2-40B4-BE49-F238E27FC236}">
                <a16:creationId xmlns:a16="http://schemas.microsoft.com/office/drawing/2014/main" id="{4D24BFD5-D814-402B-B6C4-EEF6AE14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982393" y="1901565"/>
            <a:ext cx="6281928" cy="2152903"/>
          </a:xfrm>
        </p:spPr>
        <p:txBody>
          <a:bodyPr vert="horz" lIns="91440" tIns="45720" rIns="91440" bIns="45720" rtlCol="0" anchor="b">
            <a:normAutofit/>
          </a:bodyPr>
          <a:lstStyle/>
          <a:p>
            <a:r>
              <a:rPr lang="en-US" sz="6600" kern="1200" dirty="0">
                <a:solidFill>
                  <a:schemeClr val="tx1"/>
                </a:solidFill>
                <a:latin typeface="+mj-lt"/>
                <a:ea typeface="+mj-ea"/>
                <a:cs typeface="+mj-cs"/>
              </a:rPr>
              <a:t>Thank you for attending today!</a:t>
            </a:r>
          </a:p>
        </p:txBody>
      </p:sp>
      <p:sp>
        <p:nvSpPr>
          <p:cNvPr id="43" name="Rectangle 10">
            <a:extLst>
              <a:ext uri="{FF2B5EF4-FFF2-40B4-BE49-F238E27FC236}">
                <a16:creationId xmlns:a16="http://schemas.microsoft.com/office/drawing/2014/main" id="{36FED7E8-9A97-475F-9FA4-113410D443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6139" y="1031284"/>
            <a:ext cx="3647661" cy="4436126"/>
          </a:xfrm>
          <a:custGeom>
            <a:avLst/>
            <a:gdLst>
              <a:gd name="connsiteX0" fmla="*/ 0 w 3647661"/>
              <a:gd name="connsiteY0" fmla="*/ 0 h 4436126"/>
              <a:gd name="connsiteX1" fmla="*/ 498514 w 3647661"/>
              <a:gd name="connsiteY1" fmla="*/ 0 h 4436126"/>
              <a:gd name="connsiteX2" fmla="*/ 1069981 w 3647661"/>
              <a:gd name="connsiteY2" fmla="*/ 0 h 4436126"/>
              <a:gd name="connsiteX3" fmla="*/ 1714401 w 3647661"/>
              <a:gd name="connsiteY3" fmla="*/ 0 h 4436126"/>
              <a:gd name="connsiteX4" fmla="*/ 2285868 w 3647661"/>
              <a:gd name="connsiteY4" fmla="*/ 0 h 4436126"/>
              <a:gd name="connsiteX5" fmla="*/ 2784381 w 3647661"/>
              <a:gd name="connsiteY5" fmla="*/ 0 h 4436126"/>
              <a:gd name="connsiteX6" fmla="*/ 3647661 w 3647661"/>
              <a:gd name="connsiteY6" fmla="*/ 0 h 4436126"/>
              <a:gd name="connsiteX7" fmla="*/ 3647661 w 3647661"/>
              <a:gd name="connsiteY7" fmla="*/ 633732 h 4436126"/>
              <a:gd name="connsiteX8" fmla="*/ 3647661 w 3647661"/>
              <a:gd name="connsiteY8" fmla="*/ 1267465 h 4436126"/>
              <a:gd name="connsiteX9" fmla="*/ 3647661 w 3647661"/>
              <a:gd name="connsiteY9" fmla="*/ 1768113 h 4436126"/>
              <a:gd name="connsiteX10" fmla="*/ 3647661 w 3647661"/>
              <a:gd name="connsiteY10" fmla="*/ 2446207 h 4436126"/>
              <a:gd name="connsiteX11" fmla="*/ 3647661 w 3647661"/>
              <a:gd name="connsiteY11" fmla="*/ 2946855 h 4436126"/>
              <a:gd name="connsiteX12" fmla="*/ 3647661 w 3647661"/>
              <a:gd name="connsiteY12" fmla="*/ 3580587 h 4436126"/>
              <a:gd name="connsiteX13" fmla="*/ 3647661 w 3647661"/>
              <a:gd name="connsiteY13" fmla="*/ 4436126 h 4436126"/>
              <a:gd name="connsiteX14" fmla="*/ 3039718 w 3647661"/>
              <a:gd name="connsiteY14" fmla="*/ 4436126 h 4436126"/>
              <a:gd name="connsiteX15" fmla="*/ 2431774 w 3647661"/>
              <a:gd name="connsiteY15" fmla="*/ 4436126 h 4436126"/>
              <a:gd name="connsiteX16" fmla="*/ 1823831 w 3647661"/>
              <a:gd name="connsiteY16" fmla="*/ 4436126 h 4436126"/>
              <a:gd name="connsiteX17" fmla="*/ 1288840 w 3647661"/>
              <a:gd name="connsiteY17" fmla="*/ 4436126 h 4436126"/>
              <a:gd name="connsiteX18" fmla="*/ 607943 w 3647661"/>
              <a:gd name="connsiteY18" fmla="*/ 4436126 h 4436126"/>
              <a:gd name="connsiteX19" fmla="*/ 0 w 3647661"/>
              <a:gd name="connsiteY19" fmla="*/ 4436126 h 4436126"/>
              <a:gd name="connsiteX20" fmla="*/ 0 w 3647661"/>
              <a:gd name="connsiteY20" fmla="*/ 3758032 h 4436126"/>
              <a:gd name="connsiteX21" fmla="*/ 0 w 3647661"/>
              <a:gd name="connsiteY21" fmla="*/ 3035578 h 4436126"/>
              <a:gd name="connsiteX22" fmla="*/ 0 w 3647661"/>
              <a:gd name="connsiteY22" fmla="*/ 2401845 h 4436126"/>
              <a:gd name="connsiteX23" fmla="*/ 0 w 3647661"/>
              <a:gd name="connsiteY23" fmla="*/ 1768113 h 4436126"/>
              <a:gd name="connsiteX24" fmla="*/ 0 w 3647661"/>
              <a:gd name="connsiteY24" fmla="*/ 1178742 h 4436126"/>
              <a:gd name="connsiteX25" fmla="*/ 0 w 3647661"/>
              <a:gd name="connsiteY25" fmla="*/ 589371 h 4436126"/>
              <a:gd name="connsiteX26" fmla="*/ 0 w 3647661"/>
              <a:gd name="connsiteY26" fmla="*/ 0 h 4436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47661" h="4436126" fill="none" extrusionOk="0">
                <a:moveTo>
                  <a:pt x="0" y="0"/>
                </a:moveTo>
                <a:cubicBezTo>
                  <a:pt x="116158" y="-16963"/>
                  <a:pt x="364681" y="-4006"/>
                  <a:pt x="498514" y="0"/>
                </a:cubicBezTo>
                <a:cubicBezTo>
                  <a:pt x="632347" y="4006"/>
                  <a:pt x="950865" y="15164"/>
                  <a:pt x="1069981" y="0"/>
                </a:cubicBezTo>
                <a:cubicBezTo>
                  <a:pt x="1189097" y="-15164"/>
                  <a:pt x="1556518" y="-23132"/>
                  <a:pt x="1714401" y="0"/>
                </a:cubicBezTo>
                <a:cubicBezTo>
                  <a:pt x="1872284" y="23132"/>
                  <a:pt x="2015985" y="9364"/>
                  <a:pt x="2285868" y="0"/>
                </a:cubicBezTo>
                <a:cubicBezTo>
                  <a:pt x="2555751" y="-9364"/>
                  <a:pt x="2555148" y="14141"/>
                  <a:pt x="2784381" y="0"/>
                </a:cubicBezTo>
                <a:cubicBezTo>
                  <a:pt x="3013614" y="-14141"/>
                  <a:pt x="3216105" y="-3763"/>
                  <a:pt x="3647661" y="0"/>
                </a:cubicBezTo>
                <a:cubicBezTo>
                  <a:pt x="3623206" y="221859"/>
                  <a:pt x="3622213" y="458853"/>
                  <a:pt x="3647661" y="633732"/>
                </a:cubicBezTo>
                <a:cubicBezTo>
                  <a:pt x="3673109" y="808611"/>
                  <a:pt x="3674779" y="1138417"/>
                  <a:pt x="3647661" y="1267465"/>
                </a:cubicBezTo>
                <a:cubicBezTo>
                  <a:pt x="3620543" y="1396513"/>
                  <a:pt x="3664792" y="1625185"/>
                  <a:pt x="3647661" y="1768113"/>
                </a:cubicBezTo>
                <a:cubicBezTo>
                  <a:pt x="3630530" y="1911041"/>
                  <a:pt x="3671056" y="2135008"/>
                  <a:pt x="3647661" y="2446207"/>
                </a:cubicBezTo>
                <a:cubicBezTo>
                  <a:pt x="3624266" y="2757406"/>
                  <a:pt x="3642702" y="2713342"/>
                  <a:pt x="3647661" y="2946855"/>
                </a:cubicBezTo>
                <a:cubicBezTo>
                  <a:pt x="3652620" y="3180368"/>
                  <a:pt x="3664319" y="3290221"/>
                  <a:pt x="3647661" y="3580587"/>
                </a:cubicBezTo>
                <a:cubicBezTo>
                  <a:pt x="3631003" y="3870953"/>
                  <a:pt x="3617531" y="4259425"/>
                  <a:pt x="3647661" y="4436126"/>
                </a:cubicBezTo>
                <a:cubicBezTo>
                  <a:pt x="3523929" y="4410412"/>
                  <a:pt x="3241413" y="4436068"/>
                  <a:pt x="3039718" y="4436126"/>
                </a:cubicBezTo>
                <a:cubicBezTo>
                  <a:pt x="2838023" y="4436184"/>
                  <a:pt x="2630387" y="4431142"/>
                  <a:pt x="2431774" y="4436126"/>
                </a:cubicBezTo>
                <a:cubicBezTo>
                  <a:pt x="2233161" y="4441110"/>
                  <a:pt x="2003296" y="4449826"/>
                  <a:pt x="1823831" y="4436126"/>
                </a:cubicBezTo>
                <a:cubicBezTo>
                  <a:pt x="1644366" y="4422426"/>
                  <a:pt x="1399453" y="4442442"/>
                  <a:pt x="1288840" y="4436126"/>
                </a:cubicBezTo>
                <a:cubicBezTo>
                  <a:pt x="1178227" y="4429810"/>
                  <a:pt x="793482" y="4411099"/>
                  <a:pt x="607943" y="4436126"/>
                </a:cubicBezTo>
                <a:cubicBezTo>
                  <a:pt x="422404" y="4461153"/>
                  <a:pt x="158703" y="4453091"/>
                  <a:pt x="0" y="4436126"/>
                </a:cubicBezTo>
                <a:cubicBezTo>
                  <a:pt x="8129" y="4099466"/>
                  <a:pt x="23502" y="4014012"/>
                  <a:pt x="0" y="3758032"/>
                </a:cubicBezTo>
                <a:cubicBezTo>
                  <a:pt x="-23502" y="3502052"/>
                  <a:pt x="8018" y="3295661"/>
                  <a:pt x="0" y="3035578"/>
                </a:cubicBezTo>
                <a:cubicBezTo>
                  <a:pt x="-8018" y="2775495"/>
                  <a:pt x="-8720" y="2595880"/>
                  <a:pt x="0" y="2401845"/>
                </a:cubicBezTo>
                <a:cubicBezTo>
                  <a:pt x="8720" y="2207810"/>
                  <a:pt x="9279" y="1982551"/>
                  <a:pt x="0" y="1768113"/>
                </a:cubicBezTo>
                <a:cubicBezTo>
                  <a:pt x="-9279" y="1553675"/>
                  <a:pt x="7090" y="1354447"/>
                  <a:pt x="0" y="1178742"/>
                </a:cubicBezTo>
                <a:cubicBezTo>
                  <a:pt x="-7090" y="1003037"/>
                  <a:pt x="-23786" y="768334"/>
                  <a:pt x="0" y="589371"/>
                </a:cubicBezTo>
                <a:cubicBezTo>
                  <a:pt x="23786" y="410408"/>
                  <a:pt x="-16955" y="242082"/>
                  <a:pt x="0" y="0"/>
                </a:cubicBezTo>
                <a:close/>
              </a:path>
              <a:path w="3647661" h="4436126" stroke="0" extrusionOk="0">
                <a:moveTo>
                  <a:pt x="0" y="0"/>
                </a:moveTo>
                <a:cubicBezTo>
                  <a:pt x="171149" y="-7244"/>
                  <a:pt x="374684" y="2591"/>
                  <a:pt x="534990" y="0"/>
                </a:cubicBezTo>
                <a:cubicBezTo>
                  <a:pt x="695296" y="-2591"/>
                  <a:pt x="907320" y="7483"/>
                  <a:pt x="1069981" y="0"/>
                </a:cubicBezTo>
                <a:cubicBezTo>
                  <a:pt x="1232642" y="-7483"/>
                  <a:pt x="1543604" y="-26203"/>
                  <a:pt x="1677924" y="0"/>
                </a:cubicBezTo>
                <a:cubicBezTo>
                  <a:pt x="1812244" y="26203"/>
                  <a:pt x="2140632" y="31361"/>
                  <a:pt x="2322344" y="0"/>
                </a:cubicBezTo>
                <a:cubicBezTo>
                  <a:pt x="2504056" y="-31361"/>
                  <a:pt x="2658834" y="3381"/>
                  <a:pt x="2893811" y="0"/>
                </a:cubicBezTo>
                <a:cubicBezTo>
                  <a:pt x="3128788" y="-3381"/>
                  <a:pt x="3338741" y="-10376"/>
                  <a:pt x="3647661" y="0"/>
                </a:cubicBezTo>
                <a:cubicBezTo>
                  <a:pt x="3628986" y="244498"/>
                  <a:pt x="3624774" y="362520"/>
                  <a:pt x="3647661" y="545010"/>
                </a:cubicBezTo>
                <a:cubicBezTo>
                  <a:pt x="3670549" y="727500"/>
                  <a:pt x="3619543" y="968439"/>
                  <a:pt x="3647661" y="1134381"/>
                </a:cubicBezTo>
                <a:cubicBezTo>
                  <a:pt x="3675779" y="1300323"/>
                  <a:pt x="3670065" y="1646297"/>
                  <a:pt x="3647661" y="1856836"/>
                </a:cubicBezTo>
                <a:cubicBezTo>
                  <a:pt x="3625257" y="2067375"/>
                  <a:pt x="3632904" y="2315399"/>
                  <a:pt x="3647661" y="2490568"/>
                </a:cubicBezTo>
                <a:cubicBezTo>
                  <a:pt x="3662418" y="2665737"/>
                  <a:pt x="3616073" y="2880164"/>
                  <a:pt x="3647661" y="3124300"/>
                </a:cubicBezTo>
                <a:cubicBezTo>
                  <a:pt x="3679249" y="3368436"/>
                  <a:pt x="3677361" y="3519722"/>
                  <a:pt x="3647661" y="3758032"/>
                </a:cubicBezTo>
                <a:cubicBezTo>
                  <a:pt x="3617961" y="3996342"/>
                  <a:pt x="3615180" y="4147465"/>
                  <a:pt x="3647661" y="4436126"/>
                </a:cubicBezTo>
                <a:cubicBezTo>
                  <a:pt x="3506685" y="4421969"/>
                  <a:pt x="3266652" y="4433618"/>
                  <a:pt x="3149147" y="4436126"/>
                </a:cubicBezTo>
                <a:cubicBezTo>
                  <a:pt x="3031642" y="4438634"/>
                  <a:pt x="2832267" y="4432536"/>
                  <a:pt x="2650634" y="4436126"/>
                </a:cubicBezTo>
                <a:cubicBezTo>
                  <a:pt x="2469001" y="4439716"/>
                  <a:pt x="2324677" y="4416284"/>
                  <a:pt x="2042690" y="4436126"/>
                </a:cubicBezTo>
                <a:cubicBezTo>
                  <a:pt x="1760703" y="4455968"/>
                  <a:pt x="1686949" y="4416099"/>
                  <a:pt x="1398270" y="4436126"/>
                </a:cubicBezTo>
                <a:cubicBezTo>
                  <a:pt x="1109591" y="4456153"/>
                  <a:pt x="1071585" y="4455485"/>
                  <a:pt x="899756" y="4436126"/>
                </a:cubicBezTo>
                <a:cubicBezTo>
                  <a:pt x="727927" y="4416767"/>
                  <a:pt x="344407" y="4430463"/>
                  <a:pt x="0" y="4436126"/>
                </a:cubicBezTo>
                <a:cubicBezTo>
                  <a:pt x="5440" y="4303018"/>
                  <a:pt x="91" y="4161914"/>
                  <a:pt x="0" y="3891116"/>
                </a:cubicBezTo>
                <a:cubicBezTo>
                  <a:pt x="-91" y="3620318"/>
                  <a:pt x="-11601" y="3462294"/>
                  <a:pt x="0" y="3301745"/>
                </a:cubicBezTo>
                <a:cubicBezTo>
                  <a:pt x="11601" y="3141196"/>
                  <a:pt x="22776" y="2916996"/>
                  <a:pt x="0" y="2756735"/>
                </a:cubicBezTo>
                <a:cubicBezTo>
                  <a:pt x="-22776" y="2596474"/>
                  <a:pt x="5257" y="2440491"/>
                  <a:pt x="0" y="2256087"/>
                </a:cubicBezTo>
                <a:cubicBezTo>
                  <a:pt x="-5257" y="2071683"/>
                  <a:pt x="20189" y="1902567"/>
                  <a:pt x="0" y="1666716"/>
                </a:cubicBezTo>
                <a:cubicBezTo>
                  <a:pt x="-20189" y="1430865"/>
                  <a:pt x="-21241" y="1161108"/>
                  <a:pt x="0" y="988622"/>
                </a:cubicBezTo>
                <a:cubicBezTo>
                  <a:pt x="21241" y="816136"/>
                  <a:pt x="17108" y="406740"/>
                  <a:pt x="0" y="0"/>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68728339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ketch line">
            <a:extLst>
              <a:ext uri="{FF2B5EF4-FFF2-40B4-BE49-F238E27FC236}">
                <a16:creationId xmlns:a16="http://schemas.microsoft.com/office/drawing/2014/main" id="{2A39B854-4B6C-4F7F-A602-6F97770CE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5439978"/>
            <a:ext cx="6281928" cy="18288"/>
          </a:xfrm>
          <a:custGeom>
            <a:avLst/>
            <a:gdLst>
              <a:gd name="connsiteX0" fmla="*/ 0 w 6281928"/>
              <a:gd name="connsiteY0" fmla="*/ 0 h 18288"/>
              <a:gd name="connsiteX1" fmla="*/ 572353 w 6281928"/>
              <a:gd name="connsiteY1" fmla="*/ 0 h 18288"/>
              <a:gd name="connsiteX2" fmla="*/ 1207526 w 6281928"/>
              <a:gd name="connsiteY2" fmla="*/ 0 h 18288"/>
              <a:gd name="connsiteX3" fmla="*/ 1779880 w 6281928"/>
              <a:gd name="connsiteY3" fmla="*/ 0 h 18288"/>
              <a:gd name="connsiteX4" fmla="*/ 2540691 w 6281928"/>
              <a:gd name="connsiteY4" fmla="*/ 0 h 18288"/>
              <a:gd name="connsiteX5" fmla="*/ 3238683 w 6281928"/>
              <a:gd name="connsiteY5" fmla="*/ 0 h 18288"/>
              <a:gd name="connsiteX6" fmla="*/ 3936675 w 6281928"/>
              <a:gd name="connsiteY6" fmla="*/ 0 h 18288"/>
              <a:gd name="connsiteX7" fmla="*/ 4760305 w 6281928"/>
              <a:gd name="connsiteY7" fmla="*/ 0 h 18288"/>
              <a:gd name="connsiteX8" fmla="*/ 5521117 w 6281928"/>
              <a:gd name="connsiteY8" fmla="*/ 0 h 18288"/>
              <a:gd name="connsiteX9" fmla="*/ 6281928 w 6281928"/>
              <a:gd name="connsiteY9" fmla="*/ 0 h 18288"/>
              <a:gd name="connsiteX10" fmla="*/ 6281928 w 6281928"/>
              <a:gd name="connsiteY10" fmla="*/ 18288 h 18288"/>
              <a:gd name="connsiteX11" fmla="*/ 5772394 w 6281928"/>
              <a:gd name="connsiteY11" fmla="*/ 18288 h 18288"/>
              <a:gd name="connsiteX12" fmla="*/ 5200040 w 6281928"/>
              <a:gd name="connsiteY12" fmla="*/ 18288 h 18288"/>
              <a:gd name="connsiteX13" fmla="*/ 4439229 w 6281928"/>
              <a:gd name="connsiteY13" fmla="*/ 18288 h 18288"/>
              <a:gd name="connsiteX14" fmla="*/ 3615599 w 6281928"/>
              <a:gd name="connsiteY14" fmla="*/ 18288 h 18288"/>
              <a:gd name="connsiteX15" fmla="*/ 2980426 w 6281928"/>
              <a:gd name="connsiteY15" fmla="*/ 18288 h 18288"/>
              <a:gd name="connsiteX16" fmla="*/ 2156795 w 6281928"/>
              <a:gd name="connsiteY16" fmla="*/ 18288 h 18288"/>
              <a:gd name="connsiteX17" fmla="*/ 1584442 w 6281928"/>
              <a:gd name="connsiteY17" fmla="*/ 18288 h 18288"/>
              <a:gd name="connsiteX18" fmla="*/ 1074908 w 6281928"/>
              <a:gd name="connsiteY18" fmla="*/ 18288 h 18288"/>
              <a:gd name="connsiteX19" fmla="*/ 0 w 6281928"/>
              <a:gd name="connsiteY19" fmla="*/ 18288 h 18288"/>
              <a:gd name="connsiteX20" fmla="*/ 0 w 6281928"/>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81928" h="18288" fill="none" extrusionOk="0">
                <a:moveTo>
                  <a:pt x="0" y="0"/>
                </a:moveTo>
                <a:cubicBezTo>
                  <a:pt x="205960" y="24870"/>
                  <a:pt x="343550" y="5918"/>
                  <a:pt x="572353" y="0"/>
                </a:cubicBezTo>
                <a:cubicBezTo>
                  <a:pt x="801156" y="-5918"/>
                  <a:pt x="1015649" y="-11381"/>
                  <a:pt x="1207526" y="0"/>
                </a:cubicBezTo>
                <a:cubicBezTo>
                  <a:pt x="1399403" y="11381"/>
                  <a:pt x="1549725" y="7866"/>
                  <a:pt x="1779880" y="0"/>
                </a:cubicBezTo>
                <a:cubicBezTo>
                  <a:pt x="2010035" y="-7866"/>
                  <a:pt x="2190674" y="12826"/>
                  <a:pt x="2540691" y="0"/>
                </a:cubicBezTo>
                <a:cubicBezTo>
                  <a:pt x="2890708" y="-12826"/>
                  <a:pt x="3025718" y="-18534"/>
                  <a:pt x="3238683" y="0"/>
                </a:cubicBezTo>
                <a:cubicBezTo>
                  <a:pt x="3451648" y="18534"/>
                  <a:pt x="3603947" y="14884"/>
                  <a:pt x="3936675" y="0"/>
                </a:cubicBezTo>
                <a:cubicBezTo>
                  <a:pt x="4269403" y="-14884"/>
                  <a:pt x="4480718" y="-24607"/>
                  <a:pt x="4760305" y="0"/>
                </a:cubicBezTo>
                <a:cubicBezTo>
                  <a:pt x="5039892" y="24607"/>
                  <a:pt x="5359549" y="-31311"/>
                  <a:pt x="5521117" y="0"/>
                </a:cubicBezTo>
                <a:cubicBezTo>
                  <a:pt x="5682685" y="31311"/>
                  <a:pt x="5986067" y="-12593"/>
                  <a:pt x="6281928" y="0"/>
                </a:cubicBezTo>
                <a:cubicBezTo>
                  <a:pt x="6282307" y="7355"/>
                  <a:pt x="6282212" y="10249"/>
                  <a:pt x="6281928" y="18288"/>
                </a:cubicBezTo>
                <a:cubicBezTo>
                  <a:pt x="6078981" y="8428"/>
                  <a:pt x="5961061" y="2290"/>
                  <a:pt x="5772394" y="18288"/>
                </a:cubicBezTo>
                <a:cubicBezTo>
                  <a:pt x="5583727" y="34286"/>
                  <a:pt x="5329968" y="24208"/>
                  <a:pt x="5200040" y="18288"/>
                </a:cubicBezTo>
                <a:cubicBezTo>
                  <a:pt x="5070112" y="12368"/>
                  <a:pt x="4793288" y="21070"/>
                  <a:pt x="4439229" y="18288"/>
                </a:cubicBezTo>
                <a:cubicBezTo>
                  <a:pt x="4085170" y="15506"/>
                  <a:pt x="3813765" y="-16466"/>
                  <a:pt x="3615599" y="18288"/>
                </a:cubicBezTo>
                <a:cubicBezTo>
                  <a:pt x="3417433" y="53042"/>
                  <a:pt x="3133643" y="20727"/>
                  <a:pt x="2980426" y="18288"/>
                </a:cubicBezTo>
                <a:cubicBezTo>
                  <a:pt x="2827209" y="15849"/>
                  <a:pt x="2380685" y="51850"/>
                  <a:pt x="2156795" y="18288"/>
                </a:cubicBezTo>
                <a:cubicBezTo>
                  <a:pt x="1932905" y="-15274"/>
                  <a:pt x="1716744" y="-1398"/>
                  <a:pt x="1584442" y="18288"/>
                </a:cubicBezTo>
                <a:cubicBezTo>
                  <a:pt x="1452140" y="37974"/>
                  <a:pt x="1280887" y="12750"/>
                  <a:pt x="1074908" y="18288"/>
                </a:cubicBezTo>
                <a:cubicBezTo>
                  <a:pt x="868929" y="23826"/>
                  <a:pt x="318124" y="-17878"/>
                  <a:pt x="0" y="18288"/>
                </a:cubicBezTo>
                <a:cubicBezTo>
                  <a:pt x="-384" y="12702"/>
                  <a:pt x="-513" y="4636"/>
                  <a:pt x="0" y="0"/>
                </a:cubicBezTo>
                <a:close/>
              </a:path>
              <a:path w="6281928" h="18288" stroke="0" extrusionOk="0">
                <a:moveTo>
                  <a:pt x="0" y="0"/>
                </a:moveTo>
                <a:cubicBezTo>
                  <a:pt x="135290" y="27650"/>
                  <a:pt x="488372" y="4391"/>
                  <a:pt x="635173" y="0"/>
                </a:cubicBezTo>
                <a:cubicBezTo>
                  <a:pt x="781974" y="-4391"/>
                  <a:pt x="992816" y="14310"/>
                  <a:pt x="1144707" y="0"/>
                </a:cubicBezTo>
                <a:cubicBezTo>
                  <a:pt x="1296598" y="-14310"/>
                  <a:pt x="1796462" y="-1258"/>
                  <a:pt x="1968337" y="0"/>
                </a:cubicBezTo>
                <a:cubicBezTo>
                  <a:pt x="2140212" y="1258"/>
                  <a:pt x="2343376" y="-12852"/>
                  <a:pt x="2603510" y="0"/>
                </a:cubicBezTo>
                <a:cubicBezTo>
                  <a:pt x="2863644" y="12852"/>
                  <a:pt x="2935073" y="-10591"/>
                  <a:pt x="3238683" y="0"/>
                </a:cubicBezTo>
                <a:cubicBezTo>
                  <a:pt x="3542293" y="10591"/>
                  <a:pt x="3731676" y="3538"/>
                  <a:pt x="4062313" y="0"/>
                </a:cubicBezTo>
                <a:cubicBezTo>
                  <a:pt x="4392950" y="-3538"/>
                  <a:pt x="4440715" y="28126"/>
                  <a:pt x="4634667" y="0"/>
                </a:cubicBezTo>
                <a:cubicBezTo>
                  <a:pt x="4828619" y="-28126"/>
                  <a:pt x="5052661" y="8974"/>
                  <a:pt x="5458297" y="0"/>
                </a:cubicBezTo>
                <a:cubicBezTo>
                  <a:pt x="5863933" y="-8974"/>
                  <a:pt x="5906900" y="-24516"/>
                  <a:pt x="6281928" y="0"/>
                </a:cubicBezTo>
                <a:cubicBezTo>
                  <a:pt x="6282268" y="5688"/>
                  <a:pt x="6281759" y="13142"/>
                  <a:pt x="6281928" y="18288"/>
                </a:cubicBezTo>
                <a:cubicBezTo>
                  <a:pt x="6036108" y="15339"/>
                  <a:pt x="5743611" y="10415"/>
                  <a:pt x="5583936" y="18288"/>
                </a:cubicBezTo>
                <a:cubicBezTo>
                  <a:pt x="5424261" y="26161"/>
                  <a:pt x="5250533" y="-179"/>
                  <a:pt x="4948763" y="18288"/>
                </a:cubicBezTo>
                <a:cubicBezTo>
                  <a:pt x="4646993" y="36755"/>
                  <a:pt x="4354673" y="7565"/>
                  <a:pt x="4125133" y="18288"/>
                </a:cubicBezTo>
                <a:cubicBezTo>
                  <a:pt x="3895593" y="29012"/>
                  <a:pt x="3570246" y="29209"/>
                  <a:pt x="3301502" y="18288"/>
                </a:cubicBezTo>
                <a:cubicBezTo>
                  <a:pt x="3032758" y="7367"/>
                  <a:pt x="2955340" y="11905"/>
                  <a:pt x="2729149" y="18288"/>
                </a:cubicBezTo>
                <a:cubicBezTo>
                  <a:pt x="2502958" y="24671"/>
                  <a:pt x="2269423" y="3142"/>
                  <a:pt x="2031157" y="18288"/>
                </a:cubicBezTo>
                <a:cubicBezTo>
                  <a:pt x="1792891" y="33434"/>
                  <a:pt x="1484731" y="22122"/>
                  <a:pt x="1207526" y="18288"/>
                </a:cubicBezTo>
                <a:cubicBezTo>
                  <a:pt x="930321" y="14454"/>
                  <a:pt x="560231" y="-33402"/>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B0A2851-9102-4216-8853-F6FD5BB124A3}"/>
              </a:ext>
            </a:extLst>
          </p:cNvPr>
          <p:cNvSpPr txBox="1"/>
          <p:nvPr/>
        </p:nvSpPr>
        <p:spPr>
          <a:xfrm>
            <a:off x="5962649" y="804672"/>
            <a:ext cx="5784485" cy="5230368"/>
          </a:xfrm>
          <a:prstGeom prst="rect">
            <a:avLst/>
          </a:prstGeom>
        </p:spPr>
        <p:txBody>
          <a:bodyPr vert="horz" lIns="91440" tIns="45720" rIns="91440" bIns="45720" rtlCol="0" anchor="ctr">
            <a:noAutofit/>
          </a:bodyPr>
          <a:lstStyle/>
          <a:p>
            <a:pPr>
              <a:lnSpc>
                <a:spcPct val="90000"/>
              </a:lnSpc>
              <a:spcAft>
                <a:spcPts val="600"/>
              </a:spcAft>
            </a:pPr>
            <a:endParaRPr lang="en-US" sz="2400" i="1" dirty="0">
              <a:solidFill>
                <a:schemeClr val="tx2"/>
              </a:solidFill>
            </a:endParaRPr>
          </a:p>
        </p:txBody>
      </p:sp>
    </p:spTree>
    <p:extLst>
      <p:ext uri="{BB962C8B-B14F-4D97-AF65-F5344CB8AC3E}">
        <p14:creationId xmlns:p14="http://schemas.microsoft.com/office/powerpoint/2010/main" val="2179781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759171" y="2527625"/>
            <a:ext cx="3962061" cy="695245"/>
          </a:xfrm>
          <a:noFill/>
        </p:spPr>
        <p:txBody>
          <a:bodyPr vert="horz" lIns="91440" tIns="45720" rIns="91440" bIns="45720" rtlCol="0" anchor="t">
            <a:normAutofit/>
          </a:bodyPr>
          <a:lstStyle/>
          <a:p>
            <a:r>
              <a:rPr lang="en-US" sz="4000" b="1" dirty="0">
                <a:solidFill>
                  <a:schemeClr val="accent1">
                    <a:lumMod val="50000"/>
                  </a:schemeClr>
                </a:solidFill>
              </a:rPr>
              <a:t>S</a:t>
            </a:r>
            <a:r>
              <a:rPr lang="en-US" sz="4000" b="1" kern="1200" dirty="0">
                <a:solidFill>
                  <a:schemeClr val="accent1">
                    <a:lumMod val="50000"/>
                  </a:schemeClr>
                </a:solidFill>
                <a:latin typeface="+mj-lt"/>
                <a:ea typeface="+mj-ea"/>
                <a:cs typeface="+mj-cs"/>
              </a:rPr>
              <a:t>urvey methods...</a:t>
            </a:r>
          </a:p>
        </p:txBody>
      </p:sp>
      <p:sp>
        <p:nvSpPr>
          <p:cNvPr id="38" name="Rectangle 37">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Freeform: Shape 41">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Rectangle 43">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B0A2851-9102-4216-8853-F6FD5BB124A3}"/>
              </a:ext>
            </a:extLst>
          </p:cNvPr>
          <p:cNvSpPr txBox="1"/>
          <p:nvPr/>
        </p:nvSpPr>
        <p:spPr>
          <a:xfrm>
            <a:off x="4816387" y="1138958"/>
            <a:ext cx="6422773" cy="4905376"/>
          </a:xfrm>
          <a:prstGeom prst="rect">
            <a:avLst/>
          </a:prstGeom>
        </p:spPr>
        <p:txBody>
          <a:bodyPr vert="horz" lIns="91440" tIns="45720" rIns="91440" bIns="45720" rtlCol="0">
            <a:normAutofit fontScale="92500" lnSpcReduction="10000"/>
          </a:bodyPr>
          <a:lstStyle/>
          <a:p>
            <a:pPr marL="342900" indent="-228600">
              <a:lnSpc>
                <a:spcPct val="90000"/>
              </a:lnSpc>
              <a:spcAft>
                <a:spcPts val="1200"/>
              </a:spcAft>
              <a:buFont typeface="Arial" panose="020B0604020202020204" pitchFamily="34" charset="0"/>
              <a:buChar char="•"/>
            </a:pPr>
            <a:r>
              <a:rPr lang="en-US" sz="2400" i="1" dirty="0">
                <a:solidFill>
                  <a:schemeClr val="tx1">
                    <a:lumMod val="65000"/>
                    <a:lumOff val="35000"/>
                  </a:schemeClr>
                </a:solidFill>
              </a:rPr>
              <a:t>Scientific mail back survey.  </a:t>
            </a:r>
            <a:r>
              <a:rPr lang="en-US" sz="1500" i="1" dirty="0">
                <a:solidFill>
                  <a:schemeClr val="tx1">
                    <a:lumMod val="65000"/>
                    <a:lumOff val="35000"/>
                  </a:schemeClr>
                </a:solidFill>
              </a:rPr>
              <a:t>Probability based sampling.</a:t>
            </a:r>
          </a:p>
          <a:p>
            <a:pPr marL="342900" indent="-228600">
              <a:lnSpc>
                <a:spcPct val="90000"/>
              </a:lnSpc>
              <a:spcAft>
                <a:spcPts val="1200"/>
              </a:spcAft>
              <a:buFont typeface="Arial" panose="020B0604020202020204" pitchFamily="34" charset="0"/>
              <a:buChar char="•"/>
            </a:pPr>
            <a:r>
              <a:rPr lang="en-US" sz="2400" i="1" dirty="0">
                <a:solidFill>
                  <a:schemeClr val="tx1">
                    <a:lumMod val="65000"/>
                    <a:lumOff val="35000"/>
                  </a:schemeClr>
                </a:solidFill>
              </a:rPr>
              <a:t>N=5000 randomly selected </a:t>
            </a:r>
            <a:r>
              <a:rPr lang="en-US" sz="2400" b="1" i="1" u="sng" dirty="0">
                <a:solidFill>
                  <a:schemeClr val="tx1">
                    <a:lumMod val="65000"/>
                    <a:lumOff val="35000"/>
                  </a:schemeClr>
                </a:solidFill>
              </a:rPr>
              <a:t>resident</a:t>
            </a:r>
            <a:r>
              <a:rPr lang="en-US" sz="2400" i="1" dirty="0">
                <a:solidFill>
                  <a:schemeClr val="tx1">
                    <a:lumMod val="65000"/>
                    <a:lumOff val="35000"/>
                  </a:schemeClr>
                </a:solidFill>
              </a:rPr>
              <a:t> deer license holders pulled from the pool of all resident deer license holders for the 2022-23 season (as identified from FWP’s ALS database).  Sample size allows regional analysis of data for key questions.</a:t>
            </a:r>
          </a:p>
          <a:p>
            <a:pPr marL="342900" indent="-228600">
              <a:lnSpc>
                <a:spcPct val="90000"/>
              </a:lnSpc>
              <a:spcAft>
                <a:spcPts val="1200"/>
              </a:spcAft>
              <a:buFont typeface="Arial" panose="020B0604020202020204" pitchFamily="34" charset="0"/>
              <a:buChar char="•"/>
            </a:pPr>
            <a:r>
              <a:rPr lang="en-US" sz="2400" i="1" dirty="0">
                <a:solidFill>
                  <a:schemeClr val="tx1">
                    <a:lumMod val="65000"/>
                    <a:lumOff val="35000"/>
                  </a:schemeClr>
                </a:solidFill>
              </a:rPr>
              <a:t>Two mailings of the survey:  (1) initial mailing in late October; (2) replacement mailing to sent to nonrespondents 4-5 weeks after the initial mailing.</a:t>
            </a:r>
          </a:p>
          <a:p>
            <a:pPr marL="342900" indent="-228600">
              <a:lnSpc>
                <a:spcPct val="90000"/>
              </a:lnSpc>
              <a:spcAft>
                <a:spcPts val="1200"/>
              </a:spcAft>
              <a:buFont typeface="Arial" panose="020B0604020202020204" pitchFamily="34" charset="0"/>
              <a:buChar char="•"/>
            </a:pPr>
            <a:r>
              <a:rPr lang="en-US" sz="2400" i="1" dirty="0">
                <a:solidFill>
                  <a:schemeClr val="tx1">
                    <a:lumMod val="65000"/>
                    <a:lumOff val="35000"/>
                  </a:schemeClr>
                </a:solidFill>
              </a:rPr>
              <a:t>Successfully delivered to N=4881 resident deer license holders.  N=2005 respondents.</a:t>
            </a:r>
          </a:p>
          <a:p>
            <a:pPr marL="342900" indent="-228600">
              <a:lnSpc>
                <a:spcPct val="90000"/>
              </a:lnSpc>
              <a:spcAft>
                <a:spcPts val="1200"/>
              </a:spcAft>
              <a:buFont typeface="Arial" panose="020B0604020202020204" pitchFamily="34" charset="0"/>
              <a:buChar char="•"/>
            </a:pPr>
            <a:r>
              <a:rPr lang="en-US" sz="2400" b="1" i="1" dirty="0">
                <a:solidFill>
                  <a:schemeClr val="tx1">
                    <a:lumMod val="65000"/>
                    <a:lumOff val="35000"/>
                  </a:schemeClr>
                </a:solidFill>
              </a:rPr>
              <a:t>41 percent </a:t>
            </a:r>
            <a:r>
              <a:rPr lang="en-US" sz="2400" i="1" dirty="0">
                <a:solidFill>
                  <a:schemeClr val="tx1">
                    <a:lumMod val="65000"/>
                    <a:lumOff val="35000"/>
                  </a:schemeClr>
                </a:solidFill>
              </a:rPr>
              <a:t>survey response rate.</a:t>
            </a:r>
          </a:p>
          <a:p>
            <a:pPr marL="342900" indent="-228600">
              <a:lnSpc>
                <a:spcPct val="90000"/>
              </a:lnSpc>
              <a:spcAft>
                <a:spcPts val="1200"/>
              </a:spcAft>
              <a:buFont typeface="Arial" panose="020B0604020202020204" pitchFamily="34" charset="0"/>
              <a:buChar char="•"/>
            </a:pPr>
            <a:r>
              <a:rPr lang="en-US" sz="2400" i="1" dirty="0">
                <a:solidFill>
                  <a:schemeClr val="tx1">
                    <a:lumMod val="65000"/>
                    <a:lumOff val="35000"/>
                  </a:schemeClr>
                </a:solidFill>
              </a:rPr>
              <a:t>78 percent of respondents reported they have hunted mule deer in Montana during the past five years (they are the focus of the survey)</a:t>
            </a:r>
          </a:p>
        </p:txBody>
      </p:sp>
      <p:sp>
        <p:nvSpPr>
          <p:cNvPr id="46" name="Isosceles Triangle 45">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Isosceles Triangle 47">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TextBox 17">
            <a:extLst>
              <a:ext uri="{FF2B5EF4-FFF2-40B4-BE49-F238E27FC236}">
                <a16:creationId xmlns:a16="http://schemas.microsoft.com/office/drawing/2014/main" id="{975F24F5-D2A7-4871-8A30-0F67F545B23F}"/>
              </a:ext>
            </a:extLst>
          </p:cNvPr>
          <p:cNvSpPr txBox="1"/>
          <p:nvPr/>
        </p:nvSpPr>
        <p:spPr>
          <a:xfrm>
            <a:off x="11061853" y="2004405"/>
            <a:ext cx="1142243"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solidFill>
                  <a:schemeClr val="accent4">
                    <a:lumMod val="75000"/>
                  </a:schemeClr>
                </a:solidFill>
              </a:rPr>
              <a:t>     N=800 nonresidents</a:t>
            </a:r>
          </a:p>
        </p:txBody>
      </p:sp>
      <p:sp>
        <p:nvSpPr>
          <p:cNvPr id="13" name="TextBox 17">
            <a:extLst>
              <a:ext uri="{FF2B5EF4-FFF2-40B4-BE49-F238E27FC236}">
                <a16:creationId xmlns:a16="http://schemas.microsoft.com/office/drawing/2014/main" id="{975F24F5-D2A7-4871-8A30-0F67F545B23F}"/>
              </a:ext>
            </a:extLst>
          </p:cNvPr>
          <p:cNvSpPr txBox="1"/>
          <p:nvPr/>
        </p:nvSpPr>
        <p:spPr>
          <a:xfrm>
            <a:off x="11200413" y="4714451"/>
            <a:ext cx="865121" cy="3078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solidFill>
                  <a:schemeClr val="accent4">
                    <a:lumMod val="75000"/>
                  </a:schemeClr>
                </a:solidFill>
              </a:rPr>
              <a:t>    (44%)</a:t>
            </a:r>
          </a:p>
        </p:txBody>
      </p:sp>
      <p:sp>
        <p:nvSpPr>
          <p:cNvPr id="14" name="TextBox 17">
            <a:extLst>
              <a:ext uri="{FF2B5EF4-FFF2-40B4-BE49-F238E27FC236}">
                <a16:creationId xmlns:a16="http://schemas.microsoft.com/office/drawing/2014/main" id="{975F24F5-D2A7-4871-8A30-0F67F545B23F}"/>
              </a:ext>
            </a:extLst>
          </p:cNvPr>
          <p:cNvSpPr txBox="1"/>
          <p:nvPr/>
        </p:nvSpPr>
        <p:spPr>
          <a:xfrm>
            <a:off x="11229975" y="5371888"/>
            <a:ext cx="865121" cy="3078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solidFill>
                  <a:schemeClr val="accent4">
                    <a:lumMod val="75000"/>
                  </a:schemeClr>
                </a:solidFill>
              </a:rPr>
              <a:t>    (85%)</a:t>
            </a:r>
          </a:p>
        </p:txBody>
      </p:sp>
      <p:sp>
        <p:nvSpPr>
          <p:cNvPr id="4" name="TextBox 17">
            <a:extLst>
              <a:ext uri="{FF2B5EF4-FFF2-40B4-BE49-F238E27FC236}">
                <a16:creationId xmlns:a16="http://schemas.microsoft.com/office/drawing/2014/main" id="{44B56B8E-1DEA-189B-0490-27DA4CCAA230}"/>
              </a:ext>
            </a:extLst>
          </p:cNvPr>
          <p:cNvSpPr txBox="1"/>
          <p:nvPr/>
        </p:nvSpPr>
        <p:spPr>
          <a:xfrm>
            <a:off x="10976484" y="4289794"/>
            <a:ext cx="1142242"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solidFill>
                  <a:schemeClr val="accent4">
                    <a:lumMod val="75000"/>
                  </a:schemeClr>
                </a:solidFill>
              </a:rPr>
              <a:t>    (795, 350)</a:t>
            </a:r>
          </a:p>
        </p:txBody>
      </p:sp>
    </p:spTree>
    <p:extLst>
      <p:ext uri="{BB962C8B-B14F-4D97-AF65-F5344CB8AC3E}">
        <p14:creationId xmlns:p14="http://schemas.microsoft.com/office/powerpoint/2010/main" val="3947899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4FC4A-934E-4914-8652-0D4550906B5F}"/>
              </a:ext>
            </a:extLst>
          </p:cNvPr>
          <p:cNvSpPr>
            <a:spLocks noGrp="1"/>
          </p:cNvSpPr>
          <p:nvPr>
            <p:ph type="title"/>
          </p:nvPr>
        </p:nvSpPr>
        <p:spPr>
          <a:xfrm>
            <a:off x="394970" y="388507"/>
            <a:ext cx="9001760" cy="603051"/>
          </a:xfrm>
          <a:solidFill>
            <a:schemeClr val="accent1">
              <a:lumMod val="20000"/>
              <a:lumOff val="80000"/>
            </a:schemeClr>
          </a:solidFill>
        </p:spPr>
        <p:txBody>
          <a:bodyPr>
            <a:normAutofit/>
          </a:bodyPr>
          <a:lstStyle/>
          <a:p>
            <a:r>
              <a:rPr lang="en-US" sz="3600" dirty="0">
                <a:solidFill>
                  <a:schemeClr val="accent1">
                    <a:lumMod val="50000"/>
                  </a:schemeClr>
                </a:solidFill>
              </a:rPr>
              <a:t>Importance of mule deer hunting in Montana</a:t>
            </a:r>
          </a:p>
        </p:txBody>
      </p:sp>
      <p:graphicFrame>
        <p:nvGraphicFramePr>
          <p:cNvPr id="5" name="Chart 4">
            <a:extLst>
              <a:ext uri="{FF2B5EF4-FFF2-40B4-BE49-F238E27FC236}">
                <a16:creationId xmlns:a16="http://schemas.microsoft.com/office/drawing/2014/main" id="{7E3C67C3-460D-4BF1-B208-8AC75DD8BDFD}"/>
              </a:ext>
            </a:extLst>
          </p:cNvPr>
          <p:cNvGraphicFramePr/>
          <p:nvPr>
            <p:extLst>
              <p:ext uri="{D42A27DB-BD31-4B8C-83A1-F6EECF244321}">
                <p14:modId xmlns:p14="http://schemas.microsoft.com/office/powerpoint/2010/main" val="2819211667"/>
              </p:ext>
            </p:extLst>
          </p:nvPr>
        </p:nvGraphicFramePr>
        <p:xfrm>
          <a:off x="1005840" y="840796"/>
          <a:ext cx="10511790" cy="547793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D1B7BBA8-4280-4B23-AC04-665F1637C749}"/>
              </a:ext>
            </a:extLst>
          </p:cNvPr>
          <p:cNvSpPr txBox="1"/>
          <p:nvPr/>
        </p:nvSpPr>
        <p:spPr>
          <a:xfrm>
            <a:off x="1005840" y="5949398"/>
            <a:ext cx="9414510" cy="369332"/>
          </a:xfrm>
          <a:prstGeom prst="rect">
            <a:avLst/>
          </a:prstGeom>
          <a:noFill/>
        </p:spPr>
        <p:txBody>
          <a:bodyPr wrap="square" rtlCol="0">
            <a:spAutoFit/>
          </a:bodyPr>
          <a:lstStyle/>
          <a:p>
            <a:r>
              <a:rPr lang="en-US" i="1" dirty="0"/>
              <a:t>No significant change from a nearly identical resident mule deer hunter survey conducted in 2011.</a:t>
            </a:r>
          </a:p>
        </p:txBody>
      </p:sp>
      <p:sp>
        <p:nvSpPr>
          <p:cNvPr id="8" name="TextBox 7">
            <a:extLst>
              <a:ext uri="{FF2B5EF4-FFF2-40B4-BE49-F238E27FC236}">
                <a16:creationId xmlns:a16="http://schemas.microsoft.com/office/drawing/2014/main" id="{87D91FBE-2618-4E2F-93F1-22924F39E471}"/>
              </a:ext>
            </a:extLst>
          </p:cNvPr>
          <p:cNvSpPr txBox="1"/>
          <p:nvPr/>
        </p:nvSpPr>
        <p:spPr>
          <a:xfrm>
            <a:off x="11368206" y="3425874"/>
            <a:ext cx="865069" cy="307777"/>
          </a:xfrm>
          <a:prstGeom prst="rect">
            <a:avLst/>
          </a:prstGeom>
          <a:noFill/>
        </p:spPr>
        <p:txBody>
          <a:bodyPr wrap="square" rtlCol="0">
            <a:spAutoFit/>
          </a:bodyPr>
          <a:lstStyle/>
          <a:p>
            <a:r>
              <a:rPr lang="en-US" sz="1400" dirty="0">
                <a:solidFill>
                  <a:schemeClr val="accent4">
                    <a:lumMod val="75000"/>
                  </a:schemeClr>
                </a:solidFill>
              </a:rPr>
              <a:t>    (21%)</a:t>
            </a:r>
          </a:p>
        </p:txBody>
      </p:sp>
      <p:sp>
        <p:nvSpPr>
          <p:cNvPr id="9" name="TextBox 8">
            <a:extLst>
              <a:ext uri="{FF2B5EF4-FFF2-40B4-BE49-F238E27FC236}">
                <a16:creationId xmlns:a16="http://schemas.microsoft.com/office/drawing/2014/main" id="{1A137753-A841-497F-8E07-9BD9340A8CAD}"/>
              </a:ext>
            </a:extLst>
          </p:cNvPr>
          <p:cNvSpPr txBox="1"/>
          <p:nvPr/>
        </p:nvSpPr>
        <p:spPr>
          <a:xfrm>
            <a:off x="10420350" y="3986064"/>
            <a:ext cx="865069" cy="307777"/>
          </a:xfrm>
          <a:prstGeom prst="rect">
            <a:avLst/>
          </a:prstGeom>
          <a:noFill/>
        </p:spPr>
        <p:txBody>
          <a:bodyPr wrap="square" rtlCol="0">
            <a:spAutoFit/>
          </a:bodyPr>
          <a:lstStyle/>
          <a:p>
            <a:r>
              <a:rPr lang="en-US" sz="1400" dirty="0">
                <a:solidFill>
                  <a:schemeClr val="accent4">
                    <a:lumMod val="75000"/>
                  </a:schemeClr>
                </a:solidFill>
              </a:rPr>
              <a:t>    (60%)</a:t>
            </a:r>
          </a:p>
        </p:txBody>
      </p:sp>
      <p:sp>
        <p:nvSpPr>
          <p:cNvPr id="10" name="TextBox 9">
            <a:extLst>
              <a:ext uri="{FF2B5EF4-FFF2-40B4-BE49-F238E27FC236}">
                <a16:creationId xmlns:a16="http://schemas.microsoft.com/office/drawing/2014/main" id="{C04CDBE4-B5AA-4209-98AB-41ABE46455E1}"/>
              </a:ext>
            </a:extLst>
          </p:cNvPr>
          <p:cNvSpPr txBox="1"/>
          <p:nvPr/>
        </p:nvSpPr>
        <p:spPr>
          <a:xfrm>
            <a:off x="9602906" y="4587560"/>
            <a:ext cx="865069" cy="307777"/>
          </a:xfrm>
          <a:prstGeom prst="rect">
            <a:avLst/>
          </a:prstGeom>
          <a:noFill/>
        </p:spPr>
        <p:txBody>
          <a:bodyPr wrap="square" rtlCol="0">
            <a:spAutoFit/>
          </a:bodyPr>
          <a:lstStyle/>
          <a:p>
            <a:r>
              <a:rPr lang="en-US" sz="1400" dirty="0">
                <a:solidFill>
                  <a:schemeClr val="accent4">
                    <a:lumMod val="75000"/>
                  </a:schemeClr>
                </a:solidFill>
              </a:rPr>
              <a:t>    (17%)</a:t>
            </a:r>
          </a:p>
        </p:txBody>
      </p:sp>
    </p:spTree>
    <p:extLst>
      <p:ext uri="{BB962C8B-B14F-4D97-AF65-F5344CB8AC3E}">
        <p14:creationId xmlns:p14="http://schemas.microsoft.com/office/powerpoint/2010/main" val="2463748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693619" y="383648"/>
            <a:ext cx="2317750" cy="5583148"/>
          </a:xfrm>
        </p:spPr>
        <p:txBody>
          <a:bodyPr vert="horz" lIns="91440" tIns="45720" rIns="91440" bIns="45720" rtlCol="0" anchor="ctr">
            <a:normAutofit/>
          </a:bodyPr>
          <a:lstStyle/>
          <a:p>
            <a:r>
              <a:rPr lang="en-US" sz="3600" kern="1200" dirty="0">
                <a:solidFill>
                  <a:schemeClr val="accent1">
                    <a:lumMod val="50000"/>
                  </a:schemeClr>
                </a:solidFill>
                <a:latin typeface="+mj-lt"/>
                <a:ea typeface="+mj-ea"/>
                <a:cs typeface="+mj-cs"/>
              </a:rPr>
              <a:t>Reasons for hunting mule deer in Montana</a:t>
            </a:r>
          </a:p>
        </p:txBody>
      </p:sp>
      <p:sp>
        <p:nvSpPr>
          <p:cNvPr id="66"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0" name="TextBox 2">
            <a:extLst>
              <a:ext uri="{FF2B5EF4-FFF2-40B4-BE49-F238E27FC236}">
                <a16:creationId xmlns:a16="http://schemas.microsoft.com/office/drawing/2014/main" id="{68E789CB-5BA0-A816-7AA9-49DFFB007D5B}"/>
              </a:ext>
            </a:extLst>
          </p:cNvPr>
          <p:cNvGraphicFramePr/>
          <p:nvPr>
            <p:extLst>
              <p:ext uri="{D42A27DB-BD31-4B8C-83A1-F6EECF244321}">
                <p14:modId xmlns:p14="http://schemas.microsoft.com/office/powerpoint/2010/main" val="3447074297"/>
              </p:ext>
            </p:extLst>
          </p:nvPr>
        </p:nvGraphicFramePr>
        <p:xfrm>
          <a:off x="4648018" y="640822"/>
          <a:ext cx="722089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69C6B49C-F780-48E5-BC40-8A80B44EE7C0}"/>
              </a:ext>
            </a:extLst>
          </p:cNvPr>
          <p:cNvSpPr txBox="1"/>
          <p:nvPr/>
        </p:nvSpPr>
        <p:spPr>
          <a:xfrm>
            <a:off x="10135180" y="803219"/>
            <a:ext cx="2040056" cy="276999"/>
          </a:xfrm>
          <a:prstGeom prst="rect">
            <a:avLst/>
          </a:prstGeom>
          <a:noFill/>
        </p:spPr>
        <p:txBody>
          <a:bodyPr wrap="square" rtlCol="0">
            <a:spAutoFit/>
          </a:bodyPr>
          <a:lstStyle/>
          <a:p>
            <a:r>
              <a:rPr lang="en-US" sz="1200" dirty="0">
                <a:solidFill>
                  <a:schemeClr val="accent4">
                    <a:lumMod val="75000"/>
                  </a:schemeClr>
                </a:solidFill>
              </a:rPr>
              <a:t>(94% nonresidents)</a:t>
            </a:r>
          </a:p>
        </p:txBody>
      </p:sp>
      <p:sp>
        <p:nvSpPr>
          <p:cNvPr id="12" name="TextBox 11">
            <a:extLst>
              <a:ext uri="{FF2B5EF4-FFF2-40B4-BE49-F238E27FC236}">
                <a16:creationId xmlns:a16="http://schemas.microsoft.com/office/drawing/2014/main" id="{030069E4-3BA6-465B-B271-B9AECE5A7394}"/>
              </a:ext>
            </a:extLst>
          </p:cNvPr>
          <p:cNvSpPr txBox="1"/>
          <p:nvPr/>
        </p:nvSpPr>
        <p:spPr>
          <a:xfrm>
            <a:off x="10268530" y="1899050"/>
            <a:ext cx="799520"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(69%)</a:t>
            </a:r>
          </a:p>
        </p:txBody>
      </p:sp>
      <p:sp>
        <p:nvSpPr>
          <p:cNvPr id="13" name="TextBox 12">
            <a:extLst>
              <a:ext uri="{FF2B5EF4-FFF2-40B4-BE49-F238E27FC236}">
                <a16:creationId xmlns:a16="http://schemas.microsoft.com/office/drawing/2014/main" id="{8384E408-7F79-401D-8716-3C15CCF46113}"/>
              </a:ext>
            </a:extLst>
          </p:cNvPr>
          <p:cNvSpPr txBox="1"/>
          <p:nvPr/>
        </p:nvSpPr>
        <p:spPr>
          <a:xfrm>
            <a:off x="11477045" y="2462744"/>
            <a:ext cx="865069"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(85%)</a:t>
            </a:r>
          </a:p>
        </p:txBody>
      </p:sp>
      <p:sp>
        <p:nvSpPr>
          <p:cNvPr id="14" name="TextBox 13">
            <a:extLst>
              <a:ext uri="{FF2B5EF4-FFF2-40B4-BE49-F238E27FC236}">
                <a16:creationId xmlns:a16="http://schemas.microsoft.com/office/drawing/2014/main" id="{F2B0C425-D096-4B6D-821D-49022A2233C0}"/>
              </a:ext>
            </a:extLst>
          </p:cNvPr>
          <p:cNvSpPr txBox="1"/>
          <p:nvPr/>
        </p:nvSpPr>
        <p:spPr>
          <a:xfrm>
            <a:off x="10857663" y="1335745"/>
            <a:ext cx="799520"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(68%)</a:t>
            </a:r>
          </a:p>
        </p:txBody>
      </p:sp>
      <p:sp>
        <p:nvSpPr>
          <p:cNvPr id="15" name="TextBox 14">
            <a:extLst>
              <a:ext uri="{FF2B5EF4-FFF2-40B4-BE49-F238E27FC236}">
                <a16:creationId xmlns:a16="http://schemas.microsoft.com/office/drawing/2014/main" id="{9DD5E795-F715-4BC9-91A3-7EC18AA9BCB7}"/>
              </a:ext>
            </a:extLst>
          </p:cNvPr>
          <p:cNvSpPr txBox="1"/>
          <p:nvPr/>
        </p:nvSpPr>
        <p:spPr>
          <a:xfrm>
            <a:off x="8817226" y="2963644"/>
            <a:ext cx="865069"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(76%)</a:t>
            </a:r>
          </a:p>
        </p:txBody>
      </p:sp>
      <p:sp>
        <p:nvSpPr>
          <p:cNvPr id="16" name="TextBox 15">
            <a:extLst>
              <a:ext uri="{FF2B5EF4-FFF2-40B4-BE49-F238E27FC236}">
                <a16:creationId xmlns:a16="http://schemas.microsoft.com/office/drawing/2014/main" id="{1B234291-27A9-4972-9160-55D55ED1A796}"/>
              </a:ext>
            </a:extLst>
          </p:cNvPr>
          <p:cNvSpPr txBox="1"/>
          <p:nvPr/>
        </p:nvSpPr>
        <p:spPr>
          <a:xfrm>
            <a:off x="10268530" y="4089765"/>
            <a:ext cx="865069"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(68%)</a:t>
            </a:r>
          </a:p>
        </p:txBody>
      </p:sp>
      <p:sp>
        <p:nvSpPr>
          <p:cNvPr id="17" name="TextBox 16">
            <a:extLst>
              <a:ext uri="{FF2B5EF4-FFF2-40B4-BE49-F238E27FC236}">
                <a16:creationId xmlns:a16="http://schemas.microsoft.com/office/drawing/2014/main" id="{584639CE-D97D-4BB9-8FF9-F66C05CC447C}"/>
              </a:ext>
            </a:extLst>
          </p:cNvPr>
          <p:cNvSpPr txBox="1"/>
          <p:nvPr/>
        </p:nvSpPr>
        <p:spPr>
          <a:xfrm>
            <a:off x="9090006" y="4618442"/>
            <a:ext cx="865069" cy="276999"/>
          </a:xfrm>
          <a:prstGeom prst="rect">
            <a:avLst/>
          </a:prstGeom>
          <a:noFill/>
        </p:spPr>
        <p:txBody>
          <a:bodyPr wrap="square" rtlCol="0">
            <a:spAutoFit/>
          </a:bodyPr>
          <a:lstStyle/>
          <a:p>
            <a:r>
              <a:rPr lang="en-US" sz="1200" dirty="0">
                <a:solidFill>
                  <a:schemeClr val="accent4">
                    <a:lumMod val="75000"/>
                  </a:schemeClr>
                </a:solidFill>
              </a:rPr>
              <a:t>    (70%)</a:t>
            </a:r>
          </a:p>
        </p:txBody>
      </p:sp>
      <p:sp>
        <p:nvSpPr>
          <p:cNvPr id="18" name="TextBox 17">
            <a:extLst>
              <a:ext uri="{FF2B5EF4-FFF2-40B4-BE49-F238E27FC236}">
                <a16:creationId xmlns:a16="http://schemas.microsoft.com/office/drawing/2014/main" id="{1F2B515B-F992-41F9-A8C4-9B81DDD48D49}"/>
              </a:ext>
            </a:extLst>
          </p:cNvPr>
          <p:cNvSpPr txBox="1"/>
          <p:nvPr/>
        </p:nvSpPr>
        <p:spPr>
          <a:xfrm>
            <a:off x="10392354" y="5161468"/>
            <a:ext cx="865069" cy="276999"/>
          </a:xfrm>
          <a:prstGeom prst="rect">
            <a:avLst/>
          </a:prstGeom>
          <a:noFill/>
        </p:spPr>
        <p:txBody>
          <a:bodyPr wrap="square" rtlCol="0">
            <a:spAutoFit/>
          </a:bodyPr>
          <a:lstStyle/>
          <a:p>
            <a:r>
              <a:rPr lang="en-US" sz="1200" dirty="0">
                <a:solidFill>
                  <a:schemeClr val="accent4">
                    <a:lumMod val="75000"/>
                  </a:schemeClr>
                </a:solidFill>
              </a:rPr>
              <a:t>    (68%)</a:t>
            </a:r>
          </a:p>
        </p:txBody>
      </p:sp>
      <p:sp>
        <p:nvSpPr>
          <p:cNvPr id="19" name="TextBox 18">
            <a:extLst>
              <a:ext uri="{FF2B5EF4-FFF2-40B4-BE49-F238E27FC236}">
                <a16:creationId xmlns:a16="http://schemas.microsoft.com/office/drawing/2014/main" id="{7D2DED8B-ED2D-4521-BCA3-EAF470AB1153}"/>
              </a:ext>
            </a:extLst>
          </p:cNvPr>
          <p:cNvSpPr txBox="1"/>
          <p:nvPr/>
        </p:nvSpPr>
        <p:spPr>
          <a:xfrm>
            <a:off x="10967474" y="5716785"/>
            <a:ext cx="865069"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(72%)</a:t>
            </a:r>
          </a:p>
        </p:txBody>
      </p:sp>
      <p:sp>
        <p:nvSpPr>
          <p:cNvPr id="20" name="TextBox 19">
            <a:extLst>
              <a:ext uri="{FF2B5EF4-FFF2-40B4-BE49-F238E27FC236}">
                <a16:creationId xmlns:a16="http://schemas.microsoft.com/office/drawing/2014/main" id="{0183F556-FAA6-44DA-970B-0063BEC49A96}"/>
              </a:ext>
            </a:extLst>
          </p:cNvPr>
          <p:cNvSpPr txBox="1"/>
          <p:nvPr/>
        </p:nvSpPr>
        <p:spPr>
          <a:xfrm>
            <a:off x="10392355" y="3484770"/>
            <a:ext cx="865069" cy="307777"/>
          </a:xfrm>
          <a:prstGeom prst="rect">
            <a:avLst/>
          </a:prstGeom>
          <a:noFill/>
        </p:spPr>
        <p:txBody>
          <a:bodyPr wrap="square" rtlCol="0">
            <a:spAutoFit/>
          </a:bodyPr>
          <a:lstStyle/>
          <a:p>
            <a:r>
              <a:rPr lang="en-US" sz="1400" dirty="0">
                <a:solidFill>
                  <a:schemeClr val="accent4">
                    <a:lumMod val="75000"/>
                  </a:schemeClr>
                </a:solidFill>
              </a:rPr>
              <a:t>    </a:t>
            </a:r>
            <a:r>
              <a:rPr lang="en-US" sz="1200" dirty="0">
                <a:solidFill>
                  <a:schemeClr val="accent4">
                    <a:lumMod val="75000"/>
                  </a:schemeClr>
                </a:solidFill>
              </a:rPr>
              <a:t>(81%)</a:t>
            </a:r>
          </a:p>
        </p:txBody>
      </p:sp>
    </p:spTree>
    <p:extLst>
      <p:ext uri="{BB962C8B-B14F-4D97-AF65-F5344CB8AC3E}">
        <p14:creationId xmlns:p14="http://schemas.microsoft.com/office/powerpoint/2010/main" val="203686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7" name="Group 26">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28" name="Freeform: Shape 27">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540868" y="1233869"/>
            <a:ext cx="4624467" cy="4371974"/>
          </a:xfrm>
        </p:spPr>
        <p:txBody>
          <a:bodyPr vert="horz" lIns="91440" tIns="45720" rIns="91440" bIns="45720" rtlCol="0" anchor="ctr">
            <a:normAutofit/>
          </a:bodyPr>
          <a:lstStyle/>
          <a:p>
            <a:r>
              <a:rPr lang="en-US" sz="3600" dirty="0">
                <a:solidFill>
                  <a:schemeClr val="accent1">
                    <a:lumMod val="50000"/>
                  </a:schemeClr>
                </a:solidFill>
              </a:rPr>
              <a:t>Overall p</a:t>
            </a:r>
            <a:r>
              <a:rPr lang="en-US" sz="3600" kern="1200" dirty="0">
                <a:solidFill>
                  <a:schemeClr val="accent1">
                    <a:lumMod val="50000"/>
                  </a:schemeClr>
                </a:solidFill>
                <a:latin typeface="+mj-lt"/>
                <a:ea typeface="+mj-ea"/>
                <a:cs typeface="+mj-cs"/>
              </a:rPr>
              <a:t>erceptions regarding opportunities to hunt mule deer in Montana</a:t>
            </a:r>
          </a:p>
        </p:txBody>
      </p:sp>
      <p:sp>
        <p:nvSpPr>
          <p:cNvPr id="3" name="TextBox 2">
            <a:extLst>
              <a:ext uri="{FF2B5EF4-FFF2-40B4-BE49-F238E27FC236}">
                <a16:creationId xmlns:a16="http://schemas.microsoft.com/office/drawing/2014/main" id="{3B0A2851-9102-4216-8853-F6FD5BB124A3}"/>
              </a:ext>
            </a:extLst>
          </p:cNvPr>
          <p:cNvSpPr txBox="1"/>
          <p:nvPr/>
        </p:nvSpPr>
        <p:spPr>
          <a:xfrm>
            <a:off x="5962649" y="804672"/>
            <a:ext cx="5784485" cy="5230368"/>
          </a:xfrm>
          <a:prstGeom prst="rect">
            <a:avLst/>
          </a:prstGeom>
        </p:spPr>
        <p:txBody>
          <a:bodyPr vert="horz" lIns="91440" tIns="45720" rIns="91440" bIns="45720" rtlCol="0" anchor="ctr">
            <a:noAutofit/>
          </a:bodyPr>
          <a:lstStyle/>
          <a:p>
            <a:pPr>
              <a:lnSpc>
                <a:spcPct val="90000"/>
              </a:lnSpc>
              <a:spcAft>
                <a:spcPts val="600"/>
              </a:spcAft>
            </a:pPr>
            <a:r>
              <a:rPr lang="en-US" sz="2400" i="1" dirty="0">
                <a:solidFill>
                  <a:schemeClr val="tx2"/>
                </a:solidFill>
              </a:rPr>
              <a:t>On a scale from 1 (poor) to 5 (excellent),    </a:t>
            </a:r>
            <a:r>
              <a:rPr lang="en-US" sz="2400" b="1" i="1" dirty="0"/>
              <a:t>85 percent</a:t>
            </a:r>
            <a:r>
              <a:rPr lang="en-US" sz="2400" b="1" i="1" dirty="0">
                <a:solidFill>
                  <a:schemeClr val="tx2"/>
                </a:solidFill>
              </a:rPr>
              <a:t> </a:t>
            </a:r>
            <a:r>
              <a:rPr lang="en-US" sz="2400" i="1" dirty="0">
                <a:solidFill>
                  <a:schemeClr val="tx2"/>
                </a:solidFill>
              </a:rPr>
              <a:t>of survey respondents rate overall opportunities to hunt mule deer in Montana as being average or better than average (a score of three out of five or better)...</a:t>
            </a:r>
            <a:r>
              <a:rPr lang="en-US" sz="1400" i="1" dirty="0">
                <a:solidFill>
                  <a:schemeClr val="tx2"/>
                </a:solidFill>
              </a:rPr>
              <a:t>no change from 2011.</a:t>
            </a:r>
          </a:p>
          <a:p>
            <a:pPr>
              <a:lnSpc>
                <a:spcPct val="90000"/>
              </a:lnSpc>
              <a:spcAft>
                <a:spcPts val="600"/>
              </a:spcAft>
            </a:pPr>
            <a:endParaRPr lang="en-US" sz="2400" i="1" dirty="0">
              <a:solidFill>
                <a:schemeClr val="tx2"/>
              </a:solidFill>
            </a:endParaRPr>
          </a:p>
          <a:p>
            <a:pPr>
              <a:lnSpc>
                <a:spcPct val="90000"/>
              </a:lnSpc>
              <a:spcAft>
                <a:spcPts val="600"/>
              </a:spcAft>
            </a:pPr>
            <a:endParaRPr lang="en-US" sz="2400" i="1" dirty="0">
              <a:solidFill>
                <a:schemeClr val="tx2"/>
              </a:solidFill>
            </a:endParaRPr>
          </a:p>
          <a:p>
            <a:pPr>
              <a:lnSpc>
                <a:spcPct val="90000"/>
              </a:lnSpc>
              <a:spcAft>
                <a:spcPts val="600"/>
              </a:spcAft>
            </a:pPr>
            <a:r>
              <a:rPr lang="en-US" sz="2400" i="1" dirty="0">
                <a:solidFill>
                  <a:schemeClr val="tx2"/>
                </a:solidFill>
              </a:rPr>
              <a:t>Using the same scale as above, </a:t>
            </a:r>
            <a:r>
              <a:rPr lang="en-US" sz="2400" b="1" i="1" dirty="0"/>
              <a:t>64 percent</a:t>
            </a:r>
            <a:r>
              <a:rPr lang="en-US" sz="2400" i="1" dirty="0"/>
              <a:t> </a:t>
            </a:r>
            <a:r>
              <a:rPr lang="en-US" sz="2400" i="1" dirty="0">
                <a:solidFill>
                  <a:schemeClr val="tx2"/>
                </a:solidFill>
              </a:rPr>
              <a:t>of respondents rate opportunities to hunt mature mule deer bucks in Montana as being average or better than average (a score of three out of five or higher)...</a:t>
            </a:r>
            <a:r>
              <a:rPr lang="en-US" sz="1400" i="1" dirty="0">
                <a:solidFill>
                  <a:schemeClr val="tx2"/>
                </a:solidFill>
              </a:rPr>
              <a:t>this is up from 50 percent in 2011.</a:t>
            </a:r>
            <a:r>
              <a:rPr lang="en-US" sz="2400" i="1" dirty="0">
                <a:solidFill>
                  <a:schemeClr val="tx2"/>
                </a:solidFill>
              </a:rPr>
              <a:t>   </a:t>
            </a:r>
          </a:p>
        </p:txBody>
      </p:sp>
      <p:sp>
        <p:nvSpPr>
          <p:cNvPr id="17" name="TextBox 16">
            <a:extLst>
              <a:ext uri="{FF2B5EF4-FFF2-40B4-BE49-F238E27FC236}">
                <a16:creationId xmlns:a16="http://schemas.microsoft.com/office/drawing/2014/main" id="{D6C01DB1-F36B-4AF1-98EB-CA01B5A52818}"/>
              </a:ext>
            </a:extLst>
          </p:cNvPr>
          <p:cNvSpPr txBox="1"/>
          <p:nvPr/>
        </p:nvSpPr>
        <p:spPr>
          <a:xfrm>
            <a:off x="9677688" y="3112079"/>
            <a:ext cx="2047585" cy="307777"/>
          </a:xfrm>
          <a:prstGeom prst="rect">
            <a:avLst/>
          </a:prstGeom>
          <a:noFill/>
        </p:spPr>
        <p:txBody>
          <a:bodyPr wrap="square" rtlCol="0">
            <a:spAutoFit/>
          </a:bodyPr>
          <a:lstStyle/>
          <a:p>
            <a:r>
              <a:rPr lang="en-US" sz="1400" dirty="0">
                <a:solidFill>
                  <a:schemeClr val="accent4">
                    <a:lumMod val="75000"/>
                  </a:schemeClr>
                </a:solidFill>
              </a:rPr>
              <a:t>    (92% nonresidents)</a:t>
            </a:r>
          </a:p>
        </p:txBody>
      </p:sp>
      <p:sp>
        <p:nvSpPr>
          <p:cNvPr id="19" name="TextBox 18">
            <a:extLst>
              <a:ext uri="{FF2B5EF4-FFF2-40B4-BE49-F238E27FC236}">
                <a16:creationId xmlns:a16="http://schemas.microsoft.com/office/drawing/2014/main" id="{D3602B15-FD16-4CB5-9DC3-49BAE2B8A20D}"/>
              </a:ext>
            </a:extLst>
          </p:cNvPr>
          <p:cNvSpPr txBox="1"/>
          <p:nvPr/>
        </p:nvSpPr>
        <p:spPr>
          <a:xfrm>
            <a:off x="9677688" y="5745551"/>
            <a:ext cx="2047585" cy="307777"/>
          </a:xfrm>
          <a:prstGeom prst="rect">
            <a:avLst/>
          </a:prstGeom>
          <a:noFill/>
        </p:spPr>
        <p:txBody>
          <a:bodyPr wrap="square" rtlCol="0">
            <a:spAutoFit/>
          </a:bodyPr>
          <a:lstStyle/>
          <a:p>
            <a:r>
              <a:rPr lang="en-US" sz="1400" dirty="0">
                <a:solidFill>
                  <a:schemeClr val="accent4">
                    <a:lumMod val="75000"/>
                  </a:schemeClr>
                </a:solidFill>
              </a:rPr>
              <a:t>    (73% nonresidents)</a:t>
            </a:r>
          </a:p>
        </p:txBody>
      </p:sp>
    </p:spTree>
    <p:extLst>
      <p:ext uri="{BB962C8B-B14F-4D97-AF65-F5344CB8AC3E}">
        <p14:creationId xmlns:p14="http://schemas.microsoft.com/office/powerpoint/2010/main" val="2817384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7" name="Rectangle 7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Triangle 7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1065099" y="1095504"/>
            <a:ext cx="2988234" cy="4480726"/>
          </a:xfrm>
        </p:spPr>
        <p:txBody>
          <a:bodyPr vert="horz" lIns="91440" tIns="45720" rIns="91440" bIns="45720" rtlCol="0" anchor="ctr">
            <a:normAutofit/>
          </a:bodyPr>
          <a:lstStyle/>
          <a:p>
            <a:pPr algn="r"/>
            <a:r>
              <a:rPr lang="en-US" sz="3600" kern="1200" dirty="0">
                <a:solidFill>
                  <a:schemeClr val="accent1">
                    <a:lumMod val="50000"/>
                  </a:schemeClr>
                </a:solidFill>
                <a:latin typeface="+mj-lt"/>
                <a:ea typeface="+mj-ea"/>
                <a:cs typeface="+mj-cs"/>
              </a:rPr>
              <a:t>Satisfaction with current mule deer hunting </a:t>
            </a:r>
            <a:r>
              <a:rPr lang="en-US" sz="3600" u="sng" kern="1200" dirty="0">
                <a:solidFill>
                  <a:schemeClr val="accent1">
                    <a:lumMod val="50000"/>
                  </a:schemeClr>
                </a:solidFill>
                <a:latin typeface="+mj-lt"/>
                <a:ea typeface="+mj-ea"/>
                <a:cs typeface="+mj-cs"/>
              </a:rPr>
              <a:t>regulations</a:t>
            </a:r>
            <a:r>
              <a:rPr lang="en-US" sz="3600" kern="1200" dirty="0">
                <a:solidFill>
                  <a:schemeClr val="accent1">
                    <a:lumMod val="50000"/>
                  </a:schemeClr>
                </a:solidFill>
                <a:latin typeface="+mj-lt"/>
                <a:ea typeface="+mj-ea"/>
                <a:cs typeface="+mj-cs"/>
              </a:rPr>
              <a:t> in Montana</a:t>
            </a:r>
          </a:p>
        </p:txBody>
      </p:sp>
      <p:cxnSp>
        <p:nvCxnSpPr>
          <p:cNvPr id="83" name="Straight Connector 82">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B0A2851-9102-4216-8853-F6FD5BB124A3}"/>
              </a:ext>
            </a:extLst>
          </p:cNvPr>
          <p:cNvSpPr txBox="1"/>
          <p:nvPr/>
        </p:nvSpPr>
        <p:spPr>
          <a:xfrm>
            <a:off x="5255259" y="1648870"/>
            <a:ext cx="4822187" cy="3560260"/>
          </a:xfrm>
          <a:prstGeom prst="rect">
            <a:avLst/>
          </a:prstGeom>
        </p:spPr>
        <p:txBody>
          <a:bodyPr vert="horz" lIns="91440" tIns="45720" rIns="91440" bIns="45720" rtlCol="0" anchor="ctr">
            <a:noAutofit/>
          </a:bodyPr>
          <a:lstStyle/>
          <a:p>
            <a:pPr>
              <a:lnSpc>
                <a:spcPct val="90000"/>
              </a:lnSpc>
              <a:spcAft>
                <a:spcPts val="600"/>
              </a:spcAft>
            </a:pPr>
            <a:r>
              <a:rPr lang="en-US" sz="2400" i="1" dirty="0"/>
              <a:t>On a scale from 1 (very dissatisfied) to 5 (very satisfied), </a:t>
            </a:r>
            <a:r>
              <a:rPr lang="en-US" sz="2400" b="1" i="1" dirty="0"/>
              <a:t>76 percent </a:t>
            </a:r>
            <a:r>
              <a:rPr lang="en-US" sz="2400" i="1" dirty="0"/>
              <a:t>of survey respondents rate mule deer hunting regulation as being satisfactory (a score of three out of five or better)...</a:t>
            </a:r>
            <a:r>
              <a:rPr lang="en-US" sz="1400" i="1" dirty="0"/>
              <a:t>no change from 2011.</a:t>
            </a:r>
          </a:p>
          <a:p>
            <a:pPr indent="-228600">
              <a:lnSpc>
                <a:spcPct val="90000"/>
              </a:lnSpc>
              <a:spcAft>
                <a:spcPts val="600"/>
              </a:spcAft>
              <a:buFont typeface="Arial" panose="020B0604020202020204" pitchFamily="34" charset="0"/>
              <a:buChar char="•"/>
            </a:pPr>
            <a:endParaRPr lang="en-US" sz="2400" i="1" dirty="0"/>
          </a:p>
          <a:p>
            <a:pPr>
              <a:lnSpc>
                <a:spcPct val="90000"/>
              </a:lnSpc>
              <a:spcAft>
                <a:spcPts val="600"/>
              </a:spcAft>
            </a:pPr>
            <a:endParaRPr lang="en-US" sz="2400" i="1" dirty="0"/>
          </a:p>
          <a:p>
            <a:pPr marL="0" marR="0" lvl="0" indent="0" algn="l" defTabSz="914400" rtl="0" eaLnBrk="1" fontAlgn="auto" latinLnBrk="0" hangingPunct="1">
              <a:lnSpc>
                <a:spcPct val="90000"/>
              </a:lnSpc>
              <a:spcBef>
                <a:spcPts val="0"/>
              </a:spcBef>
              <a:spcAft>
                <a:spcPts val="600"/>
              </a:spcAft>
              <a:buClrTx/>
              <a:buSzTx/>
              <a:buFontTx/>
              <a:buNone/>
              <a:tabLst/>
              <a:defRPr/>
            </a:pPr>
            <a:r>
              <a:rPr lang="en-US" sz="2400" i="1" dirty="0"/>
              <a:t>Only </a:t>
            </a:r>
            <a:r>
              <a:rPr lang="en-US" sz="2400" b="1" i="1" dirty="0"/>
              <a:t>three percent </a:t>
            </a:r>
            <a:r>
              <a:rPr lang="en-US" sz="2400" i="1" dirty="0"/>
              <a:t>of the respondents believe the mule deer hunting regulations are “very difficult to understand”</a:t>
            </a:r>
            <a:r>
              <a:rPr kumimoji="0" lang="en-US" sz="2400" b="0" i="1"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no change from 2011.</a:t>
            </a:r>
          </a:p>
          <a:p>
            <a:pPr>
              <a:lnSpc>
                <a:spcPct val="90000"/>
              </a:lnSpc>
              <a:spcAft>
                <a:spcPts val="600"/>
              </a:spcAft>
            </a:pPr>
            <a:endParaRPr lang="en-US" sz="2400" i="1" dirty="0"/>
          </a:p>
        </p:txBody>
      </p:sp>
      <p:sp>
        <p:nvSpPr>
          <p:cNvPr id="49" name="TextBox 48">
            <a:extLst>
              <a:ext uri="{FF2B5EF4-FFF2-40B4-BE49-F238E27FC236}">
                <a16:creationId xmlns:a16="http://schemas.microsoft.com/office/drawing/2014/main" id="{05F891D8-E59F-4EE8-8426-4A4D889DF162}"/>
              </a:ext>
            </a:extLst>
          </p:cNvPr>
          <p:cNvSpPr txBox="1"/>
          <p:nvPr/>
        </p:nvSpPr>
        <p:spPr>
          <a:xfrm>
            <a:off x="7552927" y="3270014"/>
            <a:ext cx="2047585" cy="307777"/>
          </a:xfrm>
          <a:prstGeom prst="rect">
            <a:avLst/>
          </a:prstGeom>
          <a:noFill/>
        </p:spPr>
        <p:txBody>
          <a:bodyPr wrap="square" rtlCol="0">
            <a:spAutoFit/>
          </a:bodyPr>
          <a:lstStyle/>
          <a:p>
            <a:r>
              <a:rPr lang="en-US" sz="1400" dirty="0">
                <a:solidFill>
                  <a:schemeClr val="accent4"/>
                </a:solidFill>
              </a:rPr>
              <a:t>    </a:t>
            </a:r>
            <a:r>
              <a:rPr lang="en-US" sz="1400" dirty="0">
                <a:solidFill>
                  <a:schemeClr val="accent4">
                    <a:lumMod val="75000"/>
                  </a:schemeClr>
                </a:solidFill>
              </a:rPr>
              <a:t>(91% nonresidents)</a:t>
            </a:r>
          </a:p>
        </p:txBody>
      </p:sp>
      <p:sp>
        <p:nvSpPr>
          <p:cNvPr id="50" name="TextBox 49">
            <a:extLst>
              <a:ext uri="{FF2B5EF4-FFF2-40B4-BE49-F238E27FC236}">
                <a16:creationId xmlns:a16="http://schemas.microsoft.com/office/drawing/2014/main" id="{D31FA165-D2DC-444E-9A65-58FFA8AF0C34}"/>
              </a:ext>
            </a:extLst>
          </p:cNvPr>
          <p:cNvSpPr txBox="1"/>
          <p:nvPr/>
        </p:nvSpPr>
        <p:spPr>
          <a:xfrm>
            <a:off x="7632882" y="5447238"/>
            <a:ext cx="2047585" cy="307777"/>
          </a:xfrm>
          <a:prstGeom prst="rect">
            <a:avLst/>
          </a:prstGeom>
          <a:noFill/>
        </p:spPr>
        <p:txBody>
          <a:bodyPr wrap="square" rtlCol="0">
            <a:spAutoFit/>
          </a:bodyPr>
          <a:lstStyle/>
          <a:p>
            <a:r>
              <a:rPr lang="en-US" sz="1400" dirty="0">
                <a:solidFill>
                  <a:schemeClr val="accent4"/>
                </a:solidFill>
              </a:rPr>
              <a:t>    </a:t>
            </a:r>
            <a:r>
              <a:rPr lang="en-US" sz="1400" dirty="0">
                <a:solidFill>
                  <a:schemeClr val="accent4">
                    <a:lumMod val="75000"/>
                  </a:schemeClr>
                </a:solidFill>
              </a:rPr>
              <a:t>(3% nonresidents)</a:t>
            </a:r>
          </a:p>
        </p:txBody>
      </p:sp>
    </p:spTree>
    <p:extLst>
      <p:ext uri="{BB962C8B-B14F-4D97-AF65-F5344CB8AC3E}">
        <p14:creationId xmlns:p14="http://schemas.microsoft.com/office/powerpoint/2010/main" val="3416614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403860" y="365125"/>
            <a:ext cx="10205720" cy="1108075"/>
          </a:xfrm>
          <a:solidFill>
            <a:schemeClr val="accent1">
              <a:lumMod val="20000"/>
              <a:lumOff val="80000"/>
            </a:schemeClr>
          </a:solidFill>
        </p:spPr>
        <p:txBody>
          <a:bodyPr>
            <a:normAutofit/>
          </a:bodyPr>
          <a:lstStyle/>
          <a:p>
            <a:r>
              <a:rPr lang="en-US" sz="3600" dirty="0">
                <a:solidFill>
                  <a:schemeClr val="accent1">
                    <a:lumMod val="50000"/>
                  </a:schemeClr>
                </a:solidFill>
              </a:rPr>
              <a:t>Opinions regarding how restrictive mule deer hunting regulations should be in Montana</a:t>
            </a:r>
          </a:p>
        </p:txBody>
      </p:sp>
      <p:sp>
        <p:nvSpPr>
          <p:cNvPr id="6" name="TextBox 5">
            <a:extLst>
              <a:ext uri="{FF2B5EF4-FFF2-40B4-BE49-F238E27FC236}">
                <a16:creationId xmlns:a16="http://schemas.microsoft.com/office/drawing/2014/main" id="{51072B60-55FA-4441-856F-F33B687CAC26}"/>
              </a:ext>
            </a:extLst>
          </p:cNvPr>
          <p:cNvSpPr txBox="1"/>
          <p:nvPr/>
        </p:nvSpPr>
        <p:spPr>
          <a:xfrm>
            <a:off x="751840" y="6123543"/>
            <a:ext cx="9509760" cy="369332"/>
          </a:xfrm>
          <a:prstGeom prst="rect">
            <a:avLst/>
          </a:prstGeom>
          <a:noFill/>
        </p:spPr>
        <p:txBody>
          <a:bodyPr wrap="square" rtlCol="0">
            <a:spAutoFit/>
          </a:bodyPr>
          <a:lstStyle/>
          <a:p>
            <a:r>
              <a:rPr lang="en-US" i="1" dirty="0"/>
              <a:t>No significant change from a nearly identical resident mule deer hunter survey conducted in 2011.</a:t>
            </a:r>
          </a:p>
        </p:txBody>
      </p:sp>
      <p:graphicFrame>
        <p:nvGraphicFramePr>
          <p:cNvPr id="9" name="Chart 8">
            <a:extLst>
              <a:ext uri="{FF2B5EF4-FFF2-40B4-BE49-F238E27FC236}">
                <a16:creationId xmlns:a16="http://schemas.microsoft.com/office/drawing/2014/main" id="{580CE269-DC4D-4884-A837-C4217EB35479}"/>
              </a:ext>
            </a:extLst>
          </p:cNvPr>
          <p:cNvGraphicFramePr/>
          <p:nvPr>
            <p:extLst>
              <p:ext uri="{D42A27DB-BD31-4B8C-83A1-F6EECF244321}">
                <p14:modId xmlns:p14="http://schemas.microsoft.com/office/powerpoint/2010/main" val="1005236711"/>
              </p:ext>
            </p:extLst>
          </p:nvPr>
        </p:nvGraphicFramePr>
        <p:xfrm>
          <a:off x="-438151" y="833967"/>
          <a:ext cx="10582275" cy="519006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1F8FD5B5-5097-4198-A9D8-ED271C7A67D8}"/>
              </a:ext>
            </a:extLst>
          </p:cNvPr>
          <p:cNvSpPr txBox="1"/>
          <p:nvPr/>
        </p:nvSpPr>
        <p:spPr>
          <a:xfrm>
            <a:off x="9724627" y="3239326"/>
            <a:ext cx="2047585" cy="307777"/>
          </a:xfrm>
          <a:prstGeom prst="rect">
            <a:avLst/>
          </a:prstGeom>
          <a:noFill/>
        </p:spPr>
        <p:txBody>
          <a:bodyPr wrap="square" rtlCol="0">
            <a:spAutoFit/>
          </a:bodyPr>
          <a:lstStyle/>
          <a:p>
            <a:r>
              <a:rPr lang="en-US" sz="1400" dirty="0">
                <a:solidFill>
                  <a:schemeClr val="accent4">
                    <a:lumMod val="75000"/>
                  </a:schemeClr>
                </a:solidFill>
              </a:rPr>
              <a:t>    (57% nonresidents)</a:t>
            </a:r>
          </a:p>
        </p:txBody>
      </p:sp>
      <p:sp>
        <p:nvSpPr>
          <p:cNvPr id="11" name="TextBox 10">
            <a:extLst>
              <a:ext uri="{FF2B5EF4-FFF2-40B4-BE49-F238E27FC236}">
                <a16:creationId xmlns:a16="http://schemas.microsoft.com/office/drawing/2014/main" id="{13A7C3FA-3F61-4585-8BB6-0D2339181615}"/>
              </a:ext>
            </a:extLst>
          </p:cNvPr>
          <p:cNvSpPr txBox="1"/>
          <p:nvPr/>
        </p:nvSpPr>
        <p:spPr>
          <a:xfrm>
            <a:off x="9724627" y="4477790"/>
            <a:ext cx="2047585" cy="307777"/>
          </a:xfrm>
          <a:prstGeom prst="rect">
            <a:avLst/>
          </a:prstGeom>
          <a:noFill/>
        </p:spPr>
        <p:txBody>
          <a:bodyPr wrap="square" rtlCol="0">
            <a:spAutoFit/>
          </a:bodyPr>
          <a:lstStyle/>
          <a:p>
            <a:r>
              <a:rPr lang="en-US" sz="1400" dirty="0">
                <a:solidFill>
                  <a:schemeClr val="accent4">
                    <a:lumMod val="75000"/>
                  </a:schemeClr>
                </a:solidFill>
              </a:rPr>
              <a:t>    (43% nonresidents)</a:t>
            </a:r>
          </a:p>
        </p:txBody>
      </p:sp>
      <p:sp>
        <p:nvSpPr>
          <p:cNvPr id="12" name="TextBox 11">
            <a:extLst>
              <a:ext uri="{FF2B5EF4-FFF2-40B4-BE49-F238E27FC236}">
                <a16:creationId xmlns:a16="http://schemas.microsoft.com/office/drawing/2014/main" id="{B8F11661-0B55-4B40-AA41-23133EA53CD1}"/>
              </a:ext>
            </a:extLst>
          </p:cNvPr>
          <p:cNvSpPr txBox="1"/>
          <p:nvPr/>
        </p:nvSpPr>
        <p:spPr>
          <a:xfrm>
            <a:off x="4852986" y="1788245"/>
            <a:ext cx="5624225" cy="707886"/>
          </a:xfrm>
          <a:prstGeom prst="rect">
            <a:avLst/>
          </a:prstGeom>
          <a:noFill/>
        </p:spPr>
        <p:txBody>
          <a:bodyPr wrap="square" rtlCol="0">
            <a:spAutoFit/>
          </a:bodyPr>
          <a:lstStyle/>
          <a:p>
            <a:r>
              <a:rPr lang="en-US" sz="2000" dirty="0"/>
              <a:t>Force-Choice Question...communicating potential tradeoffs.  Respondents could choose only one.</a:t>
            </a:r>
          </a:p>
        </p:txBody>
      </p:sp>
    </p:spTree>
    <p:extLst>
      <p:ext uri="{BB962C8B-B14F-4D97-AF65-F5344CB8AC3E}">
        <p14:creationId xmlns:p14="http://schemas.microsoft.com/office/powerpoint/2010/main" val="3071266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8" name="Rectangle 12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773534" y="1290320"/>
            <a:ext cx="3796306" cy="2690949"/>
          </a:xfrm>
        </p:spPr>
        <p:txBody>
          <a:bodyPr vert="horz" lIns="91440" tIns="45720" rIns="91440" bIns="45720" rtlCol="0" anchor="t">
            <a:normAutofit/>
          </a:bodyPr>
          <a:lstStyle/>
          <a:p>
            <a:r>
              <a:rPr lang="en-US" sz="3700" kern="1200" dirty="0">
                <a:solidFill>
                  <a:schemeClr val="accent1">
                    <a:lumMod val="50000"/>
                  </a:schemeClr>
                </a:solidFill>
                <a:latin typeface="+mj-lt"/>
                <a:ea typeface="+mj-ea"/>
                <a:cs typeface="+mj-cs"/>
              </a:rPr>
              <a:t>Opinions regarding the timing of the mule deer hunting season in Montana</a:t>
            </a:r>
          </a:p>
        </p:txBody>
      </p:sp>
      <p:grpSp>
        <p:nvGrpSpPr>
          <p:cNvPr id="130" name="Group 12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31" name="Rectangle 13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Connector 13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34" name="Rectangle 13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2">
            <a:extLst>
              <a:ext uri="{FF2B5EF4-FFF2-40B4-BE49-F238E27FC236}">
                <a16:creationId xmlns:a16="http://schemas.microsoft.com/office/drawing/2014/main" id="{3B0A2851-9102-4216-8853-F6FD5BB124A3}"/>
              </a:ext>
            </a:extLst>
          </p:cNvPr>
          <p:cNvSpPr txBox="1"/>
          <p:nvPr/>
        </p:nvSpPr>
        <p:spPr>
          <a:xfrm>
            <a:off x="5696858" y="587829"/>
            <a:ext cx="5542387" cy="4300447"/>
          </a:xfrm>
          <a:prstGeom prst="rect">
            <a:avLst/>
          </a:prstGeom>
        </p:spPr>
        <p:txBody>
          <a:bodyPr vert="horz" lIns="91440" tIns="45720" rIns="91440" bIns="45720" rtlCol="0" anchor="t">
            <a:noAutofit/>
          </a:bodyPr>
          <a:lstStyle/>
          <a:p>
            <a:pPr>
              <a:lnSpc>
                <a:spcPct val="90000"/>
              </a:lnSpc>
              <a:spcAft>
                <a:spcPts val="600"/>
              </a:spcAft>
            </a:pPr>
            <a:r>
              <a:rPr lang="en-US" sz="2400" i="1" dirty="0"/>
              <a:t>Nearly </a:t>
            </a:r>
            <a:r>
              <a:rPr lang="en-US" sz="2400" b="1" i="1" dirty="0"/>
              <a:t>two-thirds</a:t>
            </a:r>
            <a:r>
              <a:rPr lang="en-US" sz="2400" i="1" dirty="0"/>
              <a:t> of the survey respondents “support” or “strongly support” hunting mule deer bucks in Montana </a:t>
            </a:r>
            <a:r>
              <a:rPr lang="en-US" sz="2400" i="1" u="sng" dirty="0"/>
              <a:t>during the rut</a:t>
            </a:r>
            <a:r>
              <a:rPr lang="en-US" sz="2400" i="1" dirty="0"/>
              <a:t>.</a:t>
            </a:r>
          </a:p>
          <a:p>
            <a:pPr indent="-228600">
              <a:lnSpc>
                <a:spcPct val="90000"/>
              </a:lnSpc>
              <a:spcAft>
                <a:spcPts val="600"/>
              </a:spcAft>
              <a:buFont typeface="Arial" panose="020B0604020202020204" pitchFamily="34" charset="0"/>
              <a:buChar char="•"/>
            </a:pPr>
            <a:endParaRPr lang="en-US" sz="2400" i="1" dirty="0"/>
          </a:p>
          <a:p>
            <a:pPr>
              <a:lnSpc>
                <a:spcPct val="90000"/>
              </a:lnSpc>
              <a:spcAft>
                <a:spcPts val="600"/>
              </a:spcAft>
            </a:pPr>
            <a:r>
              <a:rPr lang="en-US" sz="2400" i="1" dirty="0"/>
              <a:t>A strong majority (</a:t>
            </a:r>
            <a:r>
              <a:rPr lang="en-US" sz="2400" b="1" i="1" dirty="0"/>
              <a:t>71 percent</a:t>
            </a:r>
            <a:r>
              <a:rPr lang="en-US" sz="2400" i="1" dirty="0"/>
              <a:t>) “support” or “strongly support” the </a:t>
            </a:r>
            <a:r>
              <a:rPr lang="en-US" sz="2400" i="1" u="sng" dirty="0"/>
              <a:t>current timing of the five-week general rifle season </a:t>
            </a:r>
            <a:r>
              <a:rPr lang="en-US" sz="2400" i="1" dirty="0"/>
              <a:t>for mule deer hunting in Montana.</a:t>
            </a:r>
          </a:p>
          <a:p>
            <a:pPr indent="-228600">
              <a:lnSpc>
                <a:spcPct val="90000"/>
              </a:lnSpc>
              <a:spcAft>
                <a:spcPts val="600"/>
              </a:spcAft>
              <a:buFont typeface="Arial" panose="020B0604020202020204" pitchFamily="34" charset="0"/>
              <a:buChar char="•"/>
            </a:pPr>
            <a:endParaRPr lang="en-US" sz="2400" i="1" dirty="0"/>
          </a:p>
          <a:p>
            <a:pPr>
              <a:lnSpc>
                <a:spcPct val="90000"/>
              </a:lnSpc>
              <a:spcAft>
                <a:spcPts val="600"/>
              </a:spcAft>
            </a:pPr>
            <a:r>
              <a:rPr lang="en-US" sz="2400" b="1" i="1" dirty="0"/>
              <a:t>Two-thirds</a:t>
            </a:r>
            <a:r>
              <a:rPr lang="en-US" sz="2400" i="1" dirty="0"/>
              <a:t> believe it is “important” or “very important” that the general rifle season for mule deer hunting matches up with the timing of the general rifle season for elk hunting in Montana.</a:t>
            </a:r>
          </a:p>
        </p:txBody>
      </p:sp>
      <p:sp>
        <p:nvSpPr>
          <p:cNvPr id="64" name="TextBox 63">
            <a:extLst>
              <a:ext uri="{FF2B5EF4-FFF2-40B4-BE49-F238E27FC236}">
                <a16:creationId xmlns:a16="http://schemas.microsoft.com/office/drawing/2014/main" id="{8C3DD09B-ABA5-492F-8874-ACC9214010BC}"/>
              </a:ext>
            </a:extLst>
          </p:cNvPr>
          <p:cNvSpPr txBox="1"/>
          <p:nvPr/>
        </p:nvSpPr>
        <p:spPr>
          <a:xfrm>
            <a:off x="8844125" y="1815970"/>
            <a:ext cx="2047585" cy="307777"/>
          </a:xfrm>
          <a:prstGeom prst="rect">
            <a:avLst/>
          </a:prstGeom>
          <a:noFill/>
        </p:spPr>
        <p:txBody>
          <a:bodyPr wrap="square" rtlCol="0">
            <a:spAutoFit/>
          </a:bodyPr>
          <a:lstStyle/>
          <a:p>
            <a:r>
              <a:rPr lang="en-US" sz="1400" dirty="0">
                <a:solidFill>
                  <a:schemeClr val="accent4">
                    <a:lumMod val="75000"/>
                  </a:schemeClr>
                </a:solidFill>
              </a:rPr>
              <a:t>    (70% nonresidents)</a:t>
            </a:r>
          </a:p>
        </p:txBody>
      </p:sp>
      <p:sp>
        <p:nvSpPr>
          <p:cNvPr id="66" name="TextBox 65">
            <a:extLst>
              <a:ext uri="{FF2B5EF4-FFF2-40B4-BE49-F238E27FC236}">
                <a16:creationId xmlns:a16="http://schemas.microsoft.com/office/drawing/2014/main" id="{89BFAE66-7A48-40B3-A411-32E60F2076E6}"/>
              </a:ext>
            </a:extLst>
          </p:cNvPr>
          <p:cNvSpPr txBox="1"/>
          <p:nvPr/>
        </p:nvSpPr>
        <p:spPr>
          <a:xfrm>
            <a:off x="8889203" y="3659666"/>
            <a:ext cx="2047585" cy="307777"/>
          </a:xfrm>
          <a:prstGeom prst="rect">
            <a:avLst/>
          </a:prstGeom>
          <a:noFill/>
        </p:spPr>
        <p:txBody>
          <a:bodyPr wrap="square" rtlCol="0">
            <a:spAutoFit/>
          </a:bodyPr>
          <a:lstStyle/>
          <a:p>
            <a:r>
              <a:rPr lang="en-US" sz="1400" dirty="0">
                <a:solidFill>
                  <a:schemeClr val="accent4">
                    <a:lumMod val="75000"/>
                  </a:schemeClr>
                </a:solidFill>
              </a:rPr>
              <a:t>    (70% nonresidents)</a:t>
            </a:r>
          </a:p>
        </p:txBody>
      </p:sp>
      <p:sp>
        <p:nvSpPr>
          <p:cNvPr id="68" name="TextBox 67">
            <a:extLst>
              <a:ext uri="{FF2B5EF4-FFF2-40B4-BE49-F238E27FC236}">
                <a16:creationId xmlns:a16="http://schemas.microsoft.com/office/drawing/2014/main" id="{2A621644-03FD-4D5D-BF51-D91FE306FE6D}"/>
              </a:ext>
            </a:extLst>
          </p:cNvPr>
          <p:cNvSpPr txBox="1"/>
          <p:nvPr/>
        </p:nvSpPr>
        <p:spPr>
          <a:xfrm>
            <a:off x="8900976" y="5867289"/>
            <a:ext cx="2047585" cy="307777"/>
          </a:xfrm>
          <a:prstGeom prst="rect">
            <a:avLst/>
          </a:prstGeom>
          <a:noFill/>
        </p:spPr>
        <p:txBody>
          <a:bodyPr wrap="square" rtlCol="0">
            <a:spAutoFit/>
          </a:bodyPr>
          <a:lstStyle/>
          <a:p>
            <a:r>
              <a:rPr lang="en-US" sz="1400" dirty="0">
                <a:solidFill>
                  <a:schemeClr val="accent4">
                    <a:lumMod val="75000"/>
                  </a:schemeClr>
                </a:solidFill>
              </a:rPr>
              <a:t>    (59% nonresidents)</a:t>
            </a:r>
          </a:p>
        </p:txBody>
      </p:sp>
    </p:spTree>
    <p:extLst>
      <p:ext uri="{BB962C8B-B14F-4D97-AF65-F5344CB8AC3E}">
        <p14:creationId xmlns:p14="http://schemas.microsoft.com/office/powerpoint/2010/main" val="2686260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5CBC21-2563-429A-A845-33FEA3F4A044}"/>
              </a:ext>
            </a:extLst>
          </p:cNvPr>
          <p:cNvSpPr>
            <a:spLocks noGrp="1"/>
          </p:cNvSpPr>
          <p:nvPr>
            <p:ph type="title"/>
          </p:nvPr>
        </p:nvSpPr>
        <p:spPr>
          <a:xfrm>
            <a:off x="642937" y="1201175"/>
            <a:ext cx="3962061" cy="4516360"/>
          </a:xfrm>
        </p:spPr>
        <p:txBody>
          <a:bodyPr vert="horz" lIns="91440" tIns="45720" rIns="91440" bIns="45720" rtlCol="0" anchor="ctr">
            <a:normAutofit/>
          </a:bodyPr>
          <a:lstStyle/>
          <a:p>
            <a:r>
              <a:rPr lang="en-US" sz="3600" kern="1200" dirty="0">
                <a:solidFill>
                  <a:schemeClr val="accent1">
                    <a:lumMod val="50000"/>
                  </a:schemeClr>
                </a:solidFill>
                <a:latin typeface="+mj-lt"/>
                <a:ea typeface="+mj-ea"/>
                <a:cs typeface="+mj-cs"/>
              </a:rPr>
              <a:t>Overall satisfaction with mule deer management </a:t>
            </a:r>
            <a:r>
              <a:rPr lang="en-US" sz="3600" dirty="0">
                <a:solidFill>
                  <a:schemeClr val="accent1">
                    <a:lumMod val="50000"/>
                  </a:schemeClr>
                </a:solidFill>
              </a:rPr>
              <a:t>and</a:t>
            </a:r>
            <a:r>
              <a:rPr lang="en-US" sz="3600" kern="1200" dirty="0">
                <a:solidFill>
                  <a:schemeClr val="accent1">
                    <a:lumMod val="50000"/>
                  </a:schemeClr>
                </a:solidFill>
                <a:latin typeface="+mj-lt"/>
                <a:ea typeface="+mj-ea"/>
                <a:cs typeface="+mj-cs"/>
              </a:rPr>
              <a:t> trust in FWP to manage mule deer in Montana</a:t>
            </a:r>
          </a:p>
        </p:txBody>
      </p:sp>
      <p:sp>
        <p:nvSpPr>
          <p:cNvPr id="82" name="Rectangle 81">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87">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Isosceles Triangle 89">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Isosceles Triangle 91">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6" name="TextBox 2">
            <a:extLst>
              <a:ext uri="{FF2B5EF4-FFF2-40B4-BE49-F238E27FC236}">
                <a16:creationId xmlns:a16="http://schemas.microsoft.com/office/drawing/2014/main" id="{034A27ED-8FC4-A80C-A1C2-4B3B6ABE0EAA}"/>
              </a:ext>
            </a:extLst>
          </p:cNvPr>
          <p:cNvGraphicFramePr/>
          <p:nvPr>
            <p:extLst>
              <p:ext uri="{D42A27DB-BD31-4B8C-83A1-F6EECF244321}">
                <p14:modId xmlns:p14="http://schemas.microsoft.com/office/powerpoint/2010/main" val="3383485263"/>
              </p:ext>
            </p:extLst>
          </p:nvPr>
        </p:nvGraphicFramePr>
        <p:xfrm>
          <a:off x="4876129" y="1249972"/>
          <a:ext cx="6478588" cy="4516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Box 31">
            <a:extLst>
              <a:ext uri="{FF2B5EF4-FFF2-40B4-BE49-F238E27FC236}">
                <a16:creationId xmlns:a16="http://schemas.microsoft.com/office/drawing/2014/main" id="{55200EE7-5EAA-44DB-A2F5-3752B0B97118}"/>
              </a:ext>
            </a:extLst>
          </p:cNvPr>
          <p:cNvSpPr txBox="1"/>
          <p:nvPr/>
        </p:nvSpPr>
        <p:spPr>
          <a:xfrm>
            <a:off x="8705665" y="3121223"/>
            <a:ext cx="2047585" cy="307777"/>
          </a:xfrm>
          <a:prstGeom prst="rect">
            <a:avLst/>
          </a:prstGeom>
          <a:solidFill>
            <a:schemeClr val="bg1"/>
          </a:solidFill>
        </p:spPr>
        <p:txBody>
          <a:bodyPr wrap="square" rtlCol="0">
            <a:spAutoFit/>
          </a:bodyPr>
          <a:lstStyle/>
          <a:p>
            <a:r>
              <a:rPr lang="en-US" sz="1400" dirty="0">
                <a:solidFill>
                  <a:schemeClr val="accent4">
                    <a:lumMod val="75000"/>
                  </a:schemeClr>
                </a:solidFill>
              </a:rPr>
              <a:t>    (91% nonresidents)</a:t>
            </a:r>
          </a:p>
        </p:txBody>
      </p:sp>
      <p:sp>
        <p:nvSpPr>
          <p:cNvPr id="33" name="TextBox 32">
            <a:extLst>
              <a:ext uri="{FF2B5EF4-FFF2-40B4-BE49-F238E27FC236}">
                <a16:creationId xmlns:a16="http://schemas.microsoft.com/office/drawing/2014/main" id="{9528904C-E97E-42AE-9A26-672EB847AE61}"/>
              </a:ext>
            </a:extLst>
          </p:cNvPr>
          <p:cNvSpPr txBox="1"/>
          <p:nvPr/>
        </p:nvSpPr>
        <p:spPr>
          <a:xfrm>
            <a:off x="8705665" y="5310469"/>
            <a:ext cx="2047585" cy="307777"/>
          </a:xfrm>
          <a:prstGeom prst="rect">
            <a:avLst/>
          </a:prstGeom>
          <a:solidFill>
            <a:schemeClr val="bg1"/>
          </a:solidFill>
        </p:spPr>
        <p:txBody>
          <a:bodyPr wrap="square" rtlCol="0">
            <a:spAutoFit/>
          </a:bodyPr>
          <a:lstStyle/>
          <a:p>
            <a:r>
              <a:rPr lang="en-US" sz="1400" dirty="0">
                <a:solidFill>
                  <a:schemeClr val="accent4">
                    <a:lumMod val="75000"/>
                  </a:schemeClr>
                </a:solidFill>
              </a:rPr>
              <a:t>    (90% nonresidents)</a:t>
            </a:r>
          </a:p>
        </p:txBody>
      </p:sp>
    </p:spTree>
    <p:extLst>
      <p:ext uri="{BB962C8B-B14F-4D97-AF65-F5344CB8AC3E}">
        <p14:creationId xmlns:p14="http://schemas.microsoft.com/office/powerpoint/2010/main" val="2239067783"/>
      </p:ext>
    </p:extLst>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2068</TotalTime>
  <Words>1099</Words>
  <Application>Microsoft Office PowerPoint</Application>
  <PresentationFormat>Widescreen</PresentationFormat>
  <Paragraphs>87</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2022-23 Montana Mule Deer Hunter Survey  ...Selected Statewide                   Results</vt:lpstr>
      <vt:lpstr>Survey methods...</vt:lpstr>
      <vt:lpstr>Importance of mule deer hunting in Montana</vt:lpstr>
      <vt:lpstr>Reasons for hunting mule deer in Montana</vt:lpstr>
      <vt:lpstr>Overall perceptions regarding opportunities to hunt mule deer in Montana</vt:lpstr>
      <vt:lpstr>Satisfaction with current mule deer hunting regulations in Montana</vt:lpstr>
      <vt:lpstr>Opinions regarding how restrictive mule deer hunting regulations should be in Montana</vt:lpstr>
      <vt:lpstr>Opinions regarding the timing of the mule deer hunting season in Montana</vt:lpstr>
      <vt:lpstr>Overall satisfaction with mule deer management and trust in FWP to manage mule deer in Montana</vt:lpstr>
      <vt:lpstr>Thank you for attending today!</vt:lpstr>
    </vt:vector>
  </TitlesOfParts>
  <Company>Montana Fish Wildlife and Parks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2022-23 Montana Resident Mule Deer Hunter Survey</dc:title>
  <dc:creator>Lewis, Michael</dc:creator>
  <cp:lastModifiedBy>Lewis, Michael</cp:lastModifiedBy>
  <cp:revision>52</cp:revision>
  <cp:lastPrinted>2024-04-22T18:34:45Z</cp:lastPrinted>
  <dcterms:created xsi:type="dcterms:W3CDTF">2023-01-26T16:23:08Z</dcterms:created>
  <dcterms:modified xsi:type="dcterms:W3CDTF">2024-04-22T18:36:13Z</dcterms:modified>
</cp:coreProperties>
</file>