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7" r:id="rId4"/>
    <p:sldId id="268" r:id="rId5"/>
    <p:sldId id="269" r:id="rId6"/>
    <p:sldId id="270" r:id="rId7"/>
    <p:sldId id="26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78" r:id="rId17"/>
    <p:sldId id="283" r:id="rId18"/>
    <p:sldId id="282" r:id="rId19"/>
    <p:sldId id="281" r:id="rId20"/>
    <p:sldId id="280" r:id="rId21"/>
    <p:sldId id="279" r:id="rId22"/>
    <p:sldId id="273" r:id="rId23"/>
    <p:sldId id="274" r:id="rId24"/>
    <p:sldId id="275" r:id="rId25"/>
    <p:sldId id="276" r:id="rId26"/>
    <p:sldId id="277" r:id="rId27"/>
    <p:sldId id="26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B725BB-020C-A47C-A5E0-FA25ABA9809C}" v="9" dt="2024-05-03T20:09:12.6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dar, Alixandra" userId="S::cfc797@mt.gov::ca50f418-29a3-4dc5-8185-b3fed331e037" providerId="AD" clId="Web-{63B725BB-020C-A47C-A5E0-FA25ABA9809C}"/>
    <pc:docChg chg="addSld delSld">
      <pc:chgData name="Godar, Alixandra" userId="S::cfc797@mt.gov::ca50f418-29a3-4dc5-8185-b3fed331e037" providerId="AD" clId="Web-{63B725BB-020C-A47C-A5E0-FA25ABA9809C}" dt="2024-05-03T20:09:12.664" v="8"/>
      <pc:docMkLst>
        <pc:docMk/>
      </pc:docMkLst>
      <pc:sldChg chg="add">
        <pc:chgData name="Godar, Alixandra" userId="S::cfc797@mt.gov::ca50f418-29a3-4dc5-8185-b3fed331e037" providerId="AD" clId="Web-{63B725BB-020C-A47C-A5E0-FA25ABA9809C}" dt="2024-05-03T20:09:12.257" v="4"/>
        <pc:sldMkLst>
          <pc:docMk/>
          <pc:sldMk cId="1060537830" sldId="279"/>
        </pc:sldMkLst>
      </pc:sldChg>
      <pc:sldChg chg="del">
        <pc:chgData name="Godar, Alixandra" userId="S::cfc797@mt.gov::ca50f418-29a3-4dc5-8185-b3fed331e037" providerId="AD" clId="Web-{63B725BB-020C-A47C-A5E0-FA25ABA9809C}" dt="2024-05-03T20:08:59.882" v="3"/>
        <pc:sldMkLst>
          <pc:docMk/>
          <pc:sldMk cId="3106825967" sldId="280"/>
        </pc:sldMkLst>
      </pc:sldChg>
      <pc:sldChg chg="add">
        <pc:chgData name="Godar, Alixandra" userId="S::cfc797@mt.gov::ca50f418-29a3-4dc5-8185-b3fed331e037" providerId="AD" clId="Web-{63B725BB-020C-A47C-A5E0-FA25ABA9809C}" dt="2024-05-03T20:09:12.367" v="5"/>
        <pc:sldMkLst>
          <pc:docMk/>
          <pc:sldMk cId="3771492615" sldId="280"/>
        </pc:sldMkLst>
      </pc:sldChg>
      <pc:sldChg chg="del">
        <pc:chgData name="Godar, Alixandra" userId="S::cfc797@mt.gov::ca50f418-29a3-4dc5-8185-b3fed331e037" providerId="AD" clId="Web-{63B725BB-020C-A47C-A5E0-FA25ABA9809C}" dt="2024-05-03T20:08:59.882" v="1"/>
        <pc:sldMkLst>
          <pc:docMk/>
          <pc:sldMk cId="257954446" sldId="281"/>
        </pc:sldMkLst>
      </pc:sldChg>
      <pc:sldChg chg="add">
        <pc:chgData name="Godar, Alixandra" userId="S::cfc797@mt.gov::ca50f418-29a3-4dc5-8185-b3fed331e037" providerId="AD" clId="Web-{63B725BB-020C-A47C-A5E0-FA25ABA9809C}" dt="2024-05-03T20:09:12.445" v="6"/>
        <pc:sldMkLst>
          <pc:docMk/>
          <pc:sldMk cId="3887345444" sldId="281"/>
        </pc:sldMkLst>
      </pc:sldChg>
      <pc:sldChg chg="add">
        <pc:chgData name="Godar, Alixandra" userId="S::cfc797@mt.gov::ca50f418-29a3-4dc5-8185-b3fed331e037" providerId="AD" clId="Web-{63B725BB-020C-A47C-A5E0-FA25ABA9809C}" dt="2024-05-03T20:09:12.570" v="7"/>
        <pc:sldMkLst>
          <pc:docMk/>
          <pc:sldMk cId="288139021" sldId="282"/>
        </pc:sldMkLst>
      </pc:sldChg>
      <pc:sldChg chg="del">
        <pc:chgData name="Godar, Alixandra" userId="S::cfc797@mt.gov::ca50f418-29a3-4dc5-8185-b3fed331e037" providerId="AD" clId="Web-{63B725BB-020C-A47C-A5E0-FA25ABA9809C}" dt="2024-05-03T20:08:59.867" v="0"/>
        <pc:sldMkLst>
          <pc:docMk/>
          <pc:sldMk cId="3289149986" sldId="282"/>
        </pc:sldMkLst>
      </pc:sldChg>
      <pc:sldChg chg="add">
        <pc:chgData name="Godar, Alixandra" userId="S::cfc797@mt.gov::ca50f418-29a3-4dc5-8185-b3fed331e037" providerId="AD" clId="Web-{63B725BB-020C-A47C-A5E0-FA25ABA9809C}" dt="2024-05-03T20:09:12.664" v="8"/>
        <pc:sldMkLst>
          <pc:docMk/>
          <pc:sldMk cId="1050548427" sldId="283"/>
        </pc:sldMkLst>
      </pc:sldChg>
      <pc:sldChg chg="del">
        <pc:chgData name="Godar, Alixandra" userId="S::cfc797@mt.gov::ca50f418-29a3-4dc5-8185-b3fed331e037" providerId="AD" clId="Web-{63B725BB-020C-A47C-A5E0-FA25ABA9809C}" dt="2024-05-03T20:08:59.882" v="2"/>
        <pc:sldMkLst>
          <pc:docMk/>
          <pc:sldMk cId="2383733729" sldId="283"/>
        </pc:sldMkLst>
      </pc:sldChg>
    </pc:docChg>
  </pc:docChgLst>
  <pc:docChgLst>
    <pc:chgData name="Alixandra" userId="ca50f418-29a3-4dc5-8185-b3fed331e037" providerId="ADAL" clId="{032DABA3-1476-4688-91C4-B68A3449603A}"/>
    <pc:docChg chg="custSel modSld">
      <pc:chgData name="Alixandra" userId="ca50f418-29a3-4dc5-8185-b3fed331e037" providerId="ADAL" clId="{032DABA3-1476-4688-91C4-B68A3449603A}" dt="2024-05-03T14:07:32.322" v="19" actId="20577"/>
      <pc:docMkLst>
        <pc:docMk/>
      </pc:docMkLst>
      <pc:sldChg chg="modSp mod">
        <pc:chgData name="Alixandra" userId="ca50f418-29a3-4dc5-8185-b3fed331e037" providerId="ADAL" clId="{032DABA3-1476-4688-91C4-B68A3449603A}" dt="2024-05-03T14:07:32.322" v="19" actId="20577"/>
        <pc:sldMkLst>
          <pc:docMk/>
          <pc:sldMk cId="3152163104" sldId="268"/>
        </pc:sldMkLst>
        <pc:spChg chg="mod">
          <ac:chgData name="Alixandra" userId="ca50f418-29a3-4dc5-8185-b3fed331e037" providerId="ADAL" clId="{032DABA3-1476-4688-91C4-B68A3449603A}" dt="2024-05-03T14:07:32.322" v="19" actId="20577"/>
          <ac:spMkLst>
            <pc:docMk/>
            <pc:sldMk cId="3152163104" sldId="268"/>
            <ac:spMk id="3" creationId="{66D8E5ED-FE0D-DD90-D0DC-9410C10BEA23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fc797\OneDrive%20-%20MT\Documents\RegulatoryPopulationEstimates\MuleDeer\2023\AJG%202023%20mule%20deer%20statewide%20estimates%2020231113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fc797\OneDrive%20-%20MT\Documents\MuleDeer\WIS\summarizedMDdata20240503_Spring.csv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fc797\OneDrive%20-%20MT\Documents\RegulatoryPopulationEstimates\MuleDeer\2023\AJG%202023%20mule%20deer%20statewide%20estimates%2020231113.csv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fc797\OneDrive%20-%20MT\Documents\MuleDeer\WIS\summarizedMDdata20240503_Spring.csv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fc797\AppData\Roaming\Microsoft\Excel\summarizedMDdata20240503_Spring%20(version%201).xlsb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MuleDeer/WIS/summarizedMDdata20240503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MuleDeer/WIS/summarizedMDdata20240503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RegulatoryPopulationEstimates/MuleDeer/2023/AJG%202023%20mule%20deer%20regional%20estimates%20long%20format%2020231113_Graphs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RegulatoryPopulationEstimates/MuleDeer/2023/AJG%202023%20mule%20deer%20regional%20estimates%20long%20format%2020231113_Graphsv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RegulatoryPopulationEstimates/MuleDeer/2023/AJG%202023%20mule%20deer%20regional%20estimates%20long%20format%2020231113_Graphsv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RegulatoryPopulationEstimates/MuleDeer/2023/AJG%202023%20mule%20deer%20regional%20estimates%20long%20format%2020231113_Graphsv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RegulatoryPopulationEstimates/MuleDeer/2023/AJG%202023%20mule%20deer%20regional%20estimates%20long%20format%2020231113_Graphsv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RegulatoryPopulationEstimates/MuleDeer/2023/AJG%202023%20mule%20deer%20regional%20estimates%20long%20format%2020231113_Graphsv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RegulatoryPopulationEstimates/MuleDeer/2023/AJG%202023%20mule%20deer%20regional%20estimates%20long%20format%2020231113_Graphsv2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mtgov-my.sharepoint.com/personal/cfc797_mt_gov/Documents/Documents/RegulatoryPopulationEstimates/MuleDeer/2023/AJG%202023%20mule%20deer%20regional%20estimates%20long%20format%2020231113_Graphsv2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'AJG 2023 mule deer statewide es'!$B$1</c:f>
              <c:strCache>
                <c:ptCount val="1"/>
                <c:pt idx="0">
                  <c:v>total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'AJG 2023 mule deer statewide es'!$A$2:$A$12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statewide es'!$B$2:$B$12</c:f>
              <c:numCache>
                <c:formatCode>General</c:formatCode>
                <c:ptCount val="11"/>
                <c:pt idx="0">
                  <c:v>232268.60631952001</c:v>
                </c:pt>
                <c:pt idx="1">
                  <c:v>263568.20654824999</c:v>
                </c:pt>
                <c:pt idx="2">
                  <c:v>297287.24173138</c:v>
                </c:pt>
                <c:pt idx="3">
                  <c:v>366034.13545776898</c:v>
                </c:pt>
                <c:pt idx="4">
                  <c:v>386175.13864343998</c:v>
                </c:pt>
                <c:pt idx="5">
                  <c:v>349633.83475369</c:v>
                </c:pt>
                <c:pt idx="6">
                  <c:v>321638.15410515002</c:v>
                </c:pt>
                <c:pt idx="7">
                  <c:v>328690.25</c:v>
                </c:pt>
                <c:pt idx="8">
                  <c:v>311052.75</c:v>
                </c:pt>
                <c:pt idx="9">
                  <c:v>261776</c:v>
                </c:pt>
                <c:pt idx="10">
                  <c:v>255989.73540037099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E03-439F-A0E0-29A8A34C5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767856"/>
        <c:axId val="65879328"/>
      </c:scatterChart>
      <c:valAx>
        <c:axId val="65767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879328"/>
        <c:crosses val="autoZero"/>
        <c:crossBetween val="midCat"/>
      </c:valAx>
      <c:valAx>
        <c:axId val="6587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7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Total!$B$2</c:f>
              <c:strCache>
                <c:ptCount val="1"/>
                <c:pt idx="0">
                  <c:v>Mountain Foothill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Total!$B$3:$B$27</c:f>
              <c:numCache>
                <c:formatCode>General</c:formatCode>
                <c:ptCount val="25"/>
                <c:pt idx="0">
                  <c:v>2700</c:v>
                </c:pt>
                <c:pt idx="1">
                  <c:v>1335</c:v>
                </c:pt>
                <c:pt idx="2">
                  <c:v>1535</c:v>
                </c:pt>
                <c:pt idx="3">
                  <c:v>2307</c:v>
                </c:pt>
                <c:pt idx="4">
                  <c:v>1258</c:v>
                </c:pt>
                <c:pt idx="5">
                  <c:v>2388</c:v>
                </c:pt>
                <c:pt idx="6">
                  <c:v>2209</c:v>
                </c:pt>
                <c:pt idx="7">
                  <c:v>3674</c:v>
                </c:pt>
                <c:pt idx="8">
                  <c:v>1036</c:v>
                </c:pt>
                <c:pt idx="9">
                  <c:v>2178</c:v>
                </c:pt>
                <c:pt idx="10">
                  <c:v>1304</c:v>
                </c:pt>
                <c:pt idx="11">
                  <c:v>1082</c:v>
                </c:pt>
                <c:pt idx="12">
                  <c:v>975</c:v>
                </c:pt>
                <c:pt idx="13">
                  <c:v>1706</c:v>
                </c:pt>
                <c:pt idx="14">
                  <c:v>3154</c:v>
                </c:pt>
                <c:pt idx="15">
                  <c:v>3299</c:v>
                </c:pt>
                <c:pt idx="16">
                  <c:v>4559</c:v>
                </c:pt>
                <c:pt idx="17">
                  <c:v>4068</c:v>
                </c:pt>
                <c:pt idx="18">
                  <c:v>4900</c:v>
                </c:pt>
                <c:pt idx="19">
                  <c:v>3994</c:v>
                </c:pt>
                <c:pt idx="20">
                  <c:v>3899</c:v>
                </c:pt>
                <c:pt idx="21">
                  <c:v>3735</c:v>
                </c:pt>
                <c:pt idx="22">
                  <c:v>2564</c:v>
                </c:pt>
                <c:pt idx="23">
                  <c:v>4162</c:v>
                </c:pt>
                <c:pt idx="24">
                  <c:v>1864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40A-442C-8C74-0FF0ECD1CFCC}"/>
            </c:ext>
          </c:extLst>
        </c:ser>
        <c:ser>
          <c:idx val="1"/>
          <c:order val="1"/>
          <c:tx>
            <c:strRef>
              <c:f>Total!$C$2</c:f>
              <c:strCache>
                <c:ptCount val="1"/>
                <c:pt idx="0">
                  <c:v>Northwest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Total!$C$3:$C$27</c:f>
              <c:numCache>
                <c:formatCode>General</c:formatCode>
                <c:ptCount val="25"/>
                <c:pt idx="5">
                  <c:v>187</c:v>
                </c:pt>
                <c:pt idx="13">
                  <c:v>145</c:v>
                </c:pt>
                <c:pt idx="14">
                  <c:v>570</c:v>
                </c:pt>
                <c:pt idx="15">
                  <c:v>174</c:v>
                </c:pt>
                <c:pt idx="16">
                  <c:v>106</c:v>
                </c:pt>
                <c:pt idx="17">
                  <c:v>86</c:v>
                </c:pt>
                <c:pt idx="18">
                  <c:v>130</c:v>
                </c:pt>
                <c:pt idx="21">
                  <c:v>92</c:v>
                </c:pt>
                <c:pt idx="23">
                  <c:v>276</c:v>
                </c:pt>
                <c:pt idx="24">
                  <c:v>239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40A-442C-8C74-0FF0ECD1CFCC}"/>
            </c:ext>
          </c:extLst>
        </c:ser>
        <c:ser>
          <c:idx val="2"/>
          <c:order val="2"/>
          <c:tx>
            <c:strRef>
              <c:f>Total!$D$2</c:f>
              <c:strCache>
                <c:ptCount val="1"/>
                <c:pt idx="0">
                  <c:v>Prairie Breaks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Total!$D$3:$D$27</c:f>
              <c:numCache>
                <c:formatCode>General</c:formatCode>
                <c:ptCount val="25"/>
                <c:pt idx="0">
                  <c:v>2472</c:v>
                </c:pt>
                <c:pt idx="1">
                  <c:v>4740</c:v>
                </c:pt>
                <c:pt idx="2">
                  <c:v>6699</c:v>
                </c:pt>
                <c:pt idx="3">
                  <c:v>5765</c:v>
                </c:pt>
                <c:pt idx="4">
                  <c:v>4349</c:v>
                </c:pt>
                <c:pt idx="5">
                  <c:v>5059</c:v>
                </c:pt>
                <c:pt idx="6">
                  <c:v>4957</c:v>
                </c:pt>
                <c:pt idx="7">
                  <c:v>7078</c:v>
                </c:pt>
                <c:pt idx="8">
                  <c:v>9132</c:v>
                </c:pt>
                <c:pt idx="9">
                  <c:v>7948</c:v>
                </c:pt>
                <c:pt idx="10">
                  <c:v>3666</c:v>
                </c:pt>
                <c:pt idx="11">
                  <c:v>4288</c:v>
                </c:pt>
                <c:pt idx="12">
                  <c:v>5390</c:v>
                </c:pt>
                <c:pt idx="13">
                  <c:v>7231</c:v>
                </c:pt>
                <c:pt idx="14">
                  <c:v>10566</c:v>
                </c:pt>
                <c:pt idx="15">
                  <c:v>11102</c:v>
                </c:pt>
                <c:pt idx="16">
                  <c:v>13754</c:v>
                </c:pt>
                <c:pt idx="17">
                  <c:v>17577</c:v>
                </c:pt>
                <c:pt idx="18">
                  <c:v>22050</c:v>
                </c:pt>
                <c:pt idx="19">
                  <c:v>18149</c:v>
                </c:pt>
                <c:pt idx="20">
                  <c:v>15514</c:v>
                </c:pt>
                <c:pt idx="21">
                  <c:v>17085</c:v>
                </c:pt>
                <c:pt idx="22">
                  <c:v>15710</c:v>
                </c:pt>
                <c:pt idx="23">
                  <c:v>10269</c:v>
                </c:pt>
                <c:pt idx="24">
                  <c:v>3474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40A-442C-8C74-0FF0ECD1CFCC}"/>
            </c:ext>
          </c:extLst>
        </c:ser>
        <c:ser>
          <c:idx val="3"/>
          <c:order val="3"/>
          <c:tx>
            <c:strRef>
              <c:f>Total!$E$2</c:f>
              <c:strCache>
                <c:ptCount val="1"/>
                <c:pt idx="0">
                  <c:v>Prairie/Mountain Foothill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Total!$E$3:$E$27</c:f>
              <c:numCache>
                <c:formatCode>General</c:formatCode>
                <c:ptCount val="25"/>
                <c:pt idx="0">
                  <c:v>139</c:v>
                </c:pt>
                <c:pt idx="1">
                  <c:v>278</c:v>
                </c:pt>
                <c:pt idx="2">
                  <c:v>241</c:v>
                </c:pt>
                <c:pt idx="3">
                  <c:v>252</c:v>
                </c:pt>
                <c:pt idx="5">
                  <c:v>266</c:v>
                </c:pt>
                <c:pt idx="6">
                  <c:v>205</c:v>
                </c:pt>
                <c:pt idx="7">
                  <c:v>248</c:v>
                </c:pt>
                <c:pt idx="8">
                  <c:v>325</c:v>
                </c:pt>
                <c:pt idx="9">
                  <c:v>96</c:v>
                </c:pt>
                <c:pt idx="11">
                  <c:v>1152</c:v>
                </c:pt>
                <c:pt idx="12">
                  <c:v>3016</c:v>
                </c:pt>
                <c:pt idx="13">
                  <c:v>601</c:v>
                </c:pt>
                <c:pt idx="14">
                  <c:v>679</c:v>
                </c:pt>
                <c:pt idx="15">
                  <c:v>1153</c:v>
                </c:pt>
                <c:pt idx="16">
                  <c:v>2159</c:v>
                </c:pt>
                <c:pt idx="17">
                  <c:v>1819</c:v>
                </c:pt>
                <c:pt idx="18">
                  <c:v>3170</c:v>
                </c:pt>
                <c:pt idx="19">
                  <c:v>2020</c:v>
                </c:pt>
                <c:pt idx="20">
                  <c:v>2408</c:v>
                </c:pt>
                <c:pt idx="21">
                  <c:v>1959</c:v>
                </c:pt>
                <c:pt idx="22">
                  <c:v>1930</c:v>
                </c:pt>
                <c:pt idx="23">
                  <c:v>748</c:v>
                </c:pt>
                <c:pt idx="24">
                  <c:v>824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40A-442C-8C74-0FF0ECD1CFCC}"/>
            </c:ext>
          </c:extLst>
        </c:ser>
        <c:ser>
          <c:idx val="4"/>
          <c:order val="4"/>
          <c:tx>
            <c:strRef>
              <c:f>Total!$F$2</c:f>
              <c:strCache>
                <c:ptCount val="1"/>
                <c:pt idx="0">
                  <c:v>Southern Mountains 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Total!$F$3:$F$27</c:f>
              <c:numCache>
                <c:formatCode>General</c:formatCode>
                <c:ptCount val="25"/>
                <c:pt idx="13">
                  <c:v>1307</c:v>
                </c:pt>
                <c:pt idx="14">
                  <c:v>1225</c:v>
                </c:pt>
                <c:pt idx="15">
                  <c:v>1464</c:v>
                </c:pt>
                <c:pt idx="16">
                  <c:v>1723</c:v>
                </c:pt>
                <c:pt idx="17">
                  <c:v>1867</c:v>
                </c:pt>
                <c:pt idx="18">
                  <c:v>1842</c:v>
                </c:pt>
                <c:pt idx="19">
                  <c:v>2592</c:v>
                </c:pt>
                <c:pt idx="20">
                  <c:v>2332</c:v>
                </c:pt>
                <c:pt idx="21">
                  <c:v>1218</c:v>
                </c:pt>
                <c:pt idx="22">
                  <c:v>1076</c:v>
                </c:pt>
                <c:pt idx="23">
                  <c:v>1585</c:v>
                </c:pt>
                <c:pt idx="24">
                  <c:v>350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40A-442C-8C74-0FF0ECD1CF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4623104"/>
        <c:axId val="1425717920"/>
      </c:scatterChart>
      <c:valAx>
        <c:axId val="1444623104"/>
        <c:scaling>
          <c:orientation val="minMax"/>
          <c:max val="2022"/>
          <c:min val="20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17920"/>
        <c:crosses val="autoZero"/>
        <c:crossBetween val="midCat"/>
      </c:valAx>
      <c:valAx>
        <c:axId val="142571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46231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'AJG 2023 mule deer statewide es'!$B$1</c:f>
              <c:strCache>
                <c:ptCount val="1"/>
                <c:pt idx="0">
                  <c:v>total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'AJG 2023 mule deer statewide es'!$A$2:$A$12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statewide es'!$B$2:$B$12</c:f>
              <c:numCache>
                <c:formatCode>General</c:formatCode>
                <c:ptCount val="11"/>
                <c:pt idx="0">
                  <c:v>232268.60631952001</c:v>
                </c:pt>
                <c:pt idx="1">
                  <c:v>263568.20654824999</c:v>
                </c:pt>
                <c:pt idx="2">
                  <c:v>297287.24173138</c:v>
                </c:pt>
                <c:pt idx="3">
                  <c:v>366034.13545776898</c:v>
                </c:pt>
                <c:pt idx="4">
                  <c:v>386175.13864343998</c:v>
                </c:pt>
                <c:pt idx="5">
                  <c:v>349633.83475369</c:v>
                </c:pt>
                <c:pt idx="6">
                  <c:v>321638.15410515002</c:v>
                </c:pt>
                <c:pt idx="7">
                  <c:v>328690.25</c:v>
                </c:pt>
                <c:pt idx="8">
                  <c:v>311052.75</c:v>
                </c:pt>
                <c:pt idx="9">
                  <c:v>261776</c:v>
                </c:pt>
                <c:pt idx="10">
                  <c:v>255989.73540037099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F27-46F9-A21F-7625086681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767856"/>
        <c:axId val="65879328"/>
      </c:scatterChart>
      <c:valAx>
        <c:axId val="65767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879328"/>
        <c:crosses val="autoZero"/>
        <c:crossBetween val="midCat"/>
      </c:valAx>
      <c:valAx>
        <c:axId val="6587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7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Total!$B$2</c:f>
              <c:strCache>
                <c:ptCount val="1"/>
                <c:pt idx="0">
                  <c:v>Mountain Foothill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Total!$B$3:$B$27</c:f>
              <c:numCache>
                <c:formatCode>General</c:formatCode>
                <c:ptCount val="25"/>
                <c:pt idx="0">
                  <c:v>2700</c:v>
                </c:pt>
                <c:pt idx="1">
                  <c:v>1335</c:v>
                </c:pt>
                <c:pt idx="2">
                  <c:v>1535</c:v>
                </c:pt>
                <c:pt idx="3">
                  <c:v>2307</c:v>
                </c:pt>
                <c:pt idx="4">
                  <c:v>1258</c:v>
                </c:pt>
                <c:pt idx="5">
                  <c:v>2388</c:v>
                </c:pt>
                <c:pt idx="6">
                  <c:v>2209</c:v>
                </c:pt>
                <c:pt idx="7">
                  <c:v>3674</c:v>
                </c:pt>
                <c:pt idx="8">
                  <c:v>1036</c:v>
                </c:pt>
                <c:pt idx="9">
                  <c:v>2178</c:v>
                </c:pt>
                <c:pt idx="10">
                  <c:v>1304</c:v>
                </c:pt>
                <c:pt idx="11">
                  <c:v>1082</c:v>
                </c:pt>
                <c:pt idx="12">
                  <c:v>975</c:v>
                </c:pt>
                <c:pt idx="13">
                  <c:v>1706</c:v>
                </c:pt>
                <c:pt idx="14">
                  <c:v>3154</c:v>
                </c:pt>
                <c:pt idx="15">
                  <c:v>3299</c:v>
                </c:pt>
                <c:pt idx="16">
                  <c:v>4559</c:v>
                </c:pt>
                <c:pt idx="17">
                  <c:v>4068</c:v>
                </c:pt>
                <c:pt idx="18">
                  <c:v>4900</c:v>
                </c:pt>
                <c:pt idx="19">
                  <c:v>3994</c:v>
                </c:pt>
                <c:pt idx="20">
                  <c:v>3899</c:v>
                </c:pt>
                <c:pt idx="21">
                  <c:v>3735</c:v>
                </c:pt>
                <c:pt idx="22">
                  <c:v>2564</c:v>
                </c:pt>
                <c:pt idx="23">
                  <c:v>4162</c:v>
                </c:pt>
                <c:pt idx="24">
                  <c:v>1864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E02-4314-ADBA-8FA36F04CAFB}"/>
            </c:ext>
          </c:extLst>
        </c:ser>
        <c:ser>
          <c:idx val="1"/>
          <c:order val="1"/>
          <c:tx>
            <c:strRef>
              <c:f>Total!$C$2</c:f>
              <c:strCache>
                <c:ptCount val="1"/>
                <c:pt idx="0">
                  <c:v>Northwest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Total!$C$3:$C$27</c:f>
              <c:numCache>
                <c:formatCode>General</c:formatCode>
                <c:ptCount val="25"/>
                <c:pt idx="5">
                  <c:v>187</c:v>
                </c:pt>
                <c:pt idx="13">
                  <c:v>145</c:v>
                </c:pt>
                <c:pt idx="14">
                  <c:v>570</c:v>
                </c:pt>
                <c:pt idx="15">
                  <c:v>174</c:v>
                </c:pt>
                <c:pt idx="16">
                  <c:v>106</c:v>
                </c:pt>
                <c:pt idx="17">
                  <c:v>86</c:v>
                </c:pt>
                <c:pt idx="18">
                  <c:v>130</c:v>
                </c:pt>
                <c:pt idx="21">
                  <c:v>92</c:v>
                </c:pt>
                <c:pt idx="23">
                  <c:v>276</c:v>
                </c:pt>
                <c:pt idx="24">
                  <c:v>239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E02-4314-ADBA-8FA36F04CAFB}"/>
            </c:ext>
          </c:extLst>
        </c:ser>
        <c:ser>
          <c:idx val="2"/>
          <c:order val="2"/>
          <c:tx>
            <c:strRef>
              <c:f>Total!$D$2</c:f>
              <c:strCache>
                <c:ptCount val="1"/>
                <c:pt idx="0">
                  <c:v>Prairie Breaks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Total!$D$3:$D$27</c:f>
              <c:numCache>
                <c:formatCode>General</c:formatCode>
                <c:ptCount val="25"/>
                <c:pt idx="0">
                  <c:v>2472</c:v>
                </c:pt>
                <c:pt idx="1">
                  <c:v>4740</c:v>
                </c:pt>
                <c:pt idx="2">
                  <c:v>6699</c:v>
                </c:pt>
                <c:pt idx="3">
                  <c:v>5765</c:v>
                </c:pt>
                <c:pt idx="4">
                  <c:v>4349</c:v>
                </c:pt>
                <c:pt idx="5">
                  <c:v>5059</c:v>
                </c:pt>
                <c:pt idx="6">
                  <c:v>4957</c:v>
                </c:pt>
                <c:pt idx="7">
                  <c:v>7078</c:v>
                </c:pt>
                <c:pt idx="8">
                  <c:v>9132</c:v>
                </c:pt>
                <c:pt idx="9">
                  <c:v>7948</c:v>
                </c:pt>
                <c:pt idx="10">
                  <c:v>3666</c:v>
                </c:pt>
                <c:pt idx="11">
                  <c:v>4288</c:v>
                </c:pt>
                <c:pt idx="12">
                  <c:v>5390</c:v>
                </c:pt>
                <c:pt idx="13">
                  <c:v>7231</c:v>
                </c:pt>
                <c:pt idx="14">
                  <c:v>10566</c:v>
                </c:pt>
                <c:pt idx="15">
                  <c:v>11102</c:v>
                </c:pt>
                <c:pt idx="16">
                  <c:v>13754</c:v>
                </c:pt>
                <c:pt idx="17">
                  <c:v>17577</c:v>
                </c:pt>
                <c:pt idx="18">
                  <c:v>22050</c:v>
                </c:pt>
                <c:pt idx="19">
                  <c:v>18149</c:v>
                </c:pt>
                <c:pt idx="20">
                  <c:v>15514</c:v>
                </c:pt>
                <c:pt idx="21">
                  <c:v>17085</c:v>
                </c:pt>
                <c:pt idx="22">
                  <c:v>15710</c:v>
                </c:pt>
                <c:pt idx="23">
                  <c:v>10269</c:v>
                </c:pt>
                <c:pt idx="24">
                  <c:v>3474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E02-4314-ADBA-8FA36F04CAFB}"/>
            </c:ext>
          </c:extLst>
        </c:ser>
        <c:ser>
          <c:idx val="3"/>
          <c:order val="3"/>
          <c:tx>
            <c:strRef>
              <c:f>Total!$E$2</c:f>
              <c:strCache>
                <c:ptCount val="1"/>
                <c:pt idx="0">
                  <c:v>Prairie/Mountain Foothill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Total!$E$3:$E$27</c:f>
              <c:numCache>
                <c:formatCode>General</c:formatCode>
                <c:ptCount val="25"/>
                <c:pt idx="0">
                  <c:v>139</c:v>
                </c:pt>
                <c:pt idx="1">
                  <c:v>278</c:v>
                </c:pt>
                <c:pt idx="2">
                  <c:v>241</c:v>
                </c:pt>
                <c:pt idx="3">
                  <c:v>252</c:v>
                </c:pt>
                <c:pt idx="5">
                  <c:v>266</c:v>
                </c:pt>
                <c:pt idx="6">
                  <c:v>205</c:v>
                </c:pt>
                <c:pt idx="7">
                  <c:v>248</c:v>
                </c:pt>
                <c:pt idx="8">
                  <c:v>325</c:v>
                </c:pt>
                <c:pt idx="9">
                  <c:v>96</c:v>
                </c:pt>
                <c:pt idx="11">
                  <c:v>1152</c:v>
                </c:pt>
                <c:pt idx="12">
                  <c:v>3016</c:v>
                </c:pt>
                <c:pt idx="13">
                  <c:v>601</c:v>
                </c:pt>
                <c:pt idx="14">
                  <c:v>679</c:v>
                </c:pt>
                <c:pt idx="15">
                  <c:v>1153</c:v>
                </c:pt>
                <c:pt idx="16">
                  <c:v>2159</c:v>
                </c:pt>
                <c:pt idx="17">
                  <c:v>1819</c:v>
                </c:pt>
                <c:pt idx="18">
                  <c:v>3170</c:v>
                </c:pt>
                <c:pt idx="19">
                  <c:v>2020</c:v>
                </c:pt>
                <c:pt idx="20">
                  <c:v>2408</c:v>
                </c:pt>
                <c:pt idx="21">
                  <c:v>1959</c:v>
                </c:pt>
                <c:pt idx="22">
                  <c:v>1930</c:v>
                </c:pt>
                <c:pt idx="23">
                  <c:v>748</c:v>
                </c:pt>
                <c:pt idx="24">
                  <c:v>824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E02-4314-ADBA-8FA36F04CAFB}"/>
            </c:ext>
          </c:extLst>
        </c:ser>
        <c:ser>
          <c:idx val="4"/>
          <c:order val="4"/>
          <c:tx>
            <c:strRef>
              <c:f>Total!$F$2</c:f>
              <c:strCache>
                <c:ptCount val="1"/>
                <c:pt idx="0">
                  <c:v>Southern Mountains 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Total!$A$3:$A$27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Total!$F$3:$F$27</c:f>
              <c:numCache>
                <c:formatCode>General</c:formatCode>
                <c:ptCount val="25"/>
                <c:pt idx="13">
                  <c:v>1307</c:v>
                </c:pt>
                <c:pt idx="14">
                  <c:v>1225</c:v>
                </c:pt>
                <c:pt idx="15">
                  <c:v>1464</c:v>
                </c:pt>
                <c:pt idx="16">
                  <c:v>1723</c:v>
                </c:pt>
                <c:pt idx="17">
                  <c:v>1867</c:v>
                </c:pt>
                <c:pt idx="18">
                  <c:v>1842</c:v>
                </c:pt>
                <c:pt idx="19">
                  <c:v>2592</c:v>
                </c:pt>
                <c:pt idx="20">
                  <c:v>2332</c:v>
                </c:pt>
                <c:pt idx="21">
                  <c:v>1218</c:v>
                </c:pt>
                <c:pt idx="22">
                  <c:v>1076</c:v>
                </c:pt>
                <c:pt idx="23">
                  <c:v>1585</c:v>
                </c:pt>
                <c:pt idx="24">
                  <c:v>350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E02-4314-ADBA-8FA36F04CA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4623104"/>
        <c:axId val="1425717920"/>
      </c:scatterChart>
      <c:valAx>
        <c:axId val="1444623104"/>
        <c:scaling>
          <c:orientation val="minMax"/>
          <c:max val="2022"/>
          <c:min val="20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17920"/>
        <c:crosses val="autoZero"/>
        <c:crossBetween val="midCat"/>
      </c:valAx>
      <c:valAx>
        <c:axId val="142571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46231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fawndoe!$B$2</c:f>
              <c:strCache>
                <c:ptCount val="1"/>
                <c:pt idx="0">
                  <c:v>Mountain Foothill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fawndoe!$B$3:$B$27</c:f>
              <c:numCache>
                <c:formatCode>General</c:formatCode>
                <c:ptCount val="25"/>
                <c:pt idx="0">
                  <c:v>68.234857305999995</c:v>
                </c:pt>
                <c:pt idx="1">
                  <c:v>54.709537974</c:v>
                </c:pt>
                <c:pt idx="2">
                  <c:v>62.673062502000001</c:v>
                </c:pt>
                <c:pt idx="3">
                  <c:v>58.530747278</c:v>
                </c:pt>
                <c:pt idx="4">
                  <c:v>60.625553449999998</c:v>
                </c:pt>
                <c:pt idx="5">
                  <c:v>63.123907108333299</c:v>
                </c:pt>
                <c:pt idx="6">
                  <c:v>41.286167346666701</c:v>
                </c:pt>
                <c:pt idx="7">
                  <c:v>61.239424708333303</c:v>
                </c:pt>
                <c:pt idx="8">
                  <c:v>45.838677896666702</c:v>
                </c:pt>
                <c:pt idx="9">
                  <c:v>47.866742195999997</c:v>
                </c:pt>
                <c:pt idx="10">
                  <c:v>36.948802892499998</c:v>
                </c:pt>
                <c:pt idx="11">
                  <c:v>37.069885435000003</c:v>
                </c:pt>
                <c:pt idx="12">
                  <c:v>64.513760759999997</c:v>
                </c:pt>
                <c:pt idx="13">
                  <c:v>58.251774908999998</c:v>
                </c:pt>
                <c:pt idx="14">
                  <c:v>48.149004550000001</c:v>
                </c:pt>
                <c:pt idx="15">
                  <c:v>54.121929399230801</c:v>
                </c:pt>
                <c:pt idx="16">
                  <c:v>56.006697339411801</c:v>
                </c:pt>
                <c:pt idx="17">
                  <c:v>52.527113727333301</c:v>
                </c:pt>
                <c:pt idx="18">
                  <c:v>56.917635653749997</c:v>
                </c:pt>
                <c:pt idx="19">
                  <c:v>53.7427995225</c:v>
                </c:pt>
                <c:pt idx="20">
                  <c:v>51.220196496470599</c:v>
                </c:pt>
                <c:pt idx="21">
                  <c:v>47.198224710624999</c:v>
                </c:pt>
                <c:pt idx="22">
                  <c:v>40.312397431333302</c:v>
                </c:pt>
                <c:pt idx="23">
                  <c:v>49.6078379152381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427-4D45-838F-77A6F9DD3890}"/>
            </c:ext>
          </c:extLst>
        </c:ser>
        <c:ser>
          <c:idx val="1"/>
          <c:order val="1"/>
          <c:tx>
            <c:strRef>
              <c:f>fawndoe!$C$2</c:f>
              <c:strCache>
                <c:ptCount val="1"/>
                <c:pt idx="0">
                  <c:v>Northwest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fawndoe!$C$3:$C$27</c:f>
              <c:numCache>
                <c:formatCode>General</c:formatCode>
                <c:ptCount val="25"/>
                <c:pt idx="5">
                  <c:v>43.80165289</c:v>
                </c:pt>
                <c:pt idx="13">
                  <c:v>45.205479449999999</c:v>
                </c:pt>
                <c:pt idx="14">
                  <c:v>46.589349110000001</c:v>
                </c:pt>
                <c:pt idx="15">
                  <c:v>54.76190476</c:v>
                </c:pt>
                <c:pt idx="16">
                  <c:v>48.076923075000003</c:v>
                </c:pt>
                <c:pt idx="17">
                  <c:v>44.965277780000001</c:v>
                </c:pt>
                <c:pt idx="18">
                  <c:v>30.98591549</c:v>
                </c:pt>
                <c:pt idx="21">
                  <c:v>45.454545449999998</c:v>
                </c:pt>
                <c:pt idx="23">
                  <c:v>40.331491710000002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427-4D45-838F-77A6F9DD3890}"/>
            </c:ext>
          </c:extLst>
        </c:ser>
        <c:ser>
          <c:idx val="2"/>
          <c:order val="2"/>
          <c:tx>
            <c:strRef>
              <c:f>fawndoe!$D$2</c:f>
              <c:strCache>
                <c:ptCount val="1"/>
                <c:pt idx="0">
                  <c:v>Prairie Breaks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fawndoe!$D$3:$D$27</c:f>
              <c:numCache>
                <c:formatCode>General</c:formatCode>
                <c:ptCount val="25"/>
                <c:pt idx="0">
                  <c:v>89.399412792999996</c:v>
                </c:pt>
                <c:pt idx="1">
                  <c:v>84.916784106111095</c:v>
                </c:pt>
                <c:pt idx="2">
                  <c:v>56.959558513749997</c:v>
                </c:pt>
                <c:pt idx="3">
                  <c:v>55.454659378235299</c:v>
                </c:pt>
                <c:pt idx="4">
                  <c:v>65.1485008414286</c:v>
                </c:pt>
                <c:pt idx="5">
                  <c:v>57.669589368571401</c:v>
                </c:pt>
                <c:pt idx="6">
                  <c:v>58.148151344375002</c:v>
                </c:pt>
                <c:pt idx="7">
                  <c:v>67.902338585789494</c:v>
                </c:pt>
                <c:pt idx="8">
                  <c:v>64.752418806190505</c:v>
                </c:pt>
                <c:pt idx="9">
                  <c:v>64.998441071000002</c:v>
                </c:pt>
                <c:pt idx="10">
                  <c:v>62.213266509285702</c:v>
                </c:pt>
                <c:pt idx="11">
                  <c:v>51.597072003333302</c:v>
                </c:pt>
                <c:pt idx="12">
                  <c:v>49.008195036666699</c:v>
                </c:pt>
                <c:pt idx="13">
                  <c:v>56.967604512058799</c:v>
                </c:pt>
                <c:pt idx="14">
                  <c:v>58.359534808372103</c:v>
                </c:pt>
                <c:pt idx="15">
                  <c:v>71.862660597441902</c:v>
                </c:pt>
                <c:pt idx="16">
                  <c:v>71.708973550652203</c:v>
                </c:pt>
                <c:pt idx="17">
                  <c:v>77.283973194042602</c:v>
                </c:pt>
                <c:pt idx="18">
                  <c:v>71.548135433617006</c:v>
                </c:pt>
                <c:pt idx="19">
                  <c:v>72.4468945222727</c:v>
                </c:pt>
                <c:pt idx="20">
                  <c:v>62.117347708260901</c:v>
                </c:pt>
                <c:pt idx="21">
                  <c:v>71.464170180217394</c:v>
                </c:pt>
                <c:pt idx="22">
                  <c:v>61.012306663404303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427-4D45-838F-77A6F9DD3890}"/>
            </c:ext>
          </c:extLst>
        </c:ser>
        <c:ser>
          <c:idx val="3"/>
          <c:order val="3"/>
          <c:tx>
            <c:strRef>
              <c:f>fawndoe!$E$2</c:f>
              <c:strCache>
                <c:ptCount val="1"/>
                <c:pt idx="0">
                  <c:v>Prairie/Mountain Foothill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fawndoe!$E$3:$E$27</c:f>
              <c:numCache>
                <c:formatCode>General</c:formatCode>
                <c:ptCount val="25"/>
                <c:pt idx="0">
                  <c:v>67.088607589999995</c:v>
                </c:pt>
                <c:pt idx="1">
                  <c:v>70.344827589999994</c:v>
                </c:pt>
                <c:pt idx="2">
                  <c:v>60</c:v>
                </c:pt>
                <c:pt idx="3">
                  <c:v>39.873417719999999</c:v>
                </c:pt>
                <c:pt idx="5">
                  <c:v>42.613636360000001</c:v>
                </c:pt>
                <c:pt idx="6">
                  <c:v>33.84615385</c:v>
                </c:pt>
                <c:pt idx="7">
                  <c:v>37.423312879999997</c:v>
                </c:pt>
                <c:pt idx="8">
                  <c:v>50.279329609999998</c:v>
                </c:pt>
                <c:pt idx="9">
                  <c:v>64</c:v>
                </c:pt>
                <c:pt idx="11">
                  <c:v>42.5277487733333</c:v>
                </c:pt>
                <c:pt idx="12">
                  <c:v>45.7891508075</c:v>
                </c:pt>
                <c:pt idx="13">
                  <c:v>49.489795919999999</c:v>
                </c:pt>
                <c:pt idx="14">
                  <c:v>50.823132125000001</c:v>
                </c:pt>
                <c:pt idx="15">
                  <c:v>42.410591292500001</c:v>
                </c:pt>
                <c:pt idx="16">
                  <c:v>34.026533000000001</c:v>
                </c:pt>
                <c:pt idx="17">
                  <c:v>66.296915605999999</c:v>
                </c:pt>
                <c:pt idx="18">
                  <c:v>47.189710589999997</c:v>
                </c:pt>
                <c:pt idx="19">
                  <c:v>49.505936025714298</c:v>
                </c:pt>
                <c:pt idx="20">
                  <c:v>39.892337846250001</c:v>
                </c:pt>
                <c:pt idx="21">
                  <c:v>47.108188403749999</c:v>
                </c:pt>
                <c:pt idx="22">
                  <c:v>62.038943128749999</c:v>
                </c:pt>
                <c:pt idx="23">
                  <c:v>38.003275242500003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427-4D45-838F-77A6F9DD3890}"/>
            </c:ext>
          </c:extLst>
        </c:ser>
        <c:ser>
          <c:idx val="4"/>
          <c:order val="4"/>
          <c:tx>
            <c:strRef>
              <c:f>fawndoe!$F$2</c:f>
              <c:strCache>
                <c:ptCount val="1"/>
                <c:pt idx="0">
                  <c:v>Southern Mountains 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fawndoe!$F$3:$F$27</c:f>
              <c:numCache>
                <c:formatCode>General</c:formatCode>
                <c:ptCount val="25"/>
                <c:pt idx="13">
                  <c:v>53.666981020000001</c:v>
                </c:pt>
                <c:pt idx="14">
                  <c:v>55.804559117499998</c:v>
                </c:pt>
                <c:pt idx="15">
                  <c:v>58.7539795275</c:v>
                </c:pt>
                <c:pt idx="16">
                  <c:v>57.192388455</c:v>
                </c:pt>
                <c:pt idx="17">
                  <c:v>62.560104242000001</c:v>
                </c:pt>
                <c:pt idx="18">
                  <c:v>59.003126396666701</c:v>
                </c:pt>
                <c:pt idx="19">
                  <c:v>52.314724210000001</c:v>
                </c:pt>
                <c:pt idx="20">
                  <c:v>42.284341091666697</c:v>
                </c:pt>
                <c:pt idx="21">
                  <c:v>57.601409619999998</c:v>
                </c:pt>
                <c:pt idx="22">
                  <c:v>45.063446395</c:v>
                </c:pt>
                <c:pt idx="23">
                  <c:v>46.158027207499998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427-4D45-838F-77A6F9DD38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4623104"/>
        <c:axId val="1425717920"/>
      </c:scatterChart>
      <c:valAx>
        <c:axId val="1444623104"/>
        <c:scaling>
          <c:orientation val="minMax"/>
          <c:max val="2022"/>
          <c:min val="20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17920"/>
        <c:crosses val="autoZero"/>
        <c:crossBetween val="midCat"/>
      </c:valAx>
      <c:valAx>
        <c:axId val="142571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46231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fawndoe!$B$2</c:f>
              <c:strCache>
                <c:ptCount val="1"/>
                <c:pt idx="0">
                  <c:v>Mountain Foothill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fawndoe!$B$3:$B$27</c:f>
              <c:numCache>
                <c:formatCode>General</c:formatCode>
                <c:ptCount val="25"/>
                <c:pt idx="0">
                  <c:v>68.234857305999995</c:v>
                </c:pt>
                <c:pt idx="1">
                  <c:v>54.709537974</c:v>
                </c:pt>
                <c:pt idx="2">
                  <c:v>62.673062502000001</c:v>
                </c:pt>
                <c:pt idx="3">
                  <c:v>58.530747278</c:v>
                </c:pt>
                <c:pt idx="4">
                  <c:v>60.625553449999998</c:v>
                </c:pt>
                <c:pt idx="5">
                  <c:v>63.123907108333299</c:v>
                </c:pt>
                <c:pt idx="6">
                  <c:v>41.286167346666701</c:v>
                </c:pt>
                <c:pt idx="7">
                  <c:v>61.239424708333303</c:v>
                </c:pt>
                <c:pt idx="8">
                  <c:v>45.838677896666702</c:v>
                </c:pt>
                <c:pt idx="9">
                  <c:v>47.866742195999997</c:v>
                </c:pt>
                <c:pt idx="10">
                  <c:v>36.948802892499998</c:v>
                </c:pt>
                <c:pt idx="11">
                  <c:v>37.069885435000003</c:v>
                </c:pt>
                <c:pt idx="12">
                  <c:v>64.513760759999997</c:v>
                </c:pt>
                <c:pt idx="13">
                  <c:v>58.251774908999998</c:v>
                </c:pt>
                <c:pt idx="14">
                  <c:v>48.149004550000001</c:v>
                </c:pt>
                <c:pt idx="15">
                  <c:v>54.121929399230801</c:v>
                </c:pt>
                <c:pt idx="16">
                  <c:v>56.006697339411801</c:v>
                </c:pt>
                <c:pt idx="17">
                  <c:v>52.527113727333301</c:v>
                </c:pt>
                <c:pt idx="18">
                  <c:v>56.917635653749997</c:v>
                </c:pt>
                <c:pt idx="19">
                  <c:v>53.7427995225</c:v>
                </c:pt>
                <c:pt idx="20">
                  <c:v>51.220196496470599</c:v>
                </c:pt>
                <c:pt idx="21">
                  <c:v>47.198224710624999</c:v>
                </c:pt>
                <c:pt idx="22">
                  <c:v>40.312397431333302</c:v>
                </c:pt>
                <c:pt idx="23">
                  <c:v>49.6078379152381</c:v>
                </c:pt>
                <c:pt idx="24">
                  <c:v>48.048906694285698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7C-43EA-8CBF-AB6BFDF2DD00}"/>
            </c:ext>
          </c:extLst>
        </c:ser>
        <c:ser>
          <c:idx val="1"/>
          <c:order val="1"/>
          <c:tx>
            <c:strRef>
              <c:f>fawndoe!$C$2</c:f>
              <c:strCache>
                <c:ptCount val="1"/>
                <c:pt idx="0">
                  <c:v>Northwest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fawndoe!$C$3:$C$27</c:f>
              <c:numCache>
                <c:formatCode>General</c:formatCode>
                <c:ptCount val="25"/>
                <c:pt idx="5">
                  <c:v>43.80165289</c:v>
                </c:pt>
                <c:pt idx="13">
                  <c:v>45.205479449999999</c:v>
                </c:pt>
                <c:pt idx="14">
                  <c:v>46.589349110000001</c:v>
                </c:pt>
                <c:pt idx="15">
                  <c:v>54.76190476</c:v>
                </c:pt>
                <c:pt idx="16">
                  <c:v>48.076923075000003</c:v>
                </c:pt>
                <c:pt idx="17">
                  <c:v>44.965277780000001</c:v>
                </c:pt>
                <c:pt idx="18">
                  <c:v>30.98591549</c:v>
                </c:pt>
                <c:pt idx="21">
                  <c:v>45.454545449999998</c:v>
                </c:pt>
                <c:pt idx="23">
                  <c:v>40.331491710000002</c:v>
                </c:pt>
                <c:pt idx="24">
                  <c:v>44.656968390000003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97C-43EA-8CBF-AB6BFDF2DD00}"/>
            </c:ext>
          </c:extLst>
        </c:ser>
        <c:ser>
          <c:idx val="2"/>
          <c:order val="2"/>
          <c:tx>
            <c:strRef>
              <c:f>fawndoe!$D$2</c:f>
              <c:strCache>
                <c:ptCount val="1"/>
                <c:pt idx="0">
                  <c:v>Prairie Breaks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fawndoe!$D$3:$D$27</c:f>
              <c:numCache>
                <c:formatCode>General</c:formatCode>
                <c:ptCount val="25"/>
                <c:pt idx="0">
                  <c:v>89.399412792999996</c:v>
                </c:pt>
                <c:pt idx="1">
                  <c:v>84.916784106111095</c:v>
                </c:pt>
                <c:pt idx="2">
                  <c:v>56.959558513749997</c:v>
                </c:pt>
                <c:pt idx="3">
                  <c:v>55.454659378235299</c:v>
                </c:pt>
                <c:pt idx="4">
                  <c:v>65.1485008414286</c:v>
                </c:pt>
                <c:pt idx="5">
                  <c:v>57.669589368571401</c:v>
                </c:pt>
                <c:pt idx="6">
                  <c:v>58.148151344375002</c:v>
                </c:pt>
                <c:pt idx="7">
                  <c:v>67.902338585789494</c:v>
                </c:pt>
                <c:pt idx="8">
                  <c:v>64.752418806190505</c:v>
                </c:pt>
                <c:pt idx="9">
                  <c:v>64.998441071000002</c:v>
                </c:pt>
                <c:pt idx="10">
                  <c:v>62.213266509285702</c:v>
                </c:pt>
                <c:pt idx="11">
                  <c:v>51.597072003333302</c:v>
                </c:pt>
                <c:pt idx="12">
                  <c:v>49.008195036666699</c:v>
                </c:pt>
                <c:pt idx="13">
                  <c:v>56.967604512058799</c:v>
                </c:pt>
                <c:pt idx="14">
                  <c:v>58.359534808372103</c:v>
                </c:pt>
                <c:pt idx="15">
                  <c:v>71.862660597441902</c:v>
                </c:pt>
                <c:pt idx="16">
                  <c:v>71.708973550652203</c:v>
                </c:pt>
                <c:pt idx="17">
                  <c:v>77.283973194042602</c:v>
                </c:pt>
                <c:pt idx="18">
                  <c:v>71.548135433617006</c:v>
                </c:pt>
                <c:pt idx="19">
                  <c:v>72.4468945222727</c:v>
                </c:pt>
                <c:pt idx="20">
                  <c:v>62.117347708260901</c:v>
                </c:pt>
                <c:pt idx="21">
                  <c:v>71.464170180217394</c:v>
                </c:pt>
                <c:pt idx="22">
                  <c:v>61.012306663404303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97C-43EA-8CBF-AB6BFDF2DD00}"/>
            </c:ext>
          </c:extLst>
        </c:ser>
        <c:ser>
          <c:idx val="3"/>
          <c:order val="3"/>
          <c:tx>
            <c:strRef>
              <c:f>fawndoe!$E$2</c:f>
              <c:strCache>
                <c:ptCount val="1"/>
                <c:pt idx="0">
                  <c:v>Prairie/Mountain Foothill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fawndoe!$E$3:$E$27</c:f>
              <c:numCache>
                <c:formatCode>General</c:formatCode>
                <c:ptCount val="25"/>
                <c:pt idx="0">
                  <c:v>67.088607589999995</c:v>
                </c:pt>
                <c:pt idx="1">
                  <c:v>70.344827589999994</c:v>
                </c:pt>
                <c:pt idx="2">
                  <c:v>60</c:v>
                </c:pt>
                <c:pt idx="3">
                  <c:v>39.873417719999999</c:v>
                </c:pt>
                <c:pt idx="5">
                  <c:v>42.613636360000001</c:v>
                </c:pt>
                <c:pt idx="6">
                  <c:v>33.84615385</c:v>
                </c:pt>
                <c:pt idx="7">
                  <c:v>37.423312879999997</c:v>
                </c:pt>
                <c:pt idx="8">
                  <c:v>50.279329609999998</c:v>
                </c:pt>
                <c:pt idx="9">
                  <c:v>64</c:v>
                </c:pt>
                <c:pt idx="11">
                  <c:v>42.5277487733333</c:v>
                </c:pt>
                <c:pt idx="12">
                  <c:v>45.7891508075</c:v>
                </c:pt>
                <c:pt idx="13">
                  <c:v>49.489795919999999</c:v>
                </c:pt>
                <c:pt idx="14">
                  <c:v>50.823132125000001</c:v>
                </c:pt>
                <c:pt idx="15">
                  <c:v>42.410591292500001</c:v>
                </c:pt>
                <c:pt idx="16">
                  <c:v>34.026533000000001</c:v>
                </c:pt>
                <c:pt idx="17">
                  <c:v>66.296915605999999</c:v>
                </c:pt>
                <c:pt idx="18">
                  <c:v>47.189710589999997</c:v>
                </c:pt>
                <c:pt idx="19">
                  <c:v>49.505936025714298</c:v>
                </c:pt>
                <c:pt idx="20">
                  <c:v>39.892337846250001</c:v>
                </c:pt>
                <c:pt idx="21">
                  <c:v>47.108188403749999</c:v>
                </c:pt>
                <c:pt idx="22">
                  <c:v>62.038943128749999</c:v>
                </c:pt>
                <c:pt idx="23">
                  <c:v>38.003275242500003</c:v>
                </c:pt>
                <c:pt idx="24">
                  <c:v>50.823075822500002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97C-43EA-8CBF-AB6BFDF2DD00}"/>
            </c:ext>
          </c:extLst>
        </c:ser>
        <c:ser>
          <c:idx val="4"/>
          <c:order val="4"/>
          <c:tx>
            <c:strRef>
              <c:f>fawndoe!$F$2</c:f>
              <c:strCache>
                <c:ptCount val="1"/>
                <c:pt idx="0">
                  <c:v>Southern Mountains 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fawndoe!$A$3:$A$27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fawndoe!$F$3:$F$27</c:f>
              <c:numCache>
                <c:formatCode>General</c:formatCode>
                <c:ptCount val="25"/>
                <c:pt idx="13">
                  <c:v>53.666981020000001</c:v>
                </c:pt>
                <c:pt idx="14">
                  <c:v>55.804559117499998</c:v>
                </c:pt>
                <c:pt idx="15">
                  <c:v>58.7539795275</c:v>
                </c:pt>
                <c:pt idx="16">
                  <c:v>57.192388455</c:v>
                </c:pt>
                <c:pt idx="17">
                  <c:v>62.560104242000001</c:v>
                </c:pt>
                <c:pt idx="18">
                  <c:v>59.003126396666701</c:v>
                </c:pt>
                <c:pt idx="19">
                  <c:v>52.314724210000001</c:v>
                </c:pt>
                <c:pt idx="20">
                  <c:v>42.284341091666697</c:v>
                </c:pt>
                <c:pt idx="21">
                  <c:v>57.601409619999998</c:v>
                </c:pt>
                <c:pt idx="22">
                  <c:v>45.063446395</c:v>
                </c:pt>
                <c:pt idx="23">
                  <c:v>46.158027207499998</c:v>
                </c:pt>
                <c:pt idx="24">
                  <c:v>47.594436867500001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97C-43EA-8CBF-AB6BFDF2DD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4623104"/>
        <c:axId val="1425717920"/>
      </c:scatterChart>
      <c:valAx>
        <c:axId val="1444623104"/>
        <c:scaling>
          <c:orientation val="minMax"/>
          <c:max val="2022"/>
          <c:min val="20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17920"/>
        <c:crosses val="autoZero"/>
        <c:crossBetween val="midCat"/>
      </c:valAx>
      <c:valAx>
        <c:axId val="142571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46231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buckdoe!$B$2</c:f>
              <c:strCache>
                <c:ptCount val="1"/>
                <c:pt idx="0">
                  <c:v>Mountain Foothill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buckdoe!$A$3:$A$27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buckdoe!$B$3:$B$27</c:f>
              <c:numCache>
                <c:formatCode>General</c:formatCode>
                <c:ptCount val="25"/>
                <c:pt idx="0">
                  <c:v>10.298822893800001</c:v>
                </c:pt>
                <c:pt idx="1">
                  <c:v>13.779414102600001</c:v>
                </c:pt>
                <c:pt idx="2">
                  <c:v>14.143799833199999</c:v>
                </c:pt>
                <c:pt idx="3">
                  <c:v>20.508792448000001</c:v>
                </c:pt>
                <c:pt idx="4">
                  <c:v>12.5799423704</c:v>
                </c:pt>
                <c:pt idx="5">
                  <c:v>23.4390166716667</c:v>
                </c:pt>
                <c:pt idx="6">
                  <c:v>15.659694844000001</c:v>
                </c:pt>
                <c:pt idx="7">
                  <c:v>19.7363022466667</c:v>
                </c:pt>
                <c:pt idx="8">
                  <c:v>30.253351623333302</c:v>
                </c:pt>
                <c:pt idx="9">
                  <c:v>16.847919623999999</c:v>
                </c:pt>
                <c:pt idx="10">
                  <c:v>12.8683313085</c:v>
                </c:pt>
                <c:pt idx="11">
                  <c:v>10.681578667</c:v>
                </c:pt>
                <c:pt idx="12">
                  <c:v>19.235241958</c:v>
                </c:pt>
                <c:pt idx="13">
                  <c:v>18.8229959821</c:v>
                </c:pt>
                <c:pt idx="14">
                  <c:v>17.8042316830769</c:v>
                </c:pt>
                <c:pt idx="15">
                  <c:v>17.621464408153798</c:v>
                </c:pt>
                <c:pt idx="16">
                  <c:v>18.288612372705899</c:v>
                </c:pt>
                <c:pt idx="17">
                  <c:v>18.183635228333301</c:v>
                </c:pt>
                <c:pt idx="18">
                  <c:v>19.381202043125001</c:v>
                </c:pt>
                <c:pt idx="19">
                  <c:v>19.133218769687499</c:v>
                </c:pt>
                <c:pt idx="20">
                  <c:v>22.937401374823501</c:v>
                </c:pt>
                <c:pt idx="21">
                  <c:v>21.953564026812501</c:v>
                </c:pt>
                <c:pt idx="22">
                  <c:v>16.816533072599999</c:v>
                </c:pt>
                <c:pt idx="23">
                  <c:v>16.744172497571402</c:v>
                </c:pt>
                <c:pt idx="24">
                  <c:v>19.8387827285238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CD4-48FE-89E4-82D925A06F79}"/>
            </c:ext>
          </c:extLst>
        </c:ser>
        <c:ser>
          <c:idx val="1"/>
          <c:order val="1"/>
          <c:tx>
            <c:strRef>
              <c:f>buckdoe!$C$2</c:f>
              <c:strCache>
                <c:ptCount val="1"/>
                <c:pt idx="0">
                  <c:v>Northwest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buckdoe!$A$3:$A$27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buckdoe!$C$3:$C$27</c:f>
              <c:numCache>
                <c:formatCode>General</c:formatCode>
                <c:ptCount val="25"/>
                <c:pt idx="5">
                  <c:v>10.74380165</c:v>
                </c:pt>
                <c:pt idx="13">
                  <c:v>53.424657529999998</c:v>
                </c:pt>
                <c:pt idx="14">
                  <c:v>45.794082840000002</c:v>
                </c:pt>
                <c:pt idx="15">
                  <c:v>52.380952379999997</c:v>
                </c:pt>
                <c:pt idx="16">
                  <c:v>64.423076925000004</c:v>
                </c:pt>
                <c:pt idx="17">
                  <c:v>69.270833335000006</c:v>
                </c:pt>
                <c:pt idx="18">
                  <c:v>52.112676059999998</c:v>
                </c:pt>
                <c:pt idx="21">
                  <c:v>21.81818182</c:v>
                </c:pt>
                <c:pt idx="23">
                  <c:v>12.15469613</c:v>
                </c:pt>
                <c:pt idx="24">
                  <c:v>27.41558908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CD4-48FE-89E4-82D925A06F79}"/>
            </c:ext>
          </c:extLst>
        </c:ser>
        <c:ser>
          <c:idx val="2"/>
          <c:order val="2"/>
          <c:tx>
            <c:strRef>
              <c:f>buckdoe!$D$2</c:f>
              <c:strCache>
                <c:ptCount val="1"/>
                <c:pt idx="0">
                  <c:v>Prairie Breaks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buckdoe!$A$3:$A$27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buckdoe!$D$3:$D$27</c:f>
              <c:numCache>
                <c:formatCode>General</c:formatCode>
                <c:ptCount val="25"/>
                <c:pt idx="0">
                  <c:v>28.873890704000001</c:v>
                </c:pt>
                <c:pt idx="1">
                  <c:v>20.560378247999999</c:v>
                </c:pt>
                <c:pt idx="2">
                  <c:v>30.418271328125002</c:v>
                </c:pt>
                <c:pt idx="3">
                  <c:v>29.114481430000001</c:v>
                </c:pt>
                <c:pt idx="4">
                  <c:v>26.248321137857101</c:v>
                </c:pt>
                <c:pt idx="5">
                  <c:v>27.0296945985714</c:v>
                </c:pt>
                <c:pt idx="6">
                  <c:v>31.072319463749999</c:v>
                </c:pt>
                <c:pt idx="7">
                  <c:v>26.300727567368401</c:v>
                </c:pt>
                <c:pt idx="8">
                  <c:v>31.366263277142899</c:v>
                </c:pt>
                <c:pt idx="9">
                  <c:v>39.696645673500001</c:v>
                </c:pt>
                <c:pt idx="10">
                  <c:v>28.8791523235714</c:v>
                </c:pt>
                <c:pt idx="11">
                  <c:v>32.924393512777797</c:v>
                </c:pt>
                <c:pt idx="12">
                  <c:v>25.493725318618999</c:v>
                </c:pt>
                <c:pt idx="13">
                  <c:v>22.208684892088201</c:v>
                </c:pt>
                <c:pt idx="14">
                  <c:v>30.868396033488398</c:v>
                </c:pt>
                <c:pt idx="15">
                  <c:v>24.643766289255801</c:v>
                </c:pt>
                <c:pt idx="16">
                  <c:v>28.0668512609783</c:v>
                </c:pt>
                <c:pt idx="17">
                  <c:v>31.8456616729787</c:v>
                </c:pt>
                <c:pt idx="18">
                  <c:v>33.2589836725532</c:v>
                </c:pt>
                <c:pt idx="19">
                  <c:v>38.707452452045501</c:v>
                </c:pt>
                <c:pt idx="20">
                  <c:v>33.582032956195697</c:v>
                </c:pt>
                <c:pt idx="21">
                  <c:v>28.592500247413</c:v>
                </c:pt>
                <c:pt idx="22">
                  <c:v>31.519454135978702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CD4-48FE-89E4-82D925A06F79}"/>
            </c:ext>
          </c:extLst>
        </c:ser>
        <c:ser>
          <c:idx val="3"/>
          <c:order val="3"/>
          <c:tx>
            <c:strRef>
              <c:f>buckdoe!$E$2</c:f>
              <c:strCache>
                <c:ptCount val="1"/>
                <c:pt idx="0">
                  <c:v>Prairie/Mountain Foothill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buckdoe!$A$3:$A$27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buckdoe!$E$3:$E$27</c:f>
              <c:numCache>
                <c:formatCode>General</c:formatCode>
                <c:ptCount val="25"/>
                <c:pt idx="0">
                  <c:v>8.8607594939999998</c:v>
                </c:pt>
                <c:pt idx="1">
                  <c:v>21.37931034</c:v>
                </c:pt>
                <c:pt idx="2">
                  <c:v>25.38461538</c:v>
                </c:pt>
                <c:pt idx="3">
                  <c:v>19.620253160000001</c:v>
                </c:pt>
                <c:pt idx="5">
                  <c:v>8.5227272729999992</c:v>
                </c:pt>
                <c:pt idx="6">
                  <c:v>23.84615385</c:v>
                </c:pt>
                <c:pt idx="7">
                  <c:v>14.72392638</c:v>
                </c:pt>
                <c:pt idx="8">
                  <c:v>31.284916200000001</c:v>
                </c:pt>
                <c:pt idx="9">
                  <c:v>28</c:v>
                </c:pt>
                <c:pt idx="11">
                  <c:v>23.8921762033333</c:v>
                </c:pt>
                <c:pt idx="12">
                  <c:v>14.4204382275</c:v>
                </c:pt>
                <c:pt idx="13">
                  <c:v>13.699427139999999</c:v>
                </c:pt>
                <c:pt idx="14">
                  <c:v>12.363217195000001</c:v>
                </c:pt>
                <c:pt idx="15">
                  <c:v>13.903783125</c:v>
                </c:pt>
                <c:pt idx="16">
                  <c:v>13.849632371166701</c:v>
                </c:pt>
                <c:pt idx="17">
                  <c:v>15.404886450399999</c:v>
                </c:pt>
                <c:pt idx="18">
                  <c:v>20.342043136249998</c:v>
                </c:pt>
                <c:pt idx="19">
                  <c:v>19.3443814791429</c:v>
                </c:pt>
                <c:pt idx="20">
                  <c:v>23.517244597125</c:v>
                </c:pt>
                <c:pt idx="21">
                  <c:v>23.329814158750001</c:v>
                </c:pt>
                <c:pt idx="22">
                  <c:v>15.56791694775</c:v>
                </c:pt>
                <c:pt idx="23">
                  <c:v>24.183642330000001</c:v>
                </c:pt>
                <c:pt idx="24">
                  <c:v>20.755783255000001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CD4-48FE-89E4-82D925A06F79}"/>
            </c:ext>
          </c:extLst>
        </c:ser>
        <c:ser>
          <c:idx val="4"/>
          <c:order val="4"/>
          <c:tx>
            <c:strRef>
              <c:f>buckdoe!$F$2</c:f>
              <c:strCache>
                <c:ptCount val="1"/>
                <c:pt idx="0">
                  <c:v>Southern Mountains 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buckdoe!$A$3:$A$27</c:f>
              <c:numCache>
                <c:formatCode>General</c:formatCode>
                <c:ptCount val="2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</c:numCache>
            </c:numRef>
          </c:xVal>
          <c:yVal>
            <c:numRef>
              <c:f>buckdoe!$F$3:$F$27</c:f>
              <c:numCache>
                <c:formatCode>General</c:formatCode>
                <c:ptCount val="25"/>
                <c:pt idx="13">
                  <c:v>23.533470337499999</c:v>
                </c:pt>
                <c:pt idx="14">
                  <c:v>18.2067936575</c:v>
                </c:pt>
                <c:pt idx="15">
                  <c:v>14.082471569499999</c:v>
                </c:pt>
                <c:pt idx="16">
                  <c:v>18.831051392500001</c:v>
                </c:pt>
                <c:pt idx="17">
                  <c:v>20.451575638000001</c:v>
                </c:pt>
                <c:pt idx="18">
                  <c:v>11.939789075</c:v>
                </c:pt>
                <c:pt idx="19">
                  <c:v>14.53256612</c:v>
                </c:pt>
                <c:pt idx="20">
                  <c:v>18.509531535166701</c:v>
                </c:pt>
                <c:pt idx="21">
                  <c:v>11.812915269599999</c:v>
                </c:pt>
                <c:pt idx="22">
                  <c:v>10.3254694125</c:v>
                </c:pt>
                <c:pt idx="23">
                  <c:v>10.50706268875</c:v>
                </c:pt>
                <c:pt idx="24">
                  <c:v>14.849423059999999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CD4-48FE-89E4-82D925A06F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4623104"/>
        <c:axId val="1425717920"/>
      </c:scatterChart>
      <c:valAx>
        <c:axId val="1444623104"/>
        <c:scaling>
          <c:orientation val="minMax"/>
          <c:max val="2022"/>
          <c:min val="20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17920"/>
        <c:crosses val="autoZero"/>
        <c:crossBetween val="midCat"/>
      </c:valAx>
      <c:valAx>
        <c:axId val="142571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46231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'AJG 2023 mule deer regional (2)'!$A$2</c:f>
              <c:strCache>
                <c:ptCount val="1"/>
                <c:pt idx="0">
                  <c:v>Region 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'AJG 2023 mule deer regional (2)'!$B$2:$B$12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(2)'!$C$2:$C$12</c:f>
              <c:numCache>
                <c:formatCode>General</c:formatCode>
                <c:ptCount val="11"/>
                <c:pt idx="0">
                  <c:v>7547.25</c:v>
                </c:pt>
                <c:pt idx="1">
                  <c:v>10728.078599999901</c:v>
                </c:pt>
                <c:pt idx="2">
                  <c:v>8065</c:v>
                </c:pt>
                <c:pt idx="3">
                  <c:v>6918</c:v>
                </c:pt>
                <c:pt idx="4">
                  <c:v>10770.25</c:v>
                </c:pt>
                <c:pt idx="5">
                  <c:v>5799.75</c:v>
                </c:pt>
                <c:pt idx="6">
                  <c:v>6277</c:v>
                </c:pt>
                <c:pt idx="7">
                  <c:v>7356.25</c:v>
                </c:pt>
                <c:pt idx="8">
                  <c:v>6385.75</c:v>
                </c:pt>
                <c:pt idx="9">
                  <c:v>6962</c:v>
                </c:pt>
                <c:pt idx="10">
                  <c:v>7419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5BD-4327-9111-A73A44D60F97}"/>
            </c:ext>
          </c:extLst>
        </c:ser>
        <c:ser>
          <c:idx val="1"/>
          <c:order val="1"/>
          <c:tx>
            <c:strRef>
              <c:f>'AJG 2023 mule deer regional (2)'!$A$13</c:f>
              <c:strCache>
                <c:ptCount val="1"/>
                <c:pt idx="0">
                  <c:v>Region 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'AJG 2023 mule deer regional (2)'!$B$13:$B$23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(2)'!$C$13:$C$23</c:f>
              <c:numCache>
                <c:formatCode>General</c:formatCode>
                <c:ptCount val="11"/>
                <c:pt idx="0">
                  <c:v>12753.943466819999</c:v>
                </c:pt>
                <c:pt idx="1">
                  <c:v>12266.562479439999</c:v>
                </c:pt>
                <c:pt idx="2">
                  <c:v>14266.548848570001</c:v>
                </c:pt>
                <c:pt idx="3">
                  <c:v>15960.18602637</c:v>
                </c:pt>
                <c:pt idx="4">
                  <c:v>17345.192466240002</c:v>
                </c:pt>
                <c:pt idx="5">
                  <c:v>13863.736810390001</c:v>
                </c:pt>
                <c:pt idx="6">
                  <c:v>11530.154105150001</c:v>
                </c:pt>
                <c:pt idx="7">
                  <c:v>10071</c:v>
                </c:pt>
                <c:pt idx="8">
                  <c:v>9551</c:v>
                </c:pt>
                <c:pt idx="9">
                  <c:v>9607</c:v>
                </c:pt>
                <c:pt idx="10">
                  <c:v>11423.2778151491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5BD-4327-9111-A73A44D60F97}"/>
            </c:ext>
          </c:extLst>
        </c:ser>
        <c:ser>
          <c:idx val="2"/>
          <c:order val="2"/>
          <c:tx>
            <c:strRef>
              <c:f>'AJG 2023 mule deer regional (2)'!$A$24</c:f>
              <c:strCache>
                <c:ptCount val="1"/>
                <c:pt idx="0">
                  <c:v>Region 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'AJG 2023 mule deer regional (2)'!$B$24:$B$34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(2)'!$C$24:$C$34</c:f>
              <c:numCache>
                <c:formatCode>General</c:formatCode>
                <c:ptCount val="11"/>
                <c:pt idx="0">
                  <c:v>34172.1</c:v>
                </c:pt>
                <c:pt idx="1">
                  <c:v>35482</c:v>
                </c:pt>
                <c:pt idx="2">
                  <c:v>38912.1</c:v>
                </c:pt>
                <c:pt idx="3">
                  <c:v>43049.2</c:v>
                </c:pt>
                <c:pt idx="4">
                  <c:v>50496</c:v>
                </c:pt>
                <c:pt idx="5">
                  <c:v>43834.7</c:v>
                </c:pt>
                <c:pt idx="6">
                  <c:v>42774</c:v>
                </c:pt>
                <c:pt idx="7">
                  <c:v>39004</c:v>
                </c:pt>
                <c:pt idx="8">
                  <c:v>43025</c:v>
                </c:pt>
                <c:pt idx="9">
                  <c:v>42602</c:v>
                </c:pt>
                <c:pt idx="10">
                  <c:v>41574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5BD-4327-9111-A73A44D60F97}"/>
            </c:ext>
          </c:extLst>
        </c:ser>
        <c:ser>
          <c:idx val="3"/>
          <c:order val="3"/>
          <c:tx>
            <c:strRef>
              <c:f>'AJG 2023 mule deer regional (2)'!$A$35</c:f>
              <c:strCache>
                <c:ptCount val="1"/>
                <c:pt idx="0">
                  <c:v>Region 4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'AJG 2023 mule deer regional (2)'!$B$35:$B$45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(2)'!$C$35:$C$45</c:f>
              <c:numCache>
                <c:formatCode>General</c:formatCode>
                <c:ptCount val="11"/>
                <c:pt idx="0">
                  <c:v>49210.409668</c:v>
                </c:pt>
                <c:pt idx="1">
                  <c:v>56132.763803009999</c:v>
                </c:pt>
                <c:pt idx="2">
                  <c:v>56629.196317809998</c:v>
                </c:pt>
                <c:pt idx="3">
                  <c:v>64264.362388599999</c:v>
                </c:pt>
                <c:pt idx="4">
                  <c:v>71358.828538400005</c:v>
                </c:pt>
                <c:pt idx="5">
                  <c:v>66281.078311100006</c:v>
                </c:pt>
                <c:pt idx="6">
                  <c:v>59783</c:v>
                </c:pt>
                <c:pt idx="7">
                  <c:v>60701</c:v>
                </c:pt>
                <c:pt idx="8">
                  <c:v>58082</c:v>
                </c:pt>
                <c:pt idx="9">
                  <c:v>56253</c:v>
                </c:pt>
                <c:pt idx="10">
                  <c:v>51044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5BD-4327-9111-A73A44D60F97}"/>
            </c:ext>
          </c:extLst>
        </c:ser>
        <c:ser>
          <c:idx val="4"/>
          <c:order val="4"/>
          <c:tx>
            <c:strRef>
              <c:f>'AJG 2023 mule deer regional (2)'!$A$46</c:f>
              <c:strCache>
                <c:ptCount val="1"/>
                <c:pt idx="0">
                  <c:v>Region 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'AJG 2023 mule deer regional (2)'!$B$46:$B$56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(2)'!$C$46:$C$56</c:f>
              <c:numCache>
                <c:formatCode>General</c:formatCode>
                <c:ptCount val="11"/>
                <c:pt idx="0">
                  <c:v>37977.105613699998</c:v>
                </c:pt>
                <c:pt idx="1">
                  <c:v>32185.115974</c:v>
                </c:pt>
                <c:pt idx="2">
                  <c:v>32041.627500099999</c:v>
                </c:pt>
                <c:pt idx="3">
                  <c:v>36182.025999999998</c:v>
                </c:pt>
                <c:pt idx="4">
                  <c:v>38357.251295100003</c:v>
                </c:pt>
                <c:pt idx="5">
                  <c:v>36964.5696322</c:v>
                </c:pt>
                <c:pt idx="6">
                  <c:v>32226</c:v>
                </c:pt>
                <c:pt idx="7">
                  <c:v>32583</c:v>
                </c:pt>
                <c:pt idx="8">
                  <c:v>32103</c:v>
                </c:pt>
                <c:pt idx="9">
                  <c:v>24980</c:v>
                </c:pt>
                <c:pt idx="10">
                  <c:v>26457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5BD-4327-9111-A73A44D60F97}"/>
            </c:ext>
          </c:extLst>
        </c:ser>
        <c:ser>
          <c:idx val="5"/>
          <c:order val="5"/>
          <c:tx>
            <c:strRef>
              <c:f>'AJG 2023 mule deer regional (2)'!$A$57</c:f>
              <c:strCache>
                <c:ptCount val="1"/>
                <c:pt idx="0">
                  <c:v>Region 6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'AJG 2023 mule deer regional (2)'!$B$57:$B$67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(2)'!$C$57:$C$67</c:f>
              <c:numCache>
                <c:formatCode>General</c:formatCode>
                <c:ptCount val="11"/>
                <c:pt idx="0">
                  <c:v>36673.797571000003</c:v>
                </c:pt>
                <c:pt idx="1">
                  <c:v>37486.685691799998</c:v>
                </c:pt>
                <c:pt idx="2">
                  <c:v>43560.7690649</c:v>
                </c:pt>
                <c:pt idx="3">
                  <c:v>64660.361042799901</c:v>
                </c:pt>
                <c:pt idx="4">
                  <c:v>65847.616343700007</c:v>
                </c:pt>
                <c:pt idx="5">
                  <c:v>65371</c:v>
                </c:pt>
                <c:pt idx="6">
                  <c:v>66510</c:v>
                </c:pt>
                <c:pt idx="7">
                  <c:v>64940</c:v>
                </c:pt>
                <c:pt idx="8">
                  <c:v>84766</c:v>
                </c:pt>
                <c:pt idx="9">
                  <c:v>62749</c:v>
                </c:pt>
                <c:pt idx="10">
                  <c:v>62468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5BD-4327-9111-A73A44D60F97}"/>
            </c:ext>
          </c:extLst>
        </c:ser>
        <c:ser>
          <c:idx val="6"/>
          <c:order val="6"/>
          <c:tx>
            <c:strRef>
              <c:f>'AJG 2023 mule deer regional (2)'!$A$68</c:f>
              <c:strCache>
                <c:ptCount val="1"/>
                <c:pt idx="0">
                  <c:v>Region 7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'AJG 2023 mule deer regional (2)'!$B$68:$B$78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(2)'!$C$68:$C$78</c:f>
              <c:numCache>
                <c:formatCode>General</c:formatCode>
                <c:ptCount val="11"/>
                <c:pt idx="0">
                  <c:v>53934</c:v>
                </c:pt>
                <c:pt idx="1">
                  <c:v>79287</c:v>
                </c:pt>
                <c:pt idx="2">
                  <c:v>103812</c:v>
                </c:pt>
                <c:pt idx="3">
                  <c:v>135000</c:v>
                </c:pt>
                <c:pt idx="4">
                  <c:v>132000</c:v>
                </c:pt>
                <c:pt idx="5">
                  <c:v>117519</c:v>
                </c:pt>
                <c:pt idx="6">
                  <c:v>102538</c:v>
                </c:pt>
                <c:pt idx="7">
                  <c:v>114035</c:v>
                </c:pt>
                <c:pt idx="8">
                  <c:v>77140</c:v>
                </c:pt>
                <c:pt idx="9">
                  <c:v>58623</c:v>
                </c:pt>
                <c:pt idx="10">
                  <c:v>55604.457585222102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5BD-4327-9111-A73A44D60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634768"/>
        <c:axId val="2131358064"/>
      </c:scatterChart>
      <c:valAx>
        <c:axId val="2131634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358064"/>
        <c:crosses val="autoZero"/>
        <c:crossBetween val="midCat"/>
      </c:valAx>
      <c:valAx>
        <c:axId val="213135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63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'AJG 2023 mule deer regional (2)'!$A$2</c:f>
              <c:strCache>
                <c:ptCount val="1"/>
                <c:pt idx="0">
                  <c:v>Region 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'AJG 2023 mule deer regional (2)'!$B$2:$B$12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(2)'!$C$2:$C$12</c:f>
              <c:numCache>
                <c:formatCode>General</c:formatCode>
                <c:ptCount val="11"/>
                <c:pt idx="0">
                  <c:v>7547.25</c:v>
                </c:pt>
                <c:pt idx="1">
                  <c:v>10728.078599999901</c:v>
                </c:pt>
                <c:pt idx="2">
                  <c:v>8065</c:v>
                </c:pt>
                <c:pt idx="3">
                  <c:v>6918</c:v>
                </c:pt>
                <c:pt idx="4">
                  <c:v>10770.25</c:v>
                </c:pt>
                <c:pt idx="5">
                  <c:v>5799.75</c:v>
                </c:pt>
                <c:pt idx="6">
                  <c:v>6277</c:v>
                </c:pt>
                <c:pt idx="7">
                  <c:v>7356.25</c:v>
                </c:pt>
                <c:pt idx="8">
                  <c:v>6385.75</c:v>
                </c:pt>
                <c:pt idx="9">
                  <c:v>6962</c:v>
                </c:pt>
                <c:pt idx="10">
                  <c:v>7419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5BD-4327-9111-A73A44D60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634768"/>
        <c:axId val="2131358064"/>
      </c:scatterChart>
      <c:valAx>
        <c:axId val="2131634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358064"/>
        <c:crosses val="autoZero"/>
        <c:crossBetween val="midCat"/>
      </c:valAx>
      <c:valAx>
        <c:axId val="213135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63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'AJG 2023 mule deer regional (2)'!$A$13</c:f>
              <c:strCache>
                <c:ptCount val="1"/>
                <c:pt idx="0">
                  <c:v>Region 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'AJG 2023 mule deer regional (2)'!$B$13:$B$23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(2)'!$C$13:$C$23</c:f>
              <c:numCache>
                <c:formatCode>General</c:formatCode>
                <c:ptCount val="11"/>
                <c:pt idx="0">
                  <c:v>12753.943466819999</c:v>
                </c:pt>
                <c:pt idx="1">
                  <c:v>12266.562479439999</c:v>
                </c:pt>
                <c:pt idx="2">
                  <c:v>14266.548848570001</c:v>
                </c:pt>
                <c:pt idx="3">
                  <c:v>15960.18602637</c:v>
                </c:pt>
                <c:pt idx="4">
                  <c:v>17345.192466240002</c:v>
                </c:pt>
                <c:pt idx="5">
                  <c:v>13863.736810390001</c:v>
                </c:pt>
                <c:pt idx="6">
                  <c:v>11530.154105150001</c:v>
                </c:pt>
                <c:pt idx="7">
                  <c:v>10071</c:v>
                </c:pt>
                <c:pt idx="8">
                  <c:v>9551</c:v>
                </c:pt>
                <c:pt idx="9">
                  <c:v>9607</c:v>
                </c:pt>
                <c:pt idx="10">
                  <c:v>11423.2778151491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5BD-4327-9111-A73A44D60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634768"/>
        <c:axId val="2131358064"/>
      </c:scatterChart>
      <c:valAx>
        <c:axId val="2131634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358064"/>
        <c:crosses val="autoZero"/>
        <c:crossBetween val="midCat"/>
      </c:valAx>
      <c:valAx>
        <c:axId val="213135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63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strRef>
              <c:f>'AJG 2023 mule deer regional (2)'!$A$24</c:f>
              <c:strCache>
                <c:ptCount val="1"/>
                <c:pt idx="0">
                  <c:v>Region 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'AJG 2023 mule deer regional (2)'!$B$24:$B$34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(2)'!$C$24:$C$34</c:f>
              <c:numCache>
                <c:formatCode>General</c:formatCode>
                <c:ptCount val="11"/>
                <c:pt idx="0">
                  <c:v>34172.1</c:v>
                </c:pt>
                <c:pt idx="1">
                  <c:v>35482</c:v>
                </c:pt>
                <c:pt idx="2">
                  <c:v>38912.1</c:v>
                </c:pt>
                <c:pt idx="3">
                  <c:v>43049.2</c:v>
                </c:pt>
                <c:pt idx="4">
                  <c:v>50496</c:v>
                </c:pt>
                <c:pt idx="5">
                  <c:v>43834.7</c:v>
                </c:pt>
                <c:pt idx="6">
                  <c:v>42774</c:v>
                </c:pt>
                <c:pt idx="7">
                  <c:v>39004</c:v>
                </c:pt>
                <c:pt idx="8">
                  <c:v>43025</c:v>
                </c:pt>
                <c:pt idx="9">
                  <c:v>42602</c:v>
                </c:pt>
                <c:pt idx="10">
                  <c:v>41574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5BD-4327-9111-A73A44D60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634768"/>
        <c:axId val="2131358064"/>
      </c:scatterChart>
      <c:valAx>
        <c:axId val="2131634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358064"/>
        <c:crosses val="autoZero"/>
        <c:crossBetween val="midCat"/>
      </c:valAx>
      <c:valAx>
        <c:axId val="213135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63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3"/>
          <c:order val="0"/>
          <c:tx>
            <c:strRef>
              <c:f>'AJG 2023 mule deer regional (2)'!$A$35</c:f>
              <c:strCache>
                <c:ptCount val="1"/>
                <c:pt idx="0">
                  <c:v>Region 4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'AJG 2023 mule deer regional (2)'!$B$35:$B$45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(2)'!$C$35:$C$45</c:f>
              <c:numCache>
                <c:formatCode>General</c:formatCode>
                <c:ptCount val="11"/>
                <c:pt idx="0">
                  <c:v>49210.409668</c:v>
                </c:pt>
                <c:pt idx="1">
                  <c:v>56132.763803009999</c:v>
                </c:pt>
                <c:pt idx="2">
                  <c:v>56629.196317809998</c:v>
                </c:pt>
                <c:pt idx="3">
                  <c:v>64264.362388599999</c:v>
                </c:pt>
                <c:pt idx="4">
                  <c:v>71358.828538400005</c:v>
                </c:pt>
                <c:pt idx="5">
                  <c:v>66281.078311100006</c:v>
                </c:pt>
                <c:pt idx="6">
                  <c:v>59783</c:v>
                </c:pt>
                <c:pt idx="7">
                  <c:v>60701</c:v>
                </c:pt>
                <c:pt idx="8">
                  <c:v>58082</c:v>
                </c:pt>
                <c:pt idx="9">
                  <c:v>56253</c:v>
                </c:pt>
                <c:pt idx="10">
                  <c:v>51044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5BD-4327-9111-A73A44D60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634768"/>
        <c:axId val="2131358064"/>
      </c:scatterChart>
      <c:valAx>
        <c:axId val="2131634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358064"/>
        <c:crosses val="autoZero"/>
        <c:crossBetween val="midCat"/>
      </c:valAx>
      <c:valAx>
        <c:axId val="213135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63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4"/>
          <c:order val="0"/>
          <c:tx>
            <c:strRef>
              <c:f>'AJG 2023 mule deer regional (2)'!$A$46</c:f>
              <c:strCache>
                <c:ptCount val="1"/>
                <c:pt idx="0">
                  <c:v>Region 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'AJG 2023 mule deer regional (2)'!$B$46:$B$56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(2)'!$C$46:$C$56</c:f>
              <c:numCache>
                <c:formatCode>General</c:formatCode>
                <c:ptCount val="11"/>
                <c:pt idx="0">
                  <c:v>37977.105613699998</c:v>
                </c:pt>
                <c:pt idx="1">
                  <c:v>32185.115974</c:v>
                </c:pt>
                <c:pt idx="2">
                  <c:v>32041.627500099999</c:v>
                </c:pt>
                <c:pt idx="3">
                  <c:v>36182.025999999998</c:v>
                </c:pt>
                <c:pt idx="4">
                  <c:v>38357.251295100003</c:v>
                </c:pt>
                <c:pt idx="5">
                  <c:v>36964.5696322</c:v>
                </c:pt>
                <c:pt idx="6">
                  <c:v>32226</c:v>
                </c:pt>
                <c:pt idx="7">
                  <c:v>32583</c:v>
                </c:pt>
                <c:pt idx="8">
                  <c:v>32103</c:v>
                </c:pt>
                <c:pt idx="9">
                  <c:v>24980</c:v>
                </c:pt>
                <c:pt idx="10">
                  <c:v>26457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5BD-4327-9111-A73A44D60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634768"/>
        <c:axId val="2131358064"/>
      </c:scatterChart>
      <c:valAx>
        <c:axId val="2131634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358064"/>
        <c:crosses val="autoZero"/>
        <c:crossBetween val="midCat"/>
      </c:valAx>
      <c:valAx>
        <c:axId val="213135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63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5"/>
          <c:order val="0"/>
          <c:tx>
            <c:strRef>
              <c:f>'AJG 2023 mule deer regional (2)'!$A$57</c:f>
              <c:strCache>
                <c:ptCount val="1"/>
                <c:pt idx="0">
                  <c:v>Region 6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'AJG 2023 mule deer regional (2)'!$B$57:$B$67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(2)'!$C$57:$C$67</c:f>
              <c:numCache>
                <c:formatCode>General</c:formatCode>
                <c:ptCount val="11"/>
                <c:pt idx="0">
                  <c:v>36673.797571000003</c:v>
                </c:pt>
                <c:pt idx="1">
                  <c:v>37486.685691799998</c:v>
                </c:pt>
                <c:pt idx="2">
                  <c:v>43560.7690649</c:v>
                </c:pt>
                <c:pt idx="3">
                  <c:v>64660.361042799901</c:v>
                </c:pt>
                <c:pt idx="4">
                  <c:v>65847.616343700007</c:v>
                </c:pt>
                <c:pt idx="5">
                  <c:v>65371</c:v>
                </c:pt>
                <c:pt idx="6">
                  <c:v>66510</c:v>
                </c:pt>
                <c:pt idx="7">
                  <c:v>64940</c:v>
                </c:pt>
                <c:pt idx="8">
                  <c:v>84766</c:v>
                </c:pt>
                <c:pt idx="9">
                  <c:v>62749</c:v>
                </c:pt>
                <c:pt idx="10">
                  <c:v>62468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5BD-4327-9111-A73A44D60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634768"/>
        <c:axId val="2131358064"/>
      </c:scatterChart>
      <c:valAx>
        <c:axId val="2131634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358064"/>
        <c:crosses val="autoZero"/>
        <c:crossBetween val="midCat"/>
      </c:valAx>
      <c:valAx>
        <c:axId val="213135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63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6"/>
          <c:order val="0"/>
          <c:tx>
            <c:strRef>
              <c:f>'AJG 2023 mule deer regional (2)'!$A$68</c:f>
              <c:strCache>
                <c:ptCount val="1"/>
                <c:pt idx="0">
                  <c:v>Region 7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'AJG 2023 mule deer regional (2)'!$B$68:$B$78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xVal>
          <c:yVal>
            <c:numRef>
              <c:f>'AJG 2023 mule deer regional (2)'!$C$68:$C$78</c:f>
              <c:numCache>
                <c:formatCode>General</c:formatCode>
                <c:ptCount val="11"/>
                <c:pt idx="0">
                  <c:v>53934</c:v>
                </c:pt>
                <c:pt idx="1">
                  <c:v>79287</c:v>
                </c:pt>
                <c:pt idx="2">
                  <c:v>103812</c:v>
                </c:pt>
                <c:pt idx="3">
                  <c:v>135000</c:v>
                </c:pt>
                <c:pt idx="4">
                  <c:v>132000</c:v>
                </c:pt>
                <c:pt idx="5">
                  <c:v>117519</c:v>
                </c:pt>
                <c:pt idx="6">
                  <c:v>102538</c:v>
                </c:pt>
                <c:pt idx="7">
                  <c:v>114035</c:v>
                </c:pt>
                <c:pt idx="8">
                  <c:v>77140</c:v>
                </c:pt>
                <c:pt idx="9">
                  <c:v>58623</c:v>
                </c:pt>
                <c:pt idx="10">
                  <c:v>55604.457585222102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5BD-4327-9111-A73A44D60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634768"/>
        <c:axId val="2131358064"/>
      </c:scatterChart>
      <c:valAx>
        <c:axId val="2131634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358064"/>
        <c:crosses val="autoZero"/>
        <c:crossBetween val="midCat"/>
      </c:valAx>
      <c:valAx>
        <c:axId val="213135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63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5D2C8-8047-EE32-13F8-158A5B2868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36B8E-AF35-9AFC-E3B1-3C716306F7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EE05A-5202-F4CF-BDB0-4A2822303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6B30-9818-E0B8-C1A8-9B1DBA701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3D4DA-A240-2D00-653A-12BD7FAD2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157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23055-125B-686E-1013-D4CB77930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EE17DB-BA95-B4A5-6539-26FE4DCFC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58076-CACE-1E68-6468-43322827A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9BE21-93EA-4442-8BD5-4DE01203A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F808C-632B-DD8B-030E-BF49DBEC1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58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EF9D57-4A41-352C-CB30-640953E39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247470-18B3-1EDE-549C-F3DCF88ECD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7C42A-4A0E-4F69-365B-D9A1E04FC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6D920-E9BE-87A0-8F65-6EFEA5EB7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21B45-B274-F7B7-BB79-6086868CA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0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4AFE2-156F-3BC1-D534-65C1C45C0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5A974-F2DF-B7F4-A55E-BE00B6B64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FF41A-E412-AA32-019E-D65C455AD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0505F-C1FF-AE32-B258-50E4C6F91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1B4AF-6AF6-E0CE-CC2C-23FE979A6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6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68AC2-D6A7-EC42-891A-BB6CA29B2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AF842A-F362-1C71-893B-0EC925423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83BEC-A4BD-32FE-2626-8C7DCC13A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03FA1-CB6F-1685-B215-EC9CCE9E3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9F1CA-BECA-4DC0-35B4-F41D78DAD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40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B862B-45F2-D020-7804-DF31BE4B8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DC91C-FC99-4E8A-2AE0-1137E133D3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3420E4-6AB9-481B-2E8A-6BC84B6A12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1BB71-3DFE-8D01-A7F1-A73A259A9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7D93C7-2C59-03E2-1B2A-AC182615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3E7D68-D69F-486C-0145-038742B4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40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28E6B-675F-F525-5B76-2F27C5C88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8C8F3-5A11-6CC0-7FD1-C62D03675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FC494-1E8D-9BBB-1446-CFB562075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6140DC-B9D8-DDF4-B253-660D10A9B1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334AFD-28AD-3476-978E-DE0A429E04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AE3479-A47F-01DF-A0CF-41CB67F88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2BF1E-E35A-749F-51A1-8168C038D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4D6231-3143-E5CE-405C-505FB2CA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4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31CAB-2F30-52BF-F6E6-E88A79AB7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E9503F-63C1-CB7F-F61F-40F43F351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3D8368-EA15-79D9-5BB5-836ACF72E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D21D7-6978-5FB7-CECA-96B22AC3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0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6FC301-EF33-7E4D-F6D5-5E3A0641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CB63E8-065B-6625-7AE5-32661A85E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205AF-3E64-E9FC-52B7-C16804DB8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81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157EC-E135-AF2B-AF07-3195517BB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14AF6-615F-AFF9-81FF-3A1034F04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55C515-118B-297A-78B9-0A64C25B7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2325A-3ABD-858E-CFB4-74BA87D84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37E66-21BA-DD97-7D85-AE98ABC84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50AC7C-59F8-608C-BC58-C00B99F48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0D047-2184-3A4A-45A0-82A3573AF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2D67FB-AD14-8FA4-8E04-238C106E35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3B4899-0F02-A8F8-8E35-12ED99D83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E86D9C-13DB-B4E8-6E83-77F2ECE4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9E7FD6-9B26-265F-20D3-3367932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7C8010-B4F6-2C84-D791-89236CE41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0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940506-9276-6BC0-0B29-4FB0A47F4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7DF6D-9536-5942-82A1-097F7B4EC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B21EF-7DED-44B0-4FD1-22A004C92E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F9A2D-B73B-4F54-B67A-8D47CABEC5D1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351D8-0982-122C-601F-5188DBE6F9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04E06-9D21-45CC-EB00-E806CD0E05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E26C8-D1D2-4235-854D-864E1145F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0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420B9-55C2-103A-5F3B-CD5D25A9A0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Population Estimates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A013B3-E2D3-1EEE-969D-3B9E5BAA81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Presented to the Mule Deer Advisory Committee on 6 May 2024</a:t>
            </a:r>
          </a:p>
          <a:p>
            <a:r>
              <a:rPr lang="en-US" dirty="0">
                <a:solidFill>
                  <a:schemeClr val="bg1"/>
                </a:solidFill>
              </a:rPr>
              <a:t>by</a:t>
            </a:r>
          </a:p>
          <a:p>
            <a:r>
              <a:rPr lang="en-US" dirty="0">
                <a:solidFill>
                  <a:schemeClr val="bg1"/>
                </a:solidFill>
              </a:rPr>
              <a:t>Alix Godar – FWP Population Ecologist/Biometrician</a:t>
            </a:r>
          </a:p>
        </p:txBody>
      </p:sp>
    </p:spTree>
    <p:extLst>
      <p:ext uri="{BB962C8B-B14F-4D97-AF65-F5344CB8AC3E}">
        <p14:creationId xmlns:p14="http://schemas.microsoft.com/office/powerpoint/2010/main" val="2819614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39CD-E78E-317F-20F5-954A45C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Regional Estimates – Region 2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1FECCD-D528-4C05-8395-122AC21726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392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55C51E58-82F4-B742-C9BC-E4FE4DB6BA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8" r="7348" b="3165"/>
          <a:stretch/>
        </p:blipFill>
        <p:spPr>
          <a:xfrm>
            <a:off x="10217721" y="0"/>
            <a:ext cx="197427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94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39CD-E78E-317F-20F5-954A45C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Regional Estimates – Region 3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1FECCD-D528-4C05-8395-122AC21726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13632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FD9E3C9A-0162-102C-6A11-27C51252DE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0" t="1103" r="8295" b="3883"/>
          <a:stretch/>
        </p:blipFill>
        <p:spPr>
          <a:xfrm>
            <a:off x="10110652" y="43657"/>
            <a:ext cx="197544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489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39CD-E78E-317F-20F5-954A45C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Regional Estimates – Region 4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1FECCD-D528-4C05-8395-122AC21726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158548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75FA4EF9-F931-6531-6A12-24588C944A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9" t="1104" r="8077" b="3882"/>
          <a:stretch/>
        </p:blipFill>
        <p:spPr>
          <a:xfrm>
            <a:off x="10136777" y="43657"/>
            <a:ext cx="198191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470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39CD-E78E-317F-20F5-954A45C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Regional Estimates – Region 5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1FECCD-D528-4C05-8395-122AC21726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702741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5139C277-BF9D-792A-23DB-B49FFF1A89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6" t="1104" r="8150" b="3882"/>
          <a:stretch/>
        </p:blipFill>
        <p:spPr>
          <a:xfrm>
            <a:off x="10145486" y="43657"/>
            <a:ext cx="198191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456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39CD-E78E-317F-20F5-954A45C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Regional Estimates – Region 6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1FECCD-D528-4C05-8395-122AC21726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61173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697E4BB0-4D08-D817-242A-BD17FCAA70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7" t="1104" r="6619" b="3344"/>
          <a:stretch/>
        </p:blipFill>
        <p:spPr>
          <a:xfrm>
            <a:off x="10154758" y="43657"/>
            <a:ext cx="2037242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61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39CD-E78E-317F-20F5-954A45C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Regional Estimates – Region 7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1FECCD-D528-4C05-8395-122AC21726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61170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7A18868B-A6B3-DE55-17A5-62A016ECF2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3" t="924" r="7202" b="3883"/>
          <a:stretch/>
        </p:blipFill>
        <p:spPr>
          <a:xfrm>
            <a:off x="10168610" y="43657"/>
            <a:ext cx="202339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96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77C4C-DECF-3CC1-94CC-AC776EE7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Population Management Units (PMUs)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1B8D1A-B7D6-1AF8-19A2-BF3598C3EC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9745" y="1825625"/>
            <a:ext cx="5512509" cy="4351338"/>
          </a:xfrm>
        </p:spPr>
      </p:pic>
    </p:spTree>
    <p:extLst>
      <p:ext uri="{BB962C8B-B14F-4D97-AF65-F5344CB8AC3E}">
        <p14:creationId xmlns:p14="http://schemas.microsoft.com/office/powerpoint/2010/main" val="193459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BD17E31-D94B-7FF4-DAEB-B118335FD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Total Counts – Spring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A409B3A-1893-4A7F-9F71-6F45932806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9522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0548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D3837-F9DE-D922-D461-35D779A1B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Statewide Mule Deer Trend Vs. Total Counts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0C207FF-BBDF-4313-582B-9831BB009F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540672"/>
              </p:ext>
            </p:extLst>
          </p:nvPr>
        </p:nvGraphicFramePr>
        <p:xfrm>
          <a:off x="838200" y="1825625"/>
          <a:ext cx="50292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D16EF47-B5FD-9906-66B5-59B5F11ECF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8017845"/>
              </p:ext>
            </p:extLst>
          </p:nvPr>
        </p:nvGraphicFramePr>
        <p:xfrm>
          <a:off x="6324600" y="1825625"/>
          <a:ext cx="50292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139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57786-A20B-07C4-3F00-FDCA32B99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Fawn:Adult</a:t>
            </a:r>
            <a:r>
              <a:rPr lang="en-US" dirty="0">
                <a:solidFill>
                  <a:schemeClr val="bg1"/>
                </a:solidFill>
              </a:rPr>
              <a:t> Ratio – Spring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521CAC3-3447-425C-B548-AD6FF1DD7C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713864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7345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E46D2-272F-26E9-1793-DE7262004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Population Estimates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C74D9-A0C5-1750-AD7C-17CA6ECAE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Montana has monitored mule deer populations for decades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Mule deer are challenging to count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We do not have absolute abundance estimates (or a “true count”)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Current population estimate methods were agreed upon in 2015 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Minor changes have been made over time to accommodate changes in Hunting Districts and other changes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31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F8B2-D6EA-447B-DBED-62793EDD5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Fawn:Doe</a:t>
            </a:r>
            <a:r>
              <a:rPr lang="en-US" dirty="0">
                <a:solidFill>
                  <a:schemeClr val="bg1"/>
                </a:solidFill>
              </a:rPr>
              <a:t> Ratio – Post Season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43B8FA9-7A49-4E25-B972-5FAAE5521C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217288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1492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323E5-9200-AE90-BDD5-B9A9B4605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Buck:Doe</a:t>
            </a:r>
            <a:r>
              <a:rPr lang="en-US" dirty="0">
                <a:solidFill>
                  <a:schemeClr val="bg1"/>
                </a:solidFill>
              </a:rPr>
              <a:t> Ratio – Post Season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B916F6C-FBAC-47DF-BF4B-90354DDD92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496473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05378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EC229-8BF6-80E9-7616-FE745AF6A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PMU: Northwest Montana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(Regions 1 &amp; 2)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D44CD6-C386-A497-2871-08ADFC9767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9656" y="1825625"/>
            <a:ext cx="5692687" cy="4351338"/>
          </a:xfrm>
        </p:spPr>
      </p:pic>
    </p:spTree>
    <p:extLst>
      <p:ext uri="{BB962C8B-B14F-4D97-AF65-F5344CB8AC3E}">
        <p14:creationId xmlns:p14="http://schemas.microsoft.com/office/powerpoint/2010/main" val="2462015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ADC16-E52B-C8F8-69B2-D9CBF630E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PMU: Montana Foothills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(Regions 2 &amp; 3)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C0138DB-7EAF-2AE9-05DE-654B388856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2632" y="1825625"/>
            <a:ext cx="5606736" cy="4351338"/>
          </a:xfrm>
        </p:spPr>
      </p:pic>
    </p:spTree>
    <p:extLst>
      <p:ext uri="{BB962C8B-B14F-4D97-AF65-F5344CB8AC3E}">
        <p14:creationId xmlns:p14="http://schemas.microsoft.com/office/powerpoint/2010/main" val="12994818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51D56-6EF5-B076-1F21-C2D0ADCDF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PMU: Prairie/Mountain Foothill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(Regions 3, 4, &amp; 5)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05F521B-3DB5-C90B-DC3B-E1B1D0C67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5761" y="1825625"/>
            <a:ext cx="5620477" cy="4351338"/>
          </a:xfrm>
        </p:spPr>
      </p:pic>
    </p:spTree>
    <p:extLst>
      <p:ext uri="{BB962C8B-B14F-4D97-AF65-F5344CB8AC3E}">
        <p14:creationId xmlns:p14="http://schemas.microsoft.com/office/powerpoint/2010/main" val="3001661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30D77-CA5C-32F9-2C56-9B20A6B6E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PMU: Southern Mountains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(Regions 3 &amp; 5)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54008C-1601-4E88-58EF-D39230D89F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4944" y="1825625"/>
            <a:ext cx="5662111" cy="4351338"/>
          </a:xfrm>
        </p:spPr>
      </p:pic>
    </p:spTree>
    <p:extLst>
      <p:ext uri="{BB962C8B-B14F-4D97-AF65-F5344CB8AC3E}">
        <p14:creationId xmlns:p14="http://schemas.microsoft.com/office/powerpoint/2010/main" val="25284263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ECFEC-2F76-574E-41AB-BAD87E47A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PMU: Prairie Breaks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(Regions 4, 5, 6 &amp; 7)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FC25928-5132-A4F8-6D57-1D8CAC5E6D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2632" y="1825625"/>
            <a:ext cx="5606736" cy="4351338"/>
          </a:xfrm>
        </p:spPr>
      </p:pic>
    </p:spTree>
    <p:extLst>
      <p:ext uri="{BB962C8B-B14F-4D97-AF65-F5344CB8AC3E}">
        <p14:creationId xmlns:p14="http://schemas.microsoft.com/office/powerpoint/2010/main" val="16162715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06780-A593-7E40-B676-909632BFA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E2798-39CB-EF2B-D2C4-2DBD3971D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Montana does not have an absolute abundance of mule deer in the state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mule deer population is estimated from population indices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We are working toward developing more robust methods to estimate mule deer abundance that incorporate additional data</a:t>
            </a:r>
          </a:p>
        </p:txBody>
      </p:sp>
    </p:spTree>
    <p:extLst>
      <p:ext uri="{BB962C8B-B14F-4D97-AF65-F5344CB8AC3E}">
        <p14:creationId xmlns:p14="http://schemas.microsoft.com/office/powerpoint/2010/main" val="1877830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681A2-C942-96CE-FEC1-483463BEF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Population Estimates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A74CD-D01E-FE2F-3C72-1DA9E33E5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Without an absolute abundance, population indices are a feasible alternative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We cannot compare potential population indices directly to absolute abundance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state tested two potential population indices by comparing them to each other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If they are both population indices, they should trend together</a:t>
            </a:r>
          </a:p>
        </p:txBody>
      </p:sp>
    </p:spTree>
    <p:extLst>
      <p:ext uri="{BB962C8B-B14F-4D97-AF65-F5344CB8AC3E}">
        <p14:creationId xmlns:p14="http://schemas.microsoft.com/office/powerpoint/2010/main" val="114857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FE79B-3816-7FB1-A580-4A3B4514A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Population Indices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8E5ED-FE0D-DD90-D0DC-9410C10BE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The number of bucks harvested on a General License is an index to population trend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number of deer counted on survey areas is an index to the population trend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Surveys are conducted in the spring </a:t>
            </a:r>
            <a:r>
              <a:rPr lang="en-US">
                <a:solidFill>
                  <a:schemeClr val="bg1"/>
                </a:solidFill>
              </a:rPr>
              <a:t>(April) and </a:t>
            </a:r>
            <a:r>
              <a:rPr lang="en-US" dirty="0">
                <a:solidFill>
                  <a:schemeClr val="bg1"/>
                </a:solidFill>
              </a:rPr>
              <a:t>post-hunting (December) by FWP biologists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Compared the two indices to each other since we lack an absolute abundance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163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82011-1AA5-3DF2-2F04-EEF6BE106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Comparing Population Indices</a:t>
            </a:r>
          </a:p>
        </p:txBody>
      </p:sp>
      <p:pic>
        <p:nvPicPr>
          <p:cNvPr id="1026" name="Picture 26">
            <a:extLst>
              <a:ext uri="{FF2B5EF4-FFF2-40B4-BE49-F238E27FC236}">
                <a16:creationId xmlns:a16="http://schemas.microsoft.com/office/drawing/2014/main" id="{9621692A-CC5B-0B66-1CA4-387B2D0A6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7"/>
          <a:stretch>
            <a:fillRect/>
          </a:stretch>
        </p:blipFill>
        <p:spPr bwMode="auto">
          <a:xfrm>
            <a:off x="529167" y="1738084"/>
            <a:ext cx="5516142" cy="328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8">
            <a:extLst>
              <a:ext uri="{FF2B5EF4-FFF2-40B4-BE49-F238E27FC236}">
                <a16:creationId xmlns:a16="http://schemas.microsoft.com/office/drawing/2014/main" id="{EEE50DFB-5A74-D5CC-F743-16E85B265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9"/>
          <a:stretch>
            <a:fillRect/>
          </a:stretch>
        </p:blipFill>
        <p:spPr bwMode="auto">
          <a:xfrm>
            <a:off x="6138225" y="1738084"/>
            <a:ext cx="5516142" cy="325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B963755-468B-9CDA-E7CD-D9F193100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99305B-86B3-BE1F-FF88-ABD1866AE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69" y="5284115"/>
            <a:ext cx="5410200" cy="379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0156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Figure 20. Points represent the total number of deer counted on a trend area in eastern Montana from 2000–2020. Blue line represents a local regression line with grey confidence intervals.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B43B37-A342-7974-98CD-D1FAF3764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4532" y="5284114"/>
            <a:ext cx="5207000" cy="379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0156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Figure 21. Points represent buck harvest density from the same HD as the above trend area 2000–2020. The blue line represents a local regression line with grey confidence intervals.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8D95F9-F08B-C4FE-ED50-EE0C516F0AAC}"/>
              </a:ext>
            </a:extLst>
          </p:cNvPr>
          <p:cNvSpPr txBox="1"/>
          <p:nvPr/>
        </p:nvSpPr>
        <p:spPr>
          <a:xfrm>
            <a:off x="6214532" y="6451075"/>
            <a:ext cx="520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Citation: MT FWP. Mule Deer Initiative. pp. 22  </a:t>
            </a:r>
          </a:p>
        </p:txBody>
      </p:sp>
    </p:spTree>
    <p:extLst>
      <p:ext uri="{BB962C8B-B14F-4D97-AF65-F5344CB8AC3E}">
        <p14:creationId xmlns:p14="http://schemas.microsoft.com/office/powerpoint/2010/main" val="2967540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8A117-071F-9AE8-741B-FB908A3B0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Population Estimates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9D80C-45D3-ECF9-F737-D8AB53E24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Each hunting district decided on a method to estimate their mule deer: either a buck harvest multiplier or a density estimate from the aerial surveys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Buck harvest multipliers can either be: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static - the same annually 	      OR 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Non-static - calculated annually from </a:t>
            </a:r>
            <a:r>
              <a:rPr lang="en-US" dirty="0" err="1">
                <a:solidFill>
                  <a:schemeClr val="bg1"/>
                </a:solidFill>
              </a:rPr>
              <a:t>buck:doe</a:t>
            </a:r>
            <a:r>
              <a:rPr lang="en-US" dirty="0">
                <a:solidFill>
                  <a:schemeClr val="bg1"/>
                </a:solidFill>
              </a:rPr>
              <a:t> (post-hunting season) and </a:t>
            </a:r>
            <a:r>
              <a:rPr lang="en-US" dirty="0" err="1">
                <a:solidFill>
                  <a:schemeClr val="bg1"/>
                </a:solidFill>
              </a:rPr>
              <a:t>fawn:adult</a:t>
            </a:r>
            <a:r>
              <a:rPr lang="en-US" dirty="0">
                <a:solidFill>
                  <a:schemeClr val="bg1"/>
                </a:solidFill>
              </a:rPr>
              <a:t> (spring) ratios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Mule deer are estimated for each hunting district but combined by Region to account for the mobility of mule deer</a:t>
            </a:r>
          </a:p>
        </p:txBody>
      </p:sp>
    </p:spTree>
    <p:extLst>
      <p:ext uri="{BB962C8B-B14F-4D97-AF65-F5344CB8AC3E}">
        <p14:creationId xmlns:p14="http://schemas.microsoft.com/office/powerpoint/2010/main" val="1693082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F0C25-F952-5399-DFFB-71446D415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Statewide Mule Deer Trend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AAEEC1D-8A4D-D89D-6E9E-7B7F1F7C98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0109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8654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39CD-E78E-317F-20F5-954A45C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Regional Estimates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1FECCD-D528-4C05-8395-122AC21726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869305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7572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39CD-E78E-317F-20F5-954A45C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Mule Deer Regional Estimates – Region 1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1FECCD-D528-4C05-8395-122AC21726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59879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4D686BA8-6BCB-83E7-6798-EC31A73AF7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t="28" r="7348" b="3524"/>
          <a:stretch/>
        </p:blipFill>
        <p:spPr>
          <a:xfrm>
            <a:off x="10200861" y="9934"/>
            <a:ext cx="1991139" cy="114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548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545</Words>
  <Application>Microsoft Office PowerPoint</Application>
  <PresentationFormat>Widescreen</PresentationFormat>
  <Paragraphs>71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Mule Deer Population Estimates</vt:lpstr>
      <vt:lpstr>Mule Deer Population Estimates</vt:lpstr>
      <vt:lpstr>Mule Deer Population Estimates</vt:lpstr>
      <vt:lpstr>Population Indices</vt:lpstr>
      <vt:lpstr>Comparing Population Indices</vt:lpstr>
      <vt:lpstr>Population Estimates</vt:lpstr>
      <vt:lpstr>Statewide Mule Deer Trend</vt:lpstr>
      <vt:lpstr>Mule Deer Regional Estimates</vt:lpstr>
      <vt:lpstr>Mule Deer Regional Estimates – Region 1</vt:lpstr>
      <vt:lpstr>Mule Deer Regional Estimates – Region 2</vt:lpstr>
      <vt:lpstr>Mule Deer Regional Estimates – Region 3</vt:lpstr>
      <vt:lpstr>Mule Deer Regional Estimates – Region 4</vt:lpstr>
      <vt:lpstr>Mule Deer Regional Estimates – Region 5</vt:lpstr>
      <vt:lpstr>Mule Deer Regional Estimates – Region 6</vt:lpstr>
      <vt:lpstr>Mule Deer Regional Estimates – Region 7</vt:lpstr>
      <vt:lpstr>Population Management Units (PMUs)</vt:lpstr>
      <vt:lpstr>Total Counts – Spring</vt:lpstr>
      <vt:lpstr>Statewide Mule Deer Trend Vs. Total Counts</vt:lpstr>
      <vt:lpstr>Fawn:Adult Ratio – Spring</vt:lpstr>
      <vt:lpstr>Fawn:Doe Ratio – Post Season</vt:lpstr>
      <vt:lpstr>Buck:Doe Ratio – Post Season</vt:lpstr>
      <vt:lpstr>PMU: Northwest Montana  (Regions 1 &amp; 2)</vt:lpstr>
      <vt:lpstr>PMU: Montana Foothills  (Regions 2 &amp; 3)</vt:lpstr>
      <vt:lpstr>PMU: Prairie/Mountain Foothill  (Regions 3, 4, &amp; 5)</vt:lpstr>
      <vt:lpstr>PMU: Southern Mountains (Regions 3 &amp; 5)</vt:lpstr>
      <vt:lpstr>PMU: Prairie Breaks (Regions 4, 5, 6 &amp; 7)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Mule Deer Population Estimates</dc:title>
  <dc:creator>Godar, Alixandra</dc:creator>
  <cp:lastModifiedBy>Alixandra</cp:lastModifiedBy>
  <cp:revision>5</cp:revision>
  <dcterms:created xsi:type="dcterms:W3CDTF">2024-04-30T19:02:22Z</dcterms:created>
  <dcterms:modified xsi:type="dcterms:W3CDTF">2024-05-03T20:09:13Z</dcterms:modified>
</cp:coreProperties>
</file>