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8" r:id="rId10"/>
    <p:sldId id="266" r:id="rId11"/>
    <p:sldId id="264" r:id="rId12"/>
    <p:sldId id="265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82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1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626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374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19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699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641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454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02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0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61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6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383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32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6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96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47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F1BE58-6C5A-466F-84EF-725078804A40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737466F-E889-4B7C-983E-AC09B88D4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5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18413-C4CE-EF3B-C37A-7BDE4C36B8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MDCAC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AE8600-6FDD-5F57-D3DA-E19A590ACA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400" dirty="0"/>
              <a:t>Background Information</a:t>
            </a:r>
          </a:p>
          <a:p>
            <a:r>
              <a:rPr lang="en-US" sz="4400" dirty="0"/>
              <a:t>What we think we know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DC920863-5A20-299D-C855-41C93A7156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37" y="730613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282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2D3CE-90E6-2951-58BD-3DF9CD75E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and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CEB8F-F558-2815-984E-3284762C2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Average annual rates of natural mortality (e.g., malnutrition, predation, disease, accidents) of adult female mule deer are low and similar (5–7%); unfavorable conditions can triple or even quadruple these rates (</a:t>
            </a:r>
            <a:r>
              <a:rPr lang="en-US" sz="2400" b="1" i="1" u="sng" dirty="0">
                <a:latin typeface="Calibri" panose="020F0502020204030204" pitchFamily="34" charset="0"/>
                <a:cs typeface="Times New Roman" panose="02020603050405020304" pitchFamily="18" charset="0"/>
              </a:rPr>
              <a:t>opportunity for additional evaluation</a:t>
            </a: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Predation can be compensatory or additive depending on which individuals are preyed upon (</a:t>
            </a:r>
            <a:r>
              <a:rPr lang="en-US" sz="2400" i="1" dirty="0">
                <a:latin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Buck:doe</a:t>
            </a: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 ratios within the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typical range observed in Montana do not limit fawn production (</a:t>
            </a:r>
            <a:r>
              <a:rPr lang="en-US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0EF1BB8C-2F28-C1A4-39DD-7EA4169CB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982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ED0A4-9DAC-A6CD-6AE1-9FA81F3E8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and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9DFFD-CF3A-302E-7C13-B3B897879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Mule deer management must function within the realm of ecological variation that is specific to each PMU (</a:t>
            </a:r>
            <a:r>
              <a:rPr lang="en-US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FWP provides opportunity aimed to direct the population towards management goals (</a:t>
            </a:r>
            <a:r>
              <a:rPr lang="en-US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Montana’s AHM plan has worked to moderate population fluctuations since its original implementation beginning in 2001 (</a:t>
            </a:r>
            <a:r>
              <a:rPr lang="en-US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B41975D3-D917-7C2A-C8C1-405BCC929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476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D3266-BDBE-9276-AC9C-B33B5630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and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624B6-66D9-A948-DFDC-62DB81019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the number of bucks harvested on a general license is a reliable index to population size (</a:t>
            </a:r>
            <a:r>
              <a:rPr lang="en-US" sz="2400" b="1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opportunity for additional evaluation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aerial surveys on trend areas is a reliable index to population size (</a:t>
            </a:r>
            <a:r>
              <a:rPr lang="en-US" sz="2400" b="1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opportunity for additional evaluation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(15–37%) hunters are in favor of restrictions to manage for older age class bucks (</a:t>
            </a:r>
            <a:r>
              <a:rPr lang="en-US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majority of hunters want the opportunity to hunt mule deer bucks every year somewhere in Montana, with a lower probability of harvesting a mature buck (</a:t>
            </a:r>
            <a:r>
              <a:rPr lang="en-US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986C0603-F503-A045-36C9-A45980754E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824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790DA-18C7-60DB-5994-360D8E3B5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6" name="Content Placeholder 5" descr="A close up of a deer&#10;&#10;Description automatically generated with medium confidence">
            <a:extLst>
              <a:ext uri="{FF2B5EF4-FFF2-40B4-BE49-F238E27FC236}">
                <a16:creationId xmlns:a16="http://schemas.microsoft.com/office/drawing/2014/main" id="{05B8C2BE-BCCF-5FCA-A876-9B126D86D1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D58B4F0B-3D9E-78AA-CC77-A7400377C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700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A5DFF-BB10-F3CC-5A4C-CC527EE10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Mule Deer Declines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0244D-1EC8-9553-B929-166BB265F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Historically cyclic</a:t>
            </a:r>
          </a:p>
          <a:p>
            <a:r>
              <a:rPr lang="en-US" dirty="0"/>
              <a:t>Highs not always as high as before?</a:t>
            </a:r>
          </a:p>
          <a:p>
            <a:r>
              <a:rPr lang="en-US" dirty="0"/>
              <a:t>Issue that is broader than Montana</a:t>
            </a:r>
          </a:p>
          <a:p>
            <a:r>
              <a:rPr lang="en-US" dirty="0"/>
              <a:t>Recognized by Western Association of Fish and Wildlife Agencies in 1997</a:t>
            </a:r>
          </a:p>
          <a:p>
            <a:r>
              <a:rPr lang="en-US" dirty="0"/>
              <a:t>First meeting of Mule Deer Working Group in June 1998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B7DD627E-3B9D-6CA6-94C5-85C886F5BC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087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CC16-EB3F-6D82-0402-4923EBDB2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 Cause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FB795-CD06-6238-DD8C-E083253A8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5372099" cy="331893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Exercise involving representative biologists from WAFWA states and provinces (24 member agencies)</a:t>
            </a:r>
          </a:p>
          <a:p>
            <a:r>
              <a:rPr lang="en-US" dirty="0"/>
              <a:t>Identify the potential causes for decline, but push to determine least common denominators to consider</a:t>
            </a:r>
          </a:p>
          <a:p>
            <a:r>
              <a:rPr lang="en-US" dirty="0"/>
              <a:t>Arrived at 9 potential causes for declines, although many potential causes are influenced by others</a:t>
            </a:r>
          </a:p>
          <a:p>
            <a:r>
              <a:rPr lang="en-US" dirty="0"/>
              <a:t>Published in 2003</a:t>
            </a:r>
          </a:p>
        </p:txBody>
      </p:sp>
      <p:pic>
        <p:nvPicPr>
          <p:cNvPr id="5" name="Picture 4" descr="A picture containing qr code&#10;&#10;Description automatically generated">
            <a:extLst>
              <a:ext uri="{FF2B5EF4-FFF2-40B4-BE49-F238E27FC236}">
                <a16:creationId xmlns:a16="http://schemas.microsoft.com/office/drawing/2014/main" id="{2298BAA3-C97B-01F3-DA8F-4A7AF9BBD0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5000" r="7084"/>
          <a:stretch/>
        </p:blipFill>
        <p:spPr>
          <a:xfrm rot="5400000">
            <a:off x="7641254" y="2897808"/>
            <a:ext cx="3596218" cy="2914470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3B5A220B-B820-EF84-3F9E-6F6359292F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86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EC456-5394-9447-4CCB-7A0B597E1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A0B15-88B9-0AC3-11A5-4C0CF405D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Changes to mule deer habitat</a:t>
            </a:r>
          </a:p>
          <a:p>
            <a:pPr lvl="1"/>
            <a:r>
              <a:rPr lang="en-US" dirty="0"/>
              <a:t>Nevada example</a:t>
            </a:r>
          </a:p>
          <a:p>
            <a:r>
              <a:rPr lang="en-US" dirty="0"/>
              <a:t>Ecoregional differences in population dynamics</a:t>
            </a:r>
          </a:p>
          <a:p>
            <a:pPr lvl="1"/>
            <a:r>
              <a:rPr lang="en-US" dirty="0"/>
              <a:t>Pregnancy rates routinely high, fawn survival variable, influenced by drought, winter severity, hiding cover (predation), and forage quality</a:t>
            </a:r>
          </a:p>
          <a:p>
            <a:pPr lvl="1"/>
            <a:r>
              <a:rPr lang="en-US" dirty="0"/>
              <a:t>Effects not consistent across the range of mule deer</a:t>
            </a:r>
          </a:p>
          <a:p>
            <a:r>
              <a:rPr lang="en-US" dirty="0"/>
              <a:t>Nutrition</a:t>
            </a:r>
          </a:p>
          <a:p>
            <a:pPr lvl="1"/>
            <a:r>
              <a:rPr lang="en-US" dirty="0"/>
              <a:t>Diet and forage quality influence nutritional status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93E90CFD-C16A-4DDD-1E82-D0BE8511D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59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91AE4-6A87-9CFE-AA92-C6996DC47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75C2B-0B40-99FC-FBA7-8F67A23CF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Hunting and hunt structure</a:t>
            </a:r>
          </a:p>
          <a:p>
            <a:pPr lvl="1"/>
            <a:r>
              <a:rPr lang="en-US" dirty="0" err="1"/>
              <a:t>Buck:doe</a:t>
            </a:r>
            <a:r>
              <a:rPr lang="en-US" dirty="0"/>
              <a:t> ratios rarely influence recruitment, but clear objectives needed for management</a:t>
            </a:r>
          </a:p>
          <a:p>
            <a:pPr lvl="1"/>
            <a:r>
              <a:rPr lang="en-US" dirty="0"/>
              <a:t>Choice of management may influence hunter participation and experience</a:t>
            </a:r>
          </a:p>
          <a:p>
            <a:r>
              <a:rPr lang="en-US" dirty="0"/>
              <a:t>Disease</a:t>
            </a:r>
          </a:p>
          <a:p>
            <a:pPr lvl="1"/>
            <a:r>
              <a:rPr lang="en-US" dirty="0"/>
              <a:t>CWD most prevalent issue, but others like EHD play important role</a:t>
            </a:r>
          </a:p>
          <a:p>
            <a:pPr lvl="1"/>
            <a:r>
              <a:rPr lang="en-US" dirty="0"/>
              <a:t>Management objectives for hunting may influence likelihood for disease prevalence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9AFF7CA3-03FA-A8EB-8348-6D5AA6EC1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22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4AC26-3A3F-47CB-037D-6B27C6F5A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7288D-11EE-15A4-46C9-C89962995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  <a:p>
            <a:pPr lvl="1"/>
            <a:r>
              <a:rPr lang="en-US" dirty="0"/>
              <a:t>Consistency, statistical validity, compatibility, and comparable data sets</a:t>
            </a:r>
          </a:p>
          <a:p>
            <a:r>
              <a:rPr lang="en-US" dirty="0"/>
              <a:t>Deer-predator relationships</a:t>
            </a:r>
          </a:p>
          <a:p>
            <a:pPr lvl="1"/>
            <a:r>
              <a:rPr lang="en-US" dirty="0"/>
              <a:t>When is predation management effective, how have relationships changed with time?</a:t>
            </a:r>
          </a:p>
          <a:p>
            <a:r>
              <a:rPr lang="en-US" dirty="0"/>
              <a:t>Precipitation and weather</a:t>
            </a:r>
          </a:p>
          <a:p>
            <a:pPr lvl="1"/>
            <a:r>
              <a:rPr lang="en-US" dirty="0"/>
              <a:t>Effects on deer and influence on a changing habitat such as Nevada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260741F1-2E3C-22C8-AF4B-2DC0CFF86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2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52C8B-EF68-E14C-35D5-86BB2EC18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Crafting a Mule Deer Initiative In Montana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56D68-99B0-B104-83BE-CF6C87BCB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can we continue to learn based on recent evaluations?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4EC82EA6-7F13-96BA-213D-0B49CDC6CE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  <p:pic>
        <p:nvPicPr>
          <p:cNvPr id="6" name="Picture 5" descr="A deer in a grassy area&#10;&#10;Description automatically generated with low confidence">
            <a:extLst>
              <a:ext uri="{FF2B5EF4-FFF2-40B4-BE49-F238E27FC236}">
                <a16:creationId xmlns:a16="http://schemas.microsoft.com/office/drawing/2014/main" id="{62AE504A-0F8B-1C26-9A76-D8B26669E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75" y="3011671"/>
            <a:ext cx="4171950" cy="312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77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C7BE0-FE20-91DB-84F7-554F0A2B3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and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195F6-05BD-9583-00C9-6FD7F7A70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Mule deer population dynamics vary across ecoregions within Montana (</a:t>
            </a:r>
            <a:r>
              <a:rPr lang="en-US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Mule deer population dynamics adjust as the environment fluctuates within predictable bounds; the outcome is a characteristic set of population parameters that reflect the environmental variation (</a:t>
            </a:r>
            <a:r>
              <a:rPr lang="en-US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Interaction between fawn recruitment and natural mortality provides the “window of opportunity for hunter harvest;” for most populations, fluctuations in recruitment rates are more influential to harvest opportunity than fluctuations in natural adult mortality (</a:t>
            </a:r>
            <a:r>
              <a:rPr lang="en-US" b="1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opportunity for additional evaluation</a:t>
            </a:r>
            <a:r>
              <a:rPr lang="en-US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DFF500EA-2F26-18F7-4DE1-307CB5285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937" y="624968"/>
            <a:ext cx="1197665" cy="11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078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2E8E54-BDC0-2817-BDBE-5D3A9AECA3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117" b="7008"/>
          <a:stretch/>
        </p:blipFill>
        <p:spPr bwMode="auto">
          <a:xfrm>
            <a:off x="3497167" y="676276"/>
            <a:ext cx="5228050" cy="54959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86695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166</TotalTime>
  <Words>600</Words>
  <Application>Microsoft Office PowerPoint</Application>
  <PresentationFormat>Widescreen</PresentationFormat>
  <Paragraphs>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Symbol</vt:lpstr>
      <vt:lpstr>Organic</vt:lpstr>
      <vt:lpstr>MDCAC</vt:lpstr>
      <vt:lpstr>Mule Deer Declines</vt:lpstr>
      <vt:lpstr>Root Cause Analysis</vt:lpstr>
      <vt:lpstr>What are they?</vt:lpstr>
      <vt:lpstr>What are they?</vt:lpstr>
      <vt:lpstr>What are they?</vt:lpstr>
      <vt:lpstr>Crafting a Mule Deer Initiative In Montana</vt:lpstr>
      <vt:lpstr>Assumptions and Testing</vt:lpstr>
      <vt:lpstr>PowerPoint Presentation</vt:lpstr>
      <vt:lpstr>Assumptions and Testing</vt:lpstr>
      <vt:lpstr>Assumptions and Testing</vt:lpstr>
      <vt:lpstr>Assumptions and Testing</vt:lpstr>
      <vt:lpstr>Questions?</vt:lpstr>
    </vt:vector>
  </TitlesOfParts>
  <Company>Montana Fish Wildlife and Parks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MDCAC</dc:title>
  <dc:creator>Wakeling, Brian</dc:creator>
  <cp:lastModifiedBy>Wakeling, Brian</cp:lastModifiedBy>
  <cp:revision>7</cp:revision>
  <dcterms:created xsi:type="dcterms:W3CDTF">2024-04-30T14:00:29Z</dcterms:created>
  <dcterms:modified xsi:type="dcterms:W3CDTF">2024-05-03T13:56:32Z</dcterms:modified>
</cp:coreProperties>
</file>