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sldIdLst>
    <p:sldId id="257" r:id="rId2"/>
    <p:sldId id="259" r:id="rId3"/>
    <p:sldId id="260" r:id="rId4"/>
    <p:sldId id="451" r:id="rId5"/>
    <p:sldId id="347" r:id="rId6"/>
    <p:sldId id="348" r:id="rId7"/>
    <p:sldId id="349" r:id="rId8"/>
    <p:sldId id="283" r:id="rId9"/>
    <p:sldId id="361" r:id="rId10"/>
    <p:sldId id="353" r:id="rId11"/>
    <p:sldId id="262" r:id="rId12"/>
    <p:sldId id="448" r:id="rId13"/>
    <p:sldId id="447" r:id="rId14"/>
    <p:sldId id="362" r:id="rId15"/>
    <p:sldId id="264" r:id="rId16"/>
    <p:sldId id="453" r:id="rId17"/>
    <p:sldId id="339" r:id="rId18"/>
    <p:sldId id="364" r:id="rId19"/>
    <p:sldId id="446" r:id="rId20"/>
    <p:sldId id="385" r:id="rId21"/>
    <p:sldId id="386" r:id="rId22"/>
    <p:sldId id="267" r:id="rId23"/>
    <p:sldId id="454" r:id="rId24"/>
    <p:sldId id="357" r:id="rId25"/>
    <p:sldId id="452" r:id="rId26"/>
    <p:sldId id="358" r:id="rId27"/>
    <p:sldId id="468" r:id="rId28"/>
    <p:sldId id="282" r:id="rId29"/>
    <p:sldId id="356" r:id="rId30"/>
    <p:sldId id="471" r:id="rId31"/>
    <p:sldId id="469" r:id="rId32"/>
    <p:sldId id="470" r:id="rId33"/>
    <p:sldId id="445" r:id="rId34"/>
    <p:sldId id="456" r:id="rId35"/>
    <p:sldId id="457" r:id="rId36"/>
    <p:sldId id="467" r:id="rId37"/>
    <p:sldId id="465" r:id="rId38"/>
    <p:sldId id="463" r:id="rId39"/>
    <p:sldId id="258" r:id="rId40"/>
    <p:sldId id="261" r:id="rId41"/>
    <p:sldId id="464" r:id="rId42"/>
    <p:sldId id="462" r:id="rId43"/>
    <p:sldId id="466" r:id="rId44"/>
    <p:sldId id="450" r:id="rId45"/>
    <p:sldId id="352" r:id="rId46"/>
    <p:sldId id="359" r:id="rId4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E5E5"/>
    <a:srgbClr val="EBEBEB"/>
    <a:srgbClr val="FFFFFF"/>
    <a:srgbClr val="41547F"/>
    <a:srgbClr val="223B8A"/>
    <a:srgbClr val="9B2825"/>
    <a:srgbClr val="FFC4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43AADD-4E85-4C30-A2D1-8533ACE59870}" v="15" dt="2024-05-10T18:47:42.46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11" autoAdjust="0"/>
    <p:restoredTop sz="94242" autoAdjust="0"/>
  </p:normalViewPr>
  <p:slideViewPr>
    <p:cSldViewPr snapToGrid="0">
      <p:cViewPr varScale="1">
        <p:scale>
          <a:sx n="80" d="100"/>
          <a:sy n="80" d="100"/>
        </p:scale>
        <p:origin x="821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E6D0EA-79DC-4044-8EEC-A688B8FFDDAF}" type="datetimeFigureOut">
              <a:rPr lang="en-US" smtClean="0"/>
              <a:t>5/10/2024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DD84C4-705C-454C-A325-5F81DC4539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433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15CF6F-E074-4FA9-B33E-38D0AD8B51E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1894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15CF6F-E074-4FA9-B33E-38D0AD8B51E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13139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These are only districts where we have data for 5+ years since detection, and where we have an average of 15 samples in at least one sex each year.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3B9B6-7E1C-429B-8ECF-C1C57AAE08C3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886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15CF6F-E074-4FA9-B33E-38D0AD8B51E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9426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15CF6F-E074-4FA9-B33E-38D0AD8B51E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0801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DD84C4-705C-454C-A325-5F81DC45395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2331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DD84C4-705C-454C-A325-5F81DC45395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0378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-CWD Mgt beg in MT in 98, </a:t>
            </a:r>
          </a:p>
          <a:p>
            <a:r>
              <a:rPr lang="en-US" dirty="0"/>
              <a:t>-Led to 1</a:t>
            </a:r>
            <a:r>
              <a:rPr lang="en-US" baseline="30000" dirty="0"/>
              <a:t>st</a:t>
            </a:r>
            <a:r>
              <a:rPr lang="en-US" dirty="0"/>
              <a:t> Mgt Plan 2005, outlined multi-faceted mgt incl: deer </a:t>
            </a:r>
            <a:r>
              <a:rPr lang="en-US" dirty="0" err="1"/>
              <a:t>rmvl</a:t>
            </a:r>
            <a:r>
              <a:rPr lang="en-US" dirty="0"/>
              <a:t> (</a:t>
            </a:r>
            <a:r>
              <a:rPr lang="en-US" dirty="0" err="1"/>
              <a:t>esp</a:t>
            </a:r>
            <a:r>
              <a:rPr lang="en-US" dirty="0"/>
              <a:t> bucks), red food </a:t>
            </a:r>
            <a:r>
              <a:rPr lang="en-US" dirty="0" err="1"/>
              <a:t>attr</a:t>
            </a:r>
            <a:r>
              <a:rPr lang="en-US" dirty="0"/>
              <a:t>, and prop </a:t>
            </a:r>
            <a:r>
              <a:rPr lang="en-US" dirty="0" err="1"/>
              <a:t>disp</a:t>
            </a:r>
            <a:r>
              <a:rPr lang="en-US" dirty="0"/>
              <a:t> of carcasses</a:t>
            </a:r>
          </a:p>
          <a:p>
            <a:r>
              <a:rPr lang="en-US" dirty="0"/>
              <a:t>-1</a:t>
            </a:r>
            <a:r>
              <a:rPr lang="en-US" baseline="30000" dirty="0"/>
              <a:t>st</a:t>
            </a:r>
            <a:r>
              <a:rPr lang="en-US" dirty="0"/>
              <a:t> </a:t>
            </a:r>
            <a:r>
              <a:rPr lang="en-US" dirty="0" err="1"/>
              <a:t>discov</a:t>
            </a:r>
            <a:r>
              <a:rPr lang="en-US" dirty="0"/>
              <a:t> in wild deer in 2017, </a:t>
            </a:r>
          </a:p>
          <a:p>
            <a:r>
              <a:rPr lang="en-US" dirty="0"/>
              <a:t>-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15CF6F-E074-4FA9-B33E-38D0AD8B51E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1435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15CF6F-E074-4FA9-B33E-38D0AD8B51EE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0960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15CF6F-E074-4FA9-B33E-38D0AD8B51EE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42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15CF6F-E074-4FA9-B33E-38D0AD8B51E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3086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1D580F-CBAF-95CF-D631-DDE93F8AF0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E946416-A0A7-34BF-B33B-A927CC72C6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7FD1B5-30C1-9912-3A73-7299B2D12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08BFA-4913-408D-8019-8424CE6EFC52}" type="datetimeFigureOut">
              <a:rPr lang="en-US" smtClean="0"/>
              <a:t>5/10/2024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2A37D5-77E7-E757-3960-400F72202C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AB9DBC-3D39-9208-868C-21B716CBE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0C1A4-CE5D-46CC-9D0E-3907E301A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339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5B4913-025B-41F5-5475-8779DF7992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B91EA6-34A9-2CA0-16E7-9EADC97A83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228CF7-7BFC-C182-3EB8-7F32909840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08BFA-4913-408D-8019-8424CE6EFC52}" type="datetimeFigureOut">
              <a:rPr lang="en-US" smtClean="0"/>
              <a:t>5/10/2024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3DDB86-62EF-74EF-ED73-2F1DB23D96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D5780F-07A1-2B23-8C43-4E543D6E2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0C1A4-CE5D-46CC-9D0E-3907E301A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644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A8B380-8BDA-362D-9FF4-439144EE2DF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DF8CE9-C069-CDB6-5F3E-DEE8BA6108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4DA7CB-C269-88E8-36E9-6DB61B082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08BFA-4913-408D-8019-8424CE6EFC52}" type="datetimeFigureOut">
              <a:rPr lang="en-US" smtClean="0"/>
              <a:t>5/10/2024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FDE806-3E74-0F14-0276-52E3F17B24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CE2FE2-C214-0479-CF23-2FEE143CA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0C1A4-CE5D-46CC-9D0E-3907E301A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258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DE2D6-2BBB-9851-FA21-1F22B55F8E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6F3DAC-2D84-F489-CF0E-54CCA1FD20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1116E7-DE67-6853-C1A8-2FC7285C27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08BFA-4913-408D-8019-8424CE6EFC52}" type="datetimeFigureOut">
              <a:rPr lang="en-US" smtClean="0"/>
              <a:t>5/10/2024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78148E-A522-8C10-CB1A-7F76C3812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0775FD-63CF-8D51-C0BC-8FD289254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0C1A4-CE5D-46CC-9D0E-3907E301A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975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4F4B7B-C22F-57FC-1A42-7FB2577954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07E6D1-81CD-5CA0-7070-35C3AAA34B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CAEED3-D28D-134E-A168-79C0E484B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08BFA-4913-408D-8019-8424CE6EFC52}" type="datetimeFigureOut">
              <a:rPr lang="en-US" smtClean="0"/>
              <a:t>5/10/2024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2EAABF-D416-97ED-C406-5B644D707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1E7289-4638-1E91-B616-E60850870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0C1A4-CE5D-46CC-9D0E-3907E301A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266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9B716-A320-11A4-8AB4-A42BD25E6E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3C4113-168A-96D9-876C-B5E021D7F9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E8325D-5895-08BB-A1F3-2AFDB1FF57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7F8B9B-DEA3-9424-1A40-0B598E145C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08BFA-4913-408D-8019-8424CE6EFC52}" type="datetimeFigureOut">
              <a:rPr lang="en-US" smtClean="0"/>
              <a:t>5/10/2024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CC7094-AD50-5742-21BF-ADF22B235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B22410-C792-AE5A-828D-A08D4C277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0C1A4-CE5D-46CC-9D0E-3907E301A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900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0C4EE4-24CB-C42F-AA35-E0ED8F0E6E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F9DE36-9A5A-1A62-037F-FBF6145D6F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CDF403-9B08-1D92-AEB8-50B2742EF2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FD21020-866E-FCA7-1445-178CAEE83C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7F94E6-12FF-24D5-5C93-7EF4BECC4EA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962C329-D2F9-9D5D-6CAD-2E2D9B144C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08BFA-4913-408D-8019-8424CE6EFC52}" type="datetimeFigureOut">
              <a:rPr lang="en-US" smtClean="0"/>
              <a:t>5/10/2024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61E6E4-9578-4F75-A6FB-F39E0ABD32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82E4A2D-BC49-8EEB-62B0-116D8B1A4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0C1A4-CE5D-46CC-9D0E-3907E301A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063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3FF5C0-DF3E-A70E-74CF-C8F2C872E5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554839-747B-AAF5-DB4E-9239C5F1DF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08BFA-4913-408D-8019-8424CE6EFC52}" type="datetimeFigureOut">
              <a:rPr lang="en-US" smtClean="0"/>
              <a:t>5/10/2024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071EE6-CC9C-E3DB-B044-A6987FC083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77FE39-C92B-7AF4-CC19-C873EDE9E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0C1A4-CE5D-46CC-9D0E-3907E301A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327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7763F4-676E-6901-D5A5-5D8B853A4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08BFA-4913-408D-8019-8424CE6EFC52}" type="datetimeFigureOut">
              <a:rPr lang="en-US" smtClean="0"/>
              <a:t>5/10/2024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CBD883-0680-1AFF-0CD4-200A478A86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263033-EB82-FE05-23E5-5A19C4D50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0C1A4-CE5D-46CC-9D0E-3907E301A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827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412120-DFA8-9946-1E5E-611A29BF59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6B4F0D-A1DE-B792-725A-92F91A91B0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180A3-7D65-9E61-F303-207E4AFD6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0E9708-3E61-9207-54CD-8CF800702D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08BFA-4913-408D-8019-8424CE6EFC52}" type="datetimeFigureOut">
              <a:rPr lang="en-US" smtClean="0"/>
              <a:t>5/10/2024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827A45-D2CE-4E23-AF4F-9C891754C2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7D4008-4139-DC4E-0EA3-13C348AB5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0C1A4-CE5D-46CC-9D0E-3907E301A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112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D35099-B4C0-53F6-FD5A-2148EB050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EE5D55-AE42-021F-5968-AF481456FB6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1E0828-4B70-D366-AEAA-F6D4625237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04077B-7E8F-7452-130A-20FAEEA940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08BFA-4913-408D-8019-8424CE6EFC52}" type="datetimeFigureOut">
              <a:rPr lang="en-US" smtClean="0"/>
              <a:t>5/10/2024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89CE9C-E8AE-1B5F-76B4-1F067B529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0F2C60-9CF9-1D34-5C1A-D28E605F0F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0C1A4-CE5D-46CC-9D0E-3907E301A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519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E0599DA-5138-F9F6-1CE3-6B26F4957A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786837-D967-6866-3A69-E718AE871A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D8C4FE-75C8-2F6C-CE31-25BAC547C1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C08BFA-4913-408D-8019-8424CE6EFC52}" type="datetimeFigureOut">
              <a:rPr lang="en-US" smtClean="0"/>
              <a:t>5/10/2024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C81766-2EDA-B220-CD18-1B3DCAFA43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23A232-F9BB-9528-901B-CB9F9FB979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0C1A4-CE5D-46CC-9D0E-3907E301A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25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.png"/><Relationship Id="rId5" Type="http://schemas.openxmlformats.org/officeDocument/2006/relationships/image" Target="../media/image22.pn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png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88A866-A521-438F-8B37-7A4E4EAB0A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4984" y="896355"/>
            <a:ext cx="11862032" cy="2387600"/>
          </a:xfrm>
        </p:spPr>
        <p:txBody>
          <a:bodyPr>
            <a:normAutofit/>
          </a:bodyPr>
          <a:lstStyle/>
          <a:p>
            <a:r>
              <a:rPr lang="en-US" dirty="0"/>
              <a:t>Chronic Wasting Disease </a:t>
            </a:r>
            <a:br>
              <a:rPr lang="en-US" dirty="0"/>
            </a:br>
            <a:r>
              <a:rPr lang="en-US" dirty="0"/>
              <a:t>in Montana 2017-2024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9F6919-19EC-461D-947B-11F1367CD9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039632"/>
            <a:ext cx="9144000" cy="2129972"/>
          </a:xfrm>
        </p:spPr>
        <p:txBody>
          <a:bodyPr>
            <a:normAutofit/>
          </a:bodyPr>
          <a:lstStyle/>
          <a:p>
            <a:endParaRPr lang="en-US" i="1" dirty="0"/>
          </a:p>
          <a:p>
            <a:endParaRPr lang="en-US" i="1" dirty="0"/>
          </a:p>
          <a:p>
            <a:endParaRPr lang="en-US" i="1" dirty="0"/>
          </a:p>
          <a:p>
            <a:endParaRPr lang="en-US" i="1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4CED8A5-8121-4CC0-A1B7-863E094AF988}"/>
              </a:ext>
            </a:extLst>
          </p:cNvPr>
          <p:cNvCxnSpPr/>
          <p:nvPr/>
        </p:nvCxnSpPr>
        <p:spPr>
          <a:xfrm>
            <a:off x="550506" y="4833257"/>
            <a:ext cx="11056776" cy="0"/>
          </a:xfrm>
          <a:prstGeom prst="line">
            <a:avLst/>
          </a:prstGeom>
          <a:ln w="76200">
            <a:solidFill>
              <a:srgbClr val="4154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647B75D9-1AD7-4C2E-BDB6-E71B3B38FF70}"/>
              </a:ext>
            </a:extLst>
          </p:cNvPr>
          <p:cNvSpPr txBox="1"/>
          <p:nvPr/>
        </p:nvSpPr>
        <p:spPr>
          <a:xfrm>
            <a:off x="550506" y="6119681"/>
            <a:ext cx="52378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Prepared by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Bevin McCormick and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Emily Almberg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FD6A224-A6C8-4331-A1B3-1280E2EC1F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6327" y="5315340"/>
            <a:ext cx="1173673" cy="1173673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3E0FFE45-BCFA-48C5-856B-3A658BD587F2}"/>
              </a:ext>
            </a:extLst>
          </p:cNvPr>
          <p:cNvSpPr txBox="1">
            <a:spLocks/>
          </p:cNvSpPr>
          <p:nvPr/>
        </p:nvSpPr>
        <p:spPr>
          <a:xfrm>
            <a:off x="164984" y="4012427"/>
            <a:ext cx="11862032" cy="7479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latin typeface="Rockwell" panose="02060603020205020403" pitchFamily="18" charset="0"/>
              </a:rPr>
              <a:t>Mule Deer CAC Meeting--May 6, 2024</a:t>
            </a:r>
          </a:p>
        </p:txBody>
      </p:sp>
    </p:spTree>
    <p:extLst>
      <p:ext uri="{BB962C8B-B14F-4D97-AF65-F5344CB8AC3E}">
        <p14:creationId xmlns:p14="http://schemas.microsoft.com/office/powerpoint/2010/main" val="29387011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D239D60-2248-111C-BC4F-CA48AB0D9FC3}"/>
              </a:ext>
            </a:extLst>
          </p:cNvPr>
          <p:cNvSpPr/>
          <p:nvPr/>
        </p:nvSpPr>
        <p:spPr>
          <a:xfrm>
            <a:off x="0" y="5871881"/>
            <a:ext cx="12192000" cy="986118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E366D9-D828-D748-03F9-CE1B39C2A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How does CWD spread?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A75E57-857C-4AE2-5A8B-6476DA5BB8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4494798" cy="4351338"/>
          </a:xfrm>
        </p:spPr>
        <p:txBody>
          <a:bodyPr/>
          <a:lstStyle/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F1D55DA-C607-AC95-ED11-68CDF78D6B7D}"/>
              </a:ext>
            </a:extLst>
          </p:cNvPr>
          <p:cNvSpPr/>
          <p:nvPr/>
        </p:nvSpPr>
        <p:spPr>
          <a:xfrm>
            <a:off x="1" y="1"/>
            <a:ext cx="12192000" cy="90767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2" descr="Home Page | Montana FWP">
            <a:extLst>
              <a:ext uri="{FF2B5EF4-FFF2-40B4-BE49-F238E27FC236}">
                <a16:creationId xmlns:a16="http://schemas.microsoft.com/office/drawing/2014/main" id="{89D8CB94-B02B-AC1D-67A0-EA83AA6319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6367" y="5736945"/>
            <a:ext cx="986118" cy="986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30FD676A-8E34-0C1C-13F8-F5B13AB009D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646"/>
          <a:stretch/>
        </p:blipFill>
        <p:spPr bwMode="auto">
          <a:xfrm>
            <a:off x="5332999" y="1359845"/>
            <a:ext cx="6592979" cy="4138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F9AC4B1A-79B3-BBC8-70C7-6CB4AC10047E}"/>
              </a:ext>
            </a:extLst>
          </p:cNvPr>
          <p:cNvSpPr txBox="1"/>
          <p:nvPr/>
        </p:nvSpPr>
        <p:spPr>
          <a:xfrm>
            <a:off x="7157777" y="5457901"/>
            <a:ext cx="59493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2">
                    <a:lumMod val="50000"/>
                  </a:schemeClr>
                </a:solidFill>
              </a:rPr>
              <a:t>Original drawing : https://www.purdue.edu/fnr/extension/help-research-chronic-wasting-disease-wild-bulletin/</a:t>
            </a:r>
          </a:p>
        </p:txBody>
      </p:sp>
    </p:spTree>
    <p:extLst>
      <p:ext uri="{BB962C8B-B14F-4D97-AF65-F5344CB8AC3E}">
        <p14:creationId xmlns:p14="http://schemas.microsoft.com/office/powerpoint/2010/main" val="40892334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D239D60-2248-111C-BC4F-CA48AB0D9FC3}"/>
              </a:ext>
            </a:extLst>
          </p:cNvPr>
          <p:cNvSpPr/>
          <p:nvPr/>
        </p:nvSpPr>
        <p:spPr>
          <a:xfrm>
            <a:off x="0" y="5871881"/>
            <a:ext cx="12192000" cy="986118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E366D9-D828-D748-03F9-CE1B39C2A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CWD Transmission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A75E57-857C-4AE2-5A8B-6476DA5BB8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273591" cy="4351338"/>
          </a:xfrm>
        </p:spPr>
        <p:txBody>
          <a:bodyPr>
            <a:normAutofit/>
          </a:bodyPr>
          <a:lstStyle/>
          <a:p>
            <a:r>
              <a:rPr lang="en-US" sz="2000" dirty="0"/>
              <a:t>Spreads through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/>
              <a:t>Animal to animal contact (direct transmission)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/>
              <a:t>Animal contact with contaminated environmental surfaces (indirect) </a:t>
            </a:r>
          </a:p>
          <a:p>
            <a:r>
              <a:rPr lang="en-US" sz="2000" dirty="0"/>
              <a:t>Prions shed through bodily tissues and fluids</a:t>
            </a:r>
          </a:p>
          <a:p>
            <a:pPr lvl="1"/>
            <a:r>
              <a:rPr lang="en-US" sz="1600" dirty="0"/>
              <a:t>Saliva</a:t>
            </a:r>
          </a:p>
          <a:p>
            <a:pPr lvl="1"/>
            <a:r>
              <a:rPr lang="en-US" sz="1600" dirty="0"/>
              <a:t>Feces</a:t>
            </a:r>
          </a:p>
          <a:p>
            <a:pPr lvl="1"/>
            <a:r>
              <a:rPr lang="en-US" sz="1600" dirty="0"/>
              <a:t>Urine</a:t>
            </a:r>
          </a:p>
          <a:p>
            <a:pPr lvl="1"/>
            <a:r>
              <a:rPr lang="en-US" sz="1600" dirty="0"/>
              <a:t>Bodily tissues after death</a:t>
            </a:r>
            <a:endParaRPr lang="en-US" sz="2400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F1D55DA-C607-AC95-ED11-68CDF78D6B7D}"/>
              </a:ext>
            </a:extLst>
          </p:cNvPr>
          <p:cNvSpPr/>
          <p:nvPr/>
        </p:nvSpPr>
        <p:spPr>
          <a:xfrm>
            <a:off x="1" y="1"/>
            <a:ext cx="12192000" cy="90767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2" descr="Home Page | Montana FWP">
            <a:extLst>
              <a:ext uri="{FF2B5EF4-FFF2-40B4-BE49-F238E27FC236}">
                <a16:creationId xmlns:a16="http://schemas.microsoft.com/office/drawing/2014/main" id="{89D8CB94-B02B-AC1D-67A0-EA83AA6319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6367" y="5736945"/>
            <a:ext cx="986118" cy="986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D9BF031B-AFA1-F446-BC92-47FC9D6BC77F}"/>
              </a:ext>
            </a:extLst>
          </p:cNvPr>
          <p:cNvGrpSpPr/>
          <p:nvPr/>
        </p:nvGrpSpPr>
        <p:grpSpPr>
          <a:xfrm>
            <a:off x="5329541" y="1359845"/>
            <a:ext cx="6596437" cy="4138310"/>
            <a:chOff x="1090635" y="571500"/>
            <a:chExt cx="9041227" cy="5715000"/>
          </a:xfrm>
        </p:grpSpPr>
        <p:pic>
          <p:nvPicPr>
            <p:cNvPr id="14" name="Picture 2">
              <a:extLst>
                <a:ext uri="{FF2B5EF4-FFF2-40B4-BE49-F238E27FC236}">
                  <a16:creationId xmlns:a16="http://schemas.microsoft.com/office/drawing/2014/main" id="{30FD676A-8E34-0C1C-13F8-F5B13AB009D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646"/>
            <a:stretch/>
          </p:blipFill>
          <p:spPr bwMode="auto">
            <a:xfrm>
              <a:off x="1095375" y="571500"/>
              <a:ext cx="9036487" cy="5715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">
              <a:extLst>
                <a:ext uri="{FF2B5EF4-FFF2-40B4-BE49-F238E27FC236}">
                  <a16:creationId xmlns:a16="http://schemas.microsoft.com/office/drawing/2014/main" id="{8364B044-C8DB-E25E-6B3F-65B7F184FB1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619" t="30333" r="75181" b="46167"/>
            <a:stretch/>
          </p:blipFill>
          <p:spPr bwMode="auto">
            <a:xfrm flipH="1">
              <a:off x="1090635" y="2296942"/>
              <a:ext cx="1285874" cy="13430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3">
              <a:extLst>
                <a:ext uri="{FF2B5EF4-FFF2-40B4-BE49-F238E27FC236}">
                  <a16:creationId xmlns:a16="http://schemas.microsoft.com/office/drawing/2014/main" id="{E21AA1CB-8C3C-D9CF-641C-6091A836BF8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3826" y="2529681"/>
              <a:ext cx="166275" cy="194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3">
              <a:extLst>
                <a:ext uri="{FF2B5EF4-FFF2-40B4-BE49-F238E27FC236}">
                  <a16:creationId xmlns:a16="http://schemas.microsoft.com/office/drawing/2014/main" id="{CA667FB7-8AC2-B520-DD2D-C609363776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6226" y="2682081"/>
              <a:ext cx="166275" cy="194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3">
              <a:extLst>
                <a:ext uri="{FF2B5EF4-FFF2-40B4-BE49-F238E27FC236}">
                  <a16:creationId xmlns:a16="http://schemas.microsoft.com/office/drawing/2014/main" id="{95FFB747-97FE-63D1-3F54-748D9FBAD87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11338" y="2701526"/>
              <a:ext cx="166275" cy="194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3">
              <a:extLst>
                <a:ext uri="{FF2B5EF4-FFF2-40B4-BE49-F238E27FC236}">
                  <a16:creationId xmlns:a16="http://schemas.microsoft.com/office/drawing/2014/main" id="{5A58EE4F-68E3-A231-4F0D-0A1CE5A8D94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42301" y="3811586"/>
              <a:ext cx="166275" cy="194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3">
              <a:extLst>
                <a:ext uri="{FF2B5EF4-FFF2-40B4-BE49-F238E27FC236}">
                  <a16:creationId xmlns:a16="http://schemas.microsoft.com/office/drawing/2014/main" id="{BA118554-A2DE-DE30-38A7-699CCC51BB0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85126" y="3714351"/>
              <a:ext cx="166275" cy="194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3">
              <a:extLst>
                <a:ext uri="{FF2B5EF4-FFF2-40B4-BE49-F238E27FC236}">
                  <a16:creationId xmlns:a16="http://schemas.microsoft.com/office/drawing/2014/main" id="{29D6DA84-6AA3-11FF-6287-05DA99BA325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35927" y="3920726"/>
              <a:ext cx="166275" cy="194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7ADFA50C-DB13-CFE3-83EA-FEB63F74AB12}"/>
              </a:ext>
            </a:extLst>
          </p:cNvPr>
          <p:cNvSpPr/>
          <p:nvPr/>
        </p:nvSpPr>
        <p:spPr>
          <a:xfrm>
            <a:off x="5086350" y="2105025"/>
            <a:ext cx="2238375" cy="1601011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FA269E4-1D9F-AE6D-E87C-FB731DACAA13}"/>
              </a:ext>
            </a:extLst>
          </p:cNvPr>
          <p:cNvSpPr/>
          <p:nvPr/>
        </p:nvSpPr>
        <p:spPr>
          <a:xfrm>
            <a:off x="9905352" y="2463642"/>
            <a:ext cx="2238375" cy="1601011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8358863-7837-02DB-6173-561D4FD8CC25}"/>
              </a:ext>
            </a:extLst>
          </p:cNvPr>
          <p:cNvSpPr txBox="1"/>
          <p:nvPr/>
        </p:nvSpPr>
        <p:spPr>
          <a:xfrm>
            <a:off x="7157777" y="5457901"/>
            <a:ext cx="59493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2">
                    <a:lumMod val="50000"/>
                  </a:schemeClr>
                </a:solidFill>
              </a:rPr>
              <a:t>Original drawing : https://www.purdue.edu/fnr/extension/help-research-chronic-wasting-disease-wild-bulletin/</a:t>
            </a:r>
          </a:p>
        </p:txBody>
      </p:sp>
    </p:spTree>
    <p:extLst>
      <p:ext uri="{BB962C8B-B14F-4D97-AF65-F5344CB8AC3E}">
        <p14:creationId xmlns:p14="http://schemas.microsoft.com/office/powerpoint/2010/main" val="1349013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D239D60-2248-111C-BC4F-CA48AB0D9FC3}"/>
              </a:ext>
            </a:extLst>
          </p:cNvPr>
          <p:cNvSpPr/>
          <p:nvPr/>
        </p:nvSpPr>
        <p:spPr>
          <a:xfrm>
            <a:off x="0" y="5871881"/>
            <a:ext cx="12192000" cy="986118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E366D9-D828-D748-03F9-CE1B39C2A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CWD Transmission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A75E57-857C-4AE2-5A8B-6476DA5BB8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273591" cy="4351338"/>
          </a:xfrm>
        </p:spPr>
        <p:txBody>
          <a:bodyPr>
            <a:normAutofit/>
          </a:bodyPr>
          <a:lstStyle/>
          <a:p>
            <a:r>
              <a:rPr lang="en-US" sz="2000" dirty="0"/>
              <a:t>Infected deer can be free of symptoms and shed prions for years</a:t>
            </a:r>
          </a:p>
          <a:p>
            <a:r>
              <a:rPr lang="en-US" sz="2000" dirty="0"/>
              <a:t>Environmental persistence of prions at least 2 years up to 16+ years (scrapie)</a:t>
            </a:r>
          </a:p>
          <a:p>
            <a:endParaRPr lang="en-US" sz="2400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F1D55DA-C607-AC95-ED11-68CDF78D6B7D}"/>
              </a:ext>
            </a:extLst>
          </p:cNvPr>
          <p:cNvSpPr/>
          <p:nvPr/>
        </p:nvSpPr>
        <p:spPr>
          <a:xfrm>
            <a:off x="1" y="1"/>
            <a:ext cx="12192000" cy="90767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2" descr="Home Page | Montana FWP">
            <a:extLst>
              <a:ext uri="{FF2B5EF4-FFF2-40B4-BE49-F238E27FC236}">
                <a16:creationId xmlns:a16="http://schemas.microsoft.com/office/drawing/2014/main" id="{89D8CB94-B02B-AC1D-67A0-EA83AA6319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6367" y="5736945"/>
            <a:ext cx="986118" cy="986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D9BF031B-AFA1-F446-BC92-47FC9D6BC77F}"/>
              </a:ext>
            </a:extLst>
          </p:cNvPr>
          <p:cNvGrpSpPr/>
          <p:nvPr/>
        </p:nvGrpSpPr>
        <p:grpSpPr>
          <a:xfrm>
            <a:off x="5329541" y="1359845"/>
            <a:ext cx="6596437" cy="4138310"/>
            <a:chOff x="1090635" y="571500"/>
            <a:chExt cx="9041227" cy="5715000"/>
          </a:xfrm>
        </p:grpSpPr>
        <p:pic>
          <p:nvPicPr>
            <p:cNvPr id="14" name="Picture 2">
              <a:extLst>
                <a:ext uri="{FF2B5EF4-FFF2-40B4-BE49-F238E27FC236}">
                  <a16:creationId xmlns:a16="http://schemas.microsoft.com/office/drawing/2014/main" id="{30FD676A-8E34-0C1C-13F8-F5B13AB009D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646"/>
            <a:stretch/>
          </p:blipFill>
          <p:spPr bwMode="auto">
            <a:xfrm>
              <a:off x="1095375" y="571500"/>
              <a:ext cx="9036487" cy="5715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">
              <a:extLst>
                <a:ext uri="{FF2B5EF4-FFF2-40B4-BE49-F238E27FC236}">
                  <a16:creationId xmlns:a16="http://schemas.microsoft.com/office/drawing/2014/main" id="{8364B044-C8DB-E25E-6B3F-65B7F184FB1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619" t="30333" r="75181" b="46167"/>
            <a:stretch/>
          </p:blipFill>
          <p:spPr bwMode="auto">
            <a:xfrm flipH="1">
              <a:off x="1090635" y="2296942"/>
              <a:ext cx="1285874" cy="13430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3">
              <a:extLst>
                <a:ext uri="{FF2B5EF4-FFF2-40B4-BE49-F238E27FC236}">
                  <a16:creationId xmlns:a16="http://schemas.microsoft.com/office/drawing/2014/main" id="{E21AA1CB-8C3C-D9CF-641C-6091A836BF8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3826" y="2529681"/>
              <a:ext cx="166275" cy="194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3">
              <a:extLst>
                <a:ext uri="{FF2B5EF4-FFF2-40B4-BE49-F238E27FC236}">
                  <a16:creationId xmlns:a16="http://schemas.microsoft.com/office/drawing/2014/main" id="{CA667FB7-8AC2-B520-DD2D-C609363776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6226" y="2682081"/>
              <a:ext cx="166275" cy="194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3">
              <a:extLst>
                <a:ext uri="{FF2B5EF4-FFF2-40B4-BE49-F238E27FC236}">
                  <a16:creationId xmlns:a16="http://schemas.microsoft.com/office/drawing/2014/main" id="{95FFB747-97FE-63D1-3F54-748D9FBAD87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11338" y="2701526"/>
              <a:ext cx="166275" cy="194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3">
              <a:extLst>
                <a:ext uri="{FF2B5EF4-FFF2-40B4-BE49-F238E27FC236}">
                  <a16:creationId xmlns:a16="http://schemas.microsoft.com/office/drawing/2014/main" id="{5A58EE4F-68E3-A231-4F0D-0A1CE5A8D94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42301" y="3811586"/>
              <a:ext cx="166275" cy="194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3">
              <a:extLst>
                <a:ext uri="{FF2B5EF4-FFF2-40B4-BE49-F238E27FC236}">
                  <a16:creationId xmlns:a16="http://schemas.microsoft.com/office/drawing/2014/main" id="{BA118554-A2DE-DE30-38A7-699CCC51BB0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85126" y="3714351"/>
              <a:ext cx="166275" cy="194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3">
              <a:extLst>
                <a:ext uri="{FF2B5EF4-FFF2-40B4-BE49-F238E27FC236}">
                  <a16:creationId xmlns:a16="http://schemas.microsoft.com/office/drawing/2014/main" id="{29D6DA84-6AA3-11FF-6287-05DA99BA325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35927" y="3920726"/>
              <a:ext cx="166275" cy="194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08358863-7837-02DB-6173-561D4FD8CC25}"/>
              </a:ext>
            </a:extLst>
          </p:cNvPr>
          <p:cNvSpPr txBox="1"/>
          <p:nvPr/>
        </p:nvSpPr>
        <p:spPr>
          <a:xfrm>
            <a:off x="7157777" y="5457901"/>
            <a:ext cx="59493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2">
                    <a:lumMod val="50000"/>
                  </a:schemeClr>
                </a:solidFill>
              </a:rPr>
              <a:t>Original drawing : https://www.purdue.edu/fnr/extension/help-research-chronic-wasting-disease-wild-bulletin/</a:t>
            </a:r>
          </a:p>
        </p:txBody>
      </p:sp>
    </p:spTree>
    <p:extLst>
      <p:ext uri="{BB962C8B-B14F-4D97-AF65-F5344CB8AC3E}">
        <p14:creationId xmlns:p14="http://schemas.microsoft.com/office/powerpoint/2010/main" val="10009687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D239D60-2248-111C-BC4F-CA48AB0D9FC3}"/>
              </a:ext>
            </a:extLst>
          </p:cNvPr>
          <p:cNvSpPr/>
          <p:nvPr/>
        </p:nvSpPr>
        <p:spPr>
          <a:xfrm>
            <a:off x="0" y="5871881"/>
            <a:ext cx="12192000" cy="986118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E366D9-D828-D748-03F9-CE1B39C2A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What contributes to CWD prevalence and spread?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F1D55DA-C607-AC95-ED11-68CDF78D6B7D}"/>
              </a:ext>
            </a:extLst>
          </p:cNvPr>
          <p:cNvSpPr/>
          <p:nvPr/>
        </p:nvSpPr>
        <p:spPr>
          <a:xfrm>
            <a:off x="1" y="1"/>
            <a:ext cx="12192000" cy="90767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2" descr="Home Page | Montana FWP">
            <a:extLst>
              <a:ext uri="{FF2B5EF4-FFF2-40B4-BE49-F238E27FC236}">
                <a16:creationId xmlns:a16="http://schemas.microsoft.com/office/drawing/2014/main" id="{89D8CB94-B02B-AC1D-67A0-EA83AA6319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6367" y="5736945"/>
            <a:ext cx="986118" cy="986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33FDB4B-699D-BB76-BB3D-336A81929CA4}"/>
              </a:ext>
            </a:extLst>
          </p:cNvPr>
          <p:cNvSpPr txBox="1">
            <a:spLocks/>
          </p:cNvSpPr>
          <p:nvPr/>
        </p:nvSpPr>
        <p:spPr>
          <a:xfrm>
            <a:off x="6396876" y="1690688"/>
            <a:ext cx="5162550" cy="4403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dirty="0"/>
              <a:t>Area of active research:</a:t>
            </a:r>
          </a:p>
          <a:p>
            <a:r>
              <a:rPr lang="en-US" sz="2000" dirty="0"/>
              <a:t>Population density </a:t>
            </a:r>
          </a:p>
          <a:p>
            <a:r>
              <a:rPr lang="en-US" sz="2000" dirty="0"/>
              <a:t>Age &amp; sex structure</a:t>
            </a:r>
          </a:p>
          <a:p>
            <a:r>
              <a:rPr lang="en-US" sz="2000" dirty="0"/>
              <a:t>Feeding wildlife</a:t>
            </a:r>
          </a:p>
          <a:p>
            <a:pPr lvl="1"/>
            <a:r>
              <a:rPr lang="en-US" sz="2000" dirty="0"/>
              <a:t>Shared feed and water sources</a:t>
            </a:r>
          </a:p>
          <a:p>
            <a:pPr lvl="1"/>
            <a:r>
              <a:rPr lang="en-US" sz="2000" dirty="0"/>
              <a:t>Law on feeding wildlife (2011)</a:t>
            </a:r>
          </a:p>
          <a:p>
            <a:r>
              <a:rPr lang="en-US" sz="2000" dirty="0"/>
              <a:t>Movement of captive and wild cervids </a:t>
            </a:r>
          </a:p>
          <a:p>
            <a:r>
              <a:rPr lang="en-US" sz="2000" i="1" dirty="0"/>
              <a:t>Possible: Movement of infected carcasses and contaminated feed</a:t>
            </a:r>
          </a:p>
          <a:p>
            <a:endParaRPr lang="en-US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9" name="Content Placeholder 5">
            <a:extLst>
              <a:ext uri="{FF2B5EF4-FFF2-40B4-BE49-F238E27FC236}">
                <a16:creationId xmlns:a16="http://schemas.microsoft.com/office/drawing/2014/main" id="{29980F4A-7B5D-0711-E9A2-173075EB7F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12" r="16071"/>
          <a:stretch/>
        </p:blipFill>
        <p:spPr>
          <a:xfrm>
            <a:off x="439720" y="1453075"/>
            <a:ext cx="5656280" cy="4351338"/>
          </a:xfrm>
        </p:spPr>
      </p:pic>
    </p:spTree>
    <p:extLst>
      <p:ext uri="{BB962C8B-B14F-4D97-AF65-F5344CB8AC3E}">
        <p14:creationId xmlns:p14="http://schemas.microsoft.com/office/powerpoint/2010/main" val="37229764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BE86C6-724A-BFB6-902F-E6F566A08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Potential Impacts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7F0799-748B-A69D-3A2F-973B1B9DD2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924425" cy="4351338"/>
          </a:xfrm>
        </p:spPr>
        <p:txBody>
          <a:bodyPr/>
          <a:lstStyle/>
          <a:p>
            <a:r>
              <a:rPr lang="en-US" sz="2400" dirty="0"/>
              <a:t>Infected animal die at a faster rate</a:t>
            </a:r>
          </a:p>
          <a:p>
            <a:r>
              <a:rPr lang="en-US" sz="2400" dirty="0"/>
              <a:t>Population declines in deer in heavily infected herds</a:t>
            </a:r>
          </a:p>
          <a:p>
            <a:r>
              <a:rPr lang="en-US" sz="2400" dirty="0"/>
              <a:t>A decrease in Montana’s wildlife recreation activities</a:t>
            </a:r>
          </a:p>
          <a:p>
            <a:endParaRPr lang="en-US" sz="2400" dirty="0"/>
          </a:p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24CB9B6-A7B4-3221-ED34-3307A7282904}"/>
              </a:ext>
            </a:extLst>
          </p:cNvPr>
          <p:cNvSpPr/>
          <p:nvPr/>
        </p:nvSpPr>
        <p:spPr>
          <a:xfrm>
            <a:off x="0" y="5871881"/>
            <a:ext cx="12192000" cy="986118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2" descr="Home Page | Montana FWP">
            <a:extLst>
              <a:ext uri="{FF2B5EF4-FFF2-40B4-BE49-F238E27FC236}">
                <a16:creationId xmlns:a16="http://schemas.microsoft.com/office/drawing/2014/main" id="{D9E6D5AC-64E9-7045-689B-379BD4B633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6367" y="5736945"/>
            <a:ext cx="986118" cy="986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85B70CE-23B4-4E60-F877-2515B2B47059}"/>
              </a:ext>
            </a:extLst>
          </p:cNvPr>
          <p:cNvSpPr/>
          <p:nvPr/>
        </p:nvSpPr>
        <p:spPr>
          <a:xfrm>
            <a:off x="1" y="1"/>
            <a:ext cx="12192000" cy="90767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Herd of deer in field">
            <a:extLst>
              <a:ext uri="{FF2B5EF4-FFF2-40B4-BE49-F238E27FC236}">
                <a16:creationId xmlns:a16="http://schemas.microsoft.com/office/drawing/2014/main" id="{DE63468C-B31A-88BE-A078-24D3B56F90D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4" r="36249"/>
          <a:stretch/>
        </p:blipFill>
        <p:spPr bwMode="auto">
          <a:xfrm>
            <a:off x="5850951" y="1627583"/>
            <a:ext cx="6115809" cy="3602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78325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D239D60-2248-111C-BC4F-CA48AB0D9FC3}"/>
              </a:ext>
            </a:extLst>
          </p:cNvPr>
          <p:cNvSpPr/>
          <p:nvPr/>
        </p:nvSpPr>
        <p:spPr>
          <a:xfrm>
            <a:off x="0" y="5871881"/>
            <a:ext cx="12192000" cy="986118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E366D9-D828-D748-03F9-CE1B39C2A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CWD &amp; Human Health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A75E57-857C-4AE2-5A8B-6476DA5BB8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151599" cy="3911320"/>
          </a:xfrm>
        </p:spPr>
        <p:txBody>
          <a:bodyPr/>
          <a:lstStyle/>
          <a:p>
            <a:r>
              <a:rPr lang="en-US" sz="2400" dirty="0"/>
              <a:t>An area of active research </a:t>
            </a:r>
          </a:p>
          <a:p>
            <a:r>
              <a:rPr lang="en-US" sz="2400" dirty="0"/>
              <a:t>Has not been observed in humans</a:t>
            </a:r>
          </a:p>
          <a:p>
            <a:r>
              <a:rPr lang="en-US" sz="2400" dirty="0"/>
              <a:t>Human health agencies recommend against consuming meat from CWD+ animals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F1D55DA-C607-AC95-ED11-68CDF78D6B7D}"/>
              </a:ext>
            </a:extLst>
          </p:cNvPr>
          <p:cNvSpPr/>
          <p:nvPr/>
        </p:nvSpPr>
        <p:spPr>
          <a:xfrm>
            <a:off x="1" y="1"/>
            <a:ext cx="12192000" cy="90767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2" descr="Home Page | Montana FWP">
            <a:extLst>
              <a:ext uri="{FF2B5EF4-FFF2-40B4-BE49-F238E27FC236}">
                <a16:creationId xmlns:a16="http://schemas.microsoft.com/office/drawing/2014/main" id="{89D8CB94-B02B-AC1D-67A0-EA83AA6319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6367" y="5736945"/>
            <a:ext cx="986118" cy="986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>
            <a:extLst>
              <a:ext uri="{FF2B5EF4-FFF2-40B4-BE49-F238E27FC236}">
                <a16:creationId xmlns:a16="http://schemas.microsoft.com/office/drawing/2014/main" id="{10E67C9A-53FB-384F-C94E-5808DD3EE0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3921" y="1857375"/>
            <a:ext cx="4714875" cy="314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84016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D239D60-2248-111C-BC4F-CA48AB0D9FC3}"/>
              </a:ext>
            </a:extLst>
          </p:cNvPr>
          <p:cNvSpPr/>
          <p:nvPr/>
        </p:nvSpPr>
        <p:spPr>
          <a:xfrm>
            <a:off x="0" y="5871882"/>
            <a:ext cx="12192000" cy="986118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E366D9-D828-D748-03F9-CE1B39C2A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/>
              <a:t>CWD in Montana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F1D55DA-C607-AC95-ED11-68CDF78D6B7D}"/>
              </a:ext>
            </a:extLst>
          </p:cNvPr>
          <p:cNvSpPr/>
          <p:nvPr/>
        </p:nvSpPr>
        <p:spPr>
          <a:xfrm>
            <a:off x="1" y="1"/>
            <a:ext cx="12192000" cy="90767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Home Page | Montana FWP">
            <a:extLst>
              <a:ext uri="{FF2B5EF4-FFF2-40B4-BE49-F238E27FC236}">
                <a16:creationId xmlns:a16="http://schemas.microsoft.com/office/drawing/2014/main" id="{901A9DAE-2525-5EA3-DF3B-2BB0DDB4B9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6367" y="5736945"/>
            <a:ext cx="986118" cy="986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9CE057BD-B625-CAC7-B884-740DBAD13172}"/>
              </a:ext>
            </a:extLst>
          </p:cNvPr>
          <p:cNvSpPr txBox="1">
            <a:spLocks/>
          </p:cNvSpPr>
          <p:nvPr/>
        </p:nvSpPr>
        <p:spPr>
          <a:xfrm>
            <a:off x="433664" y="1825625"/>
            <a:ext cx="539109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7" name="Picture 16" descr="Map&#10;&#10;Description automatically generated">
            <a:extLst>
              <a:ext uri="{FF2B5EF4-FFF2-40B4-BE49-F238E27FC236}">
                <a16:creationId xmlns:a16="http://schemas.microsoft.com/office/drawing/2014/main" id="{F96CE381-7738-6F80-4453-69966C2508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2135" y="1607202"/>
            <a:ext cx="6267730" cy="470079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0429237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5FC42C-AB6B-7683-3FB8-3952BB776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322" y="524841"/>
            <a:ext cx="10515600" cy="591478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dirty="0"/>
              <a:t>History of CWD in Montana</a:t>
            </a:r>
            <a:br>
              <a:rPr lang="en-US" dirty="0"/>
            </a:br>
            <a:endParaRPr lang="en-US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4653F5F-2CFC-A24A-5CD1-3A27BAE89803}"/>
              </a:ext>
            </a:extLst>
          </p:cNvPr>
          <p:cNvCxnSpPr>
            <a:cxnSpLocks/>
          </p:cNvCxnSpPr>
          <p:nvPr/>
        </p:nvCxnSpPr>
        <p:spPr>
          <a:xfrm>
            <a:off x="210195" y="1304925"/>
            <a:ext cx="5885805" cy="0"/>
          </a:xfrm>
          <a:prstGeom prst="line">
            <a:avLst/>
          </a:prstGeom>
          <a:ln w="762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B3002629-C272-EDA0-5B59-DA013B805905}"/>
              </a:ext>
            </a:extLst>
          </p:cNvPr>
          <p:cNvSpPr txBox="1"/>
          <p:nvPr/>
        </p:nvSpPr>
        <p:spPr>
          <a:xfrm>
            <a:off x="323322" y="1635608"/>
            <a:ext cx="83148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b="1" dirty="0"/>
              <a:t>1998</a:t>
            </a:r>
            <a:r>
              <a:rPr lang="en-US" sz="3200" dirty="0"/>
              <a:t>:  Began statewide surveillance for CWD</a:t>
            </a:r>
            <a:endParaRPr lang="en-US" sz="32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5CC38DE-78A3-B25B-6477-9CC56D79E2DB}"/>
              </a:ext>
            </a:extLst>
          </p:cNvPr>
          <p:cNvSpPr txBox="1"/>
          <p:nvPr/>
        </p:nvSpPr>
        <p:spPr>
          <a:xfrm>
            <a:off x="323322" y="3297058"/>
            <a:ext cx="96653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b="1" dirty="0"/>
              <a:t>2014</a:t>
            </a:r>
            <a:r>
              <a:rPr lang="en-US" sz="3200" dirty="0"/>
              <a:t>: Increasing surveillance in high-risk areas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ADDB32D-3765-43C3-21F5-9D407CA2072A}"/>
              </a:ext>
            </a:extLst>
          </p:cNvPr>
          <p:cNvSpPr txBox="1"/>
          <p:nvPr/>
        </p:nvSpPr>
        <p:spPr>
          <a:xfrm>
            <a:off x="323322" y="3852563"/>
            <a:ext cx="102893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b="1" dirty="0"/>
              <a:t>2017</a:t>
            </a:r>
            <a:r>
              <a:rPr lang="en-US" sz="3200" dirty="0"/>
              <a:t>:  Renewed CWD Management Plan and 1</a:t>
            </a:r>
            <a:r>
              <a:rPr lang="en-US" sz="3200" baseline="30000" dirty="0"/>
              <a:t>st</a:t>
            </a:r>
            <a:r>
              <a:rPr lang="en-US" sz="3200" dirty="0"/>
              <a:t> CWD detection in wild deer (others followed…)</a:t>
            </a:r>
            <a:endParaRPr lang="en-US" sz="32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ED16FE-CBE3-567D-896F-0F3E45525DD4}"/>
              </a:ext>
            </a:extLst>
          </p:cNvPr>
          <p:cNvSpPr txBox="1"/>
          <p:nvPr/>
        </p:nvSpPr>
        <p:spPr>
          <a:xfrm>
            <a:off x="323322" y="2156780"/>
            <a:ext cx="111298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b="1" dirty="0"/>
              <a:t>1999</a:t>
            </a:r>
            <a:r>
              <a:rPr lang="en-US" sz="3200" dirty="0"/>
              <a:t>:  1</a:t>
            </a:r>
            <a:r>
              <a:rPr lang="en-US" sz="3200" baseline="30000" dirty="0"/>
              <a:t>st</a:t>
            </a:r>
            <a:r>
              <a:rPr lang="en-US" sz="3200" dirty="0"/>
              <a:t> CWD detection in Montana – in captive game farm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47984AA-AD16-6F21-F1ED-FD64EA0FBBB0}"/>
              </a:ext>
            </a:extLst>
          </p:cNvPr>
          <p:cNvSpPr txBox="1"/>
          <p:nvPr/>
        </p:nvSpPr>
        <p:spPr>
          <a:xfrm>
            <a:off x="323322" y="2712283"/>
            <a:ext cx="113444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b="1" dirty="0"/>
              <a:t>2005</a:t>
            </a:r>
            <a:r>
              <a:rPr lang="en-US" sz="3200" dirty="0"/>
              <a:t>: FWP’s 1</a:t>
            </a:r>
            <a:r>
              <a:rPr lang="en-US" sz="3200" baseline="30000" dirty="0"/>
              <a:t>st</a:t>
            </a:r>
            <a:r>
              <a:rPr lang="en-US" sz="3200" dirty="0"/>
              <a:t> CWD Management Plan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84F099-44E1-C392-7BB9-956E30A94386}"/>
              </a:ext>
            </a:extLst>
          </p:cNvPr>
          <p:cNvSpPr/>
          <p:nvPr/>
        </p:nvSpPr>
        <p:spPr>
          <a:xfrm>
            <a:off x="0" y="5871881"/>
            <a:ext cx="12192000" cy="986118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2" descr="Home Page | Montana FWP">
            <a:extLst>
              <a:ext uri="{FF2B5EF4-FFF2-40B4-BE49-F238E27FC236}">
                <a16:creationId xmlns:a16="http://schemas.microsoft.com/office/drawing/2014/main" id="{3FC9A62F-9CD8-106A-2EE2-8D259EF300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6367" y="5736945"/>
            <a:ext cx="986118" cy="986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E03E473-3D44-1689-C7D8-9867E7032119}"/>
              </a:ext>
            </a:extLst>
          </p:cNvPr>
          <p:cNvSpPr/>
          <p:nvPr/>
        </p:nvSpPr>
        <p:spPr>
          <a:xfrm>
            <a:off x="1" y="1"/>
            <a:ext cx="12192000" cy="90767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6046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D239D60-2248-111C-BC4F-CA48AB0D9FC3}"/>
              </a:ext>
            </a:extLst>
          </p:cNvPr>
          <p:cNvSpPr/>
          <p:nvPr/>
        </p:nvSpPr>
        <p:spPr>
          <a:xfrm>
            <a:off x="0" y="5871881"/>
            <a:ext cx="12192000" cy="986118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E366D9-D828-D748-03F9-CE1B39C2A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FWP Management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A75E57-857C-4AE2-5A8B-6476DA5BB8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151599" cy="3911320"/>
          </a:xfrm>
        </p:spPr>
        <p:txBody>
          <a:bodyPr>
            <a:normAutofit fontScale="92500" lnSpcReduction="20000"/>
          </a:bodyPr>
          <a:lstStyle/>
          <a:p>
            <a:r>
              <a:rPr lang="en-US" sz="2000" dirty="0"/>
              <a:t>Main objective: Management, not eradication</a:t>
            </a:r>
          </a:p>
          <a:p>
            <a:r>
              <a:rPr lang="en-US" sz="2000" dirty="0"/>
              <a:t>Developed CWD Management Plans to outline specific goals</a:t>
            </a:r>
          </a:p>
          <a:p>
            <a:r>
              <a:rPr lang="en-US" sz="2000" dirty="0"/>
              <a:t>Use available Strategies and Tools to achieve goals</a:t>
            </a:r>
          </a:p>
          <a:p>
            <a:r>
              <a:rPr lang="en-US" sz="2000" dirty="0"/>
              <a:t>Strategies:</a:t>
            </a:r>
          </a:p>
          <a:p>
            <a:pPr lvl="1"/>
            <a:r>
              <a:rPr lang="en-US" sz="2000" u="sng" dirty="0"/>
              <a:t>Surveillance</a:t>
            </a:r>
            <a:r>
              <a:rPr lang="en-US" sz="2000" dirty="0"/>
              <a:t>: look for CWD and describe presence/absence</a:t>
            </a:r>
          </a:p>
          <a:p>
            <a:pPr lvl="1"/>
            <a:endParaRPr lang="en-US" sz="2000" dirty="0"/>
          </a:p>
          <a:p>
            <a:pPr lvl="1"/>
            <a:r>
              <a:rPr lang="en-US" sz="2000" u="sng" dirty="0"/>
              <a:t>Monitoring</a:t>
            </a:r>
            <a:r>
              <a:rPr lang="en-US" sz="2000" dirty="0"/>
              <a:t>: monitoring positive areas and describing </a:t>
            </a:r>
            <a:r>
              <a:rPr lang="en-US" sz="2000" dirty="0" err="1"/>
              <a:t>prevalences</a:t>
            </a:r>
            <a:r>
              <a:rPr lang="en-US" sz="2000" dirty="0"/>
              <a:t> </a:t>
            </a:r>
          </a:p>
          <a:p>
            <a:pPr lvl="1"/>
            <a:endParaRPr lang="en-US" sz="2000" dirty="0"/>
          </a:p>
          <a:p>
            <a:pPr lvl="1"/>
            <a:r>
              <a:rPr lang="en-US" sz="2000" u="sng" dirty="0"/>
              <a:t>Implementing (and evaluating) management techniques </a:t>
            </a:r>
            <a:r>
              <a:rPr lang="en-US" sz="2000" dirty="0"/>
              <a:t>that limit spread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F1D55DA-C607-AC95-ED11-68CDF78D6B7D}"/>
              </a:ext>
            </a:extLst>
          </p:cNvPr>
          <p:cNvSpPr/>
          <p:nvPr/>
        </p:nvSpPr>
        <p:spPr>
          <a:xfrm>
            <a:off x="1" y="1"/>
            <a:ext cx="12192000" cy="90767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2" descr="Home Page | Montana FWP">
            <a:extLst>
              <a:ext uri="{FF2B5EF4-FFF2-40B4-BE49-F238E27FC236}">
                <a16:creationId xmlns:a16="http://schemas.microsoft.com/office/drawing/2014/main" id="{89D8CB94-B02B-AC1D-67A0-EA83AA6319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6367" y="5736945"/>
            <a:ext cx="986118" cy="986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7CF9C625-4AEA-FF83-8EFF-B314F477C6B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43" r="7526"/>
          <a:stretch/>
        </p:blipFill>
        <p:spPr bwMode="auto">
          <a:xfrm>
            <a:off x="6391274" y="1568116"/>
            <a:ext cx="4675095" cy="4033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3FF4303-0EDC-BBDA-22A1-179F48A07D81}"/>
              </a:ext>
            </a:extLst>
          </p:cNvPr>
          <p:cNvSpPr txBox="1"/>
          <p:nvPr/>
        </p:nvSpPr>
        <p:spPr>
          <a:xfrm>
            <a:off x="8061133" y="5588969"/>
            <a:ext cx="31489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2">
                    <a:lumMod val="50000"/>
                  </a:schemeClr>
                </a:solidFill>
              </a:rPr>
              <a:t>Vic Schendel, https://sportsafield.com/2020/high-country-mule-deer/</a:t>
            </a:r>
          </a:p>
        </p:txBody>
      </p:sp>
    </p:spTree>
    <p:extLst>
      <p:ext uri="{BB962C8B-B14F-4D97-AF65-F5344CB8AC3E}">
        <p14:creationId xmlns:p14="http://schemas.microsoft.com/office/powerpoint/2010/main" val="20887819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80FE033-959A-F798-37B6-375D95C7FA67}"/>
              </a:ext>
            </a:extLst>
          </p:cNvPr>
          <p:cNvSpPr/>
          <p:nvPr/>
        </p:nvSpPr>
        <p:spPr>
          <a:xfrm>
            <a:off x="0" y="5871881"/>
            <a:ext cx="12192000" cy="986118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40ED7874-16F7-468E-9C06-2FF72CD340A5}"/>
                  </a:ext>
                </a:extLst>
              </p:cNvPr>
              <p:cNvSpPr/>
              <p:nvPr/>
            </p:nvSpPr>
            <p:spPr>
              <a:xfrm>
                <a:off x="735818" y="1399480"/>
                <a:ext cx="6369832" cy="63392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lnSpc>
                    <a:spcPct val="107000"/>
                  </a:lnSpc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M</a:t>
                </a:r>
                <a:r>
                  <a:rPr lang="en-US" sz="20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aintain prevalence at </a:t>
                </a:r>
                <a14:m>
                  <m:oMath xmlns:m="http://schemas.openxmlformats.org/officeDocument/2006/math">
                    <m:r>
                      <a:rPr lang="en-US" sz="20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≤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5%</a:t>
                </a:r>
              </a:p>
              <a:p>
                <a:pPr marL="742950" lvl="1" indent="-285750">
                  <a:lnSpc>
                    <a:spcPct val="107000"/>
                  </a:lnSpc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Increase overall harvest, esp. bucks</a:t>
                </a:r>
              </a:p>
              <a:p>
                <a:pPr marL="742950" lvl="1" indent="-285750">
                  <a:lnSpc>
                    <a:spcPct val="107000"/>
                  </a:lnSpc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Targeted ‘hot-spot’ removal</a:t>
                </a:r>
              </a:p>
              <a:p>
                <a:pPr marL="742950" lvl="1" indent="-285750">
                  <a:lnSpc>
                    <a:spcPct val="107000"/>
                  </a:lnSpc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Minimize large groupings of deer</a:t>
                </a:r>
              </a:p>
              <a:p>
                <a:pPr marL="742950" lvl="1" indent="-285750">
                  <a:lnSpc>
                    <a:spcPct val="107000"/>
                  </a:lnSpc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Prevent </a:t>
                </a:r>
                <a:r>
                  <a:rPr 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spread to new areas due to human activities</a:t>
                </a:r>
                <a:endParaRPr lang="en-US" sz="20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85750" indent="-285750">
                  <a:lnSpc>
                    <a:spcPct val="107000"/>
                  </a:lnSpc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tx1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Increase public understanding and participation in CWD efforts</a:t>
                </a:r>
              </a:p>
              <a:p>
                <a:pPr marL="285750" indent="-285750">
                  <a:lnSpc>
                    <a:spcPct val="107000"/>
                  </a:lnSpc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tx1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Develop and identify effective management and monitoring strategies</a:t>
                </a:r>
              </a:p>
              <a:p>
                <a:pPr marL="285750" indent="-285750">
                  <a:lnSpc>
                    <a:spcPct val="107000"/>
                  </a:lnSpc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/>
                  <a:t>Provide opportunity for hunters to have animals tested statewide </a:t>
                </a:r>
              </a:p>
              <a:p>
                <a:pPr marL="285750" indent="-285750">
                  <a:lnSpc>
                    <a:spcPct val="107000"/>
                  </a:lnSpc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endParaRPr lang="en-US" sz="2000" dirty="0">
                  <a:solidFill>
                    <a:schemeClr val="tx1"/>
                  </a:solidFill>
                  <a:latin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285750" indent="-285750">
                  <a:lnSpc>
                    <a:spcPct val="107000"/>
                  </a:lnSpc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endParaRPr lang="en-US" sz="2000" dirty="0">
                  <a:solidFill>
                    <a:schemeClr val="tx1"/>
                  </a:solidFill>
                  <a:latin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285750" indent="-285750">
                  <a:lnSpc>
                    <a:spcPct val="107000"/>
                  </a:lnSpc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endParaRPr lang="en-US" sz="2600" dirty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285750" indent="-285750">
                  <a:lnSpc>
                    <a:spcPct val="107000"/>
                  </a:lnSpc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endParaRPr lang="en-US" sz="2600" dirty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40ED7874-16F7-468E-9C06-2FF72CD340A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818" y="1399480"/>
                <a:ext cx="6369832" cy="6339236"/>
              </a:xfrm>
              <a:prstGeom prst="rect">
                <a:avLst/>
              </a:prstGeom>
              <a:blipFill>
                <a:blip r:embed="rId3"/>
                <a:stretch>
                  <a:fillRect l="-861" t="-481" r="-7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>
            <a:extLst>
              <a:ext uri="{FF2B5EF4-FFF2-40B4-BE49-F238E27FC236}">
                <a16:creationId xmlns:a16="http://schemas.microsoft.com/office/drawing/2014/main" id="{012B96ED-8B12-44E3-BA35-61C43DAB8E5B}"/>
              </a:ext>
            </a:extLst>
          </p:cNvPr>
          <p:cNvGrpSpPr/>
          <p:nvPr/>
        </p:nvGrpSpPr>
        <p:grpSpPr>
          <a:xfrm>
            <a:off x="7685239" y="1147905"/>
            <a:ext cx="4145497" cy="5262359"/>
            <a:chOff x="7395308" y="1136794"/>
            <a:chExt cx="4145497" cy="5262359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0CB7E358-C085-41C1-9AEF-F2AD840F435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95308" y="1136794"/>
              <a:ext cx="2402881" cy="3164113"/>
            </a:xfrm>
            <a:prstGeom prst="rect">
              <a:avLst/>
            </a:prstGeom>
            <a:effectLst/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D2208A3-38E8-4EFE-9948-B9D1CA571EF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137924" y="3238860"/>
              <a:ext cx="2402881" cy="3160293"/>
            </a:xfrm>
            <a:prstGeom prst="rect">
              <a:avLst/>
            </a:prstGeom>
          </p:spPr>
        </p:pic>
      </p:grpSp>
      <p:pic>
        <p:nvPicPr>
          <p:cNvPr id="7" name="Picture 2" descr="Home Page | Montana FWP">
            <a:extLst>
              <a:ext uri="{FF2B5EF4-FFF2-40B4-BE49-F238E27FC236}">
                <a16:creationId xmlns:a16="http://schemas.microsoft.com/office/drawing/2014/main" id="{FC33EB7E-54C8-4152-34A5-A9CF75D25B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6367" y="5736945"/>
            <a:ext cx="986118" cy="986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FBDA4D32-2208-DA2C-63C6-5328B82ACA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CWD Management Plan Goals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8D25CE4-6247-F831-8AD6-1A7A31729898}"/>
              </a:ext>
            </a:extLst>
          </p:cNvPr>
          <p:cNvSpPr/>
          <p:nvPr/>
        </p:nvSpPr>
        <p:spPr>
          <a:xfrm>
            <a:off x="1" y="1"/>
            <a:ext cx="12192000" cy="90767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6116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D239D60-2248-111C-BC4F-CA48AB0D9FC3}"/>
              </a:ext>
            </a:extLst>
          </p:cNvPr>
          <p:cNvSpPr/>
          <p:nvPr/>
        </p:nvSpPr>
        <p:spPr>
          <a:xfrm>
            <a:off x="0" y="5871882"/>
            <a:ext cx="12192000" cy="986118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E366D9-D828-D748-03F9-CE1B39C2A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What is Chronic Wasting Disease (CWD)?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F1D55DA-C607-AC95-ED11-68CDF78D6B7D}"/>
              </a:ext>
            </a:extLst>
          </p:cNvPr>
          <p:cNvSpPr/>
          <p:nvPr/>
        </p:nvSpPr>
        <p:spPr>
          <a:xfrm>
            <a:off x="1" y="1"/>
            <a:ext cx="12192000" cy="90767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2" descr="Home Page | Montana FWP">
            <a:extLst>
              <a:ext uri="{FF2B5EF4-FFF2-40B4-BE49-F238E27FC236}">
                <a16:creationId xmlns:a16="http://schemas.microsoft.com/office/drawing/2014/main" id="{8D93B6CC-B4AE-51D0-A5C2-55D7FCAFD3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6367" y="5736945"/>
            <a:ext cx="986118" cy="986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A441101-9A2C-D877-C26A-BE722CDF86B5}"/>
              </a:ext>
            </a:extLst>
          </p:cNvPr>
          <p:cNvSpPr txBox="1">
            <a:spLocks/>
          </p:cNvSpPr>
          <p:nvPr/>
        </p:nvSpPr>
        <p:spPr>
          <a:xfrm>
            <a:off x="838200" y="1690688"/>
            <a:ext cx="684847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Slow-progressing, fatal, neurodegenerative disease</a:t>
            </a:r>
          </a:p>
          <a:p>
            <a:r>
              <a:rPr lang="en-US" sz="2000" dirty="0"/>
              <a:t>Cervidae family species </a:t>
            </a:r>
          </a:p>
          <a:p>
            <a:pPr lvl="1"/>
            <a:r>
              <a:rPr lang="en-US" sz="2000" dirty="0"/>
              <a:t>White-tailed deer, mule deer, elk, and moose in MT</a:t>
            </a:r>
          </a:p>
          <a:p>
            <a:r>
              <a:rPr lang="en-US" sz="2000" dirty="0"/>
              <a:t>No cure, no treatment</a:t>
            </a:r>
          </a:p>
          <a:p>
            <a:r>
              <a:rPr lang="en-US" sz="2000" dirty="0"/>
              <a:t>Correlated with population declines</a:t>
            </a:r>
          </a:p>
          <a:p>
            <a:endParaRPr lang="en-US" sz="2000" dirty="0"/>
          </a:p>
          <a:p>
            <a:r>
              <a:rPr lang="en-US" sz="2000" dirty="0"/>
              <a:t>Classified as a Transmissible Spongiform Encephalopathy (TSE)</a:t>
            </a:r>
          </a:p>
          <a:p>
            <a:r>
              <a:rPr lang="en-US" sz="2000" dirty="0"/>
              <a:t>Other TSEs include:</a:t>
            </a:r>
          </a:p>
          <a:p>
            <a:pPr lvl="1"/>
            <a:r>
              <a:rPr lang="en-US" sz="2000" dirty="0"/>
              <a:t>BSE (mad cow) </a:t>
            </a:r>
          </a:p>
          <a:p>
            <a:pPr lvl="1"/>
            <a:r>
              <a:rPr lang="en-US" sz="2000" dirty="0"/>
              <a:t>Scrapie</a:t>
            </a:r>
          </a:p>
          <a:p>
            <a:pPr lvl="1"/>
            <a:r>
              <a:rPr lang="en-US" sz="2000" dirty="0"/>
              <a:t>Creutzfeldt-Jakob Disease (CJD)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26" name="Picture 2" descr="Mule Deer Hunts">
            <a:extLst>
              <a:ext uri="{FF2B5EF4-FFF2-40B4-BE49-F238E27FC236}">
                <a16:creationId xmlns:a16="http://schemas.microsoft.com/office/drawing/2014/main" id="{27EC7674-4B13-D20B-CB3E-EB99BB1295E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93" r="36016"/>
          <a:stretch/>
        </p:blipFill>
        <p:spPr bwMode="auto">
          <a:xfrm>
            <a:off x="8143875" y="1690688"/>
            <a:ext cx="2714625" cy="3897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705B30F-4470-1A86-D793-070EAAB2D13F}"/>
              </a:ext>
            </a:extLst>
          </p:cNvPr>
          <p:cNvSpPr txBox="1"/>
          <p:nvPr/>
        </p:nvSpPr>
        <p:spPr>
          <a:xfrm>
            <a:off x="8805023" y="5575551"/>
            <a:ext cx="26686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https://navajooutdoors.com/mule-deer-hunts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9275659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61F4CC4-B0EC-1758-0652-F80D202ED282}"/>
              </a:ext>
            </a:extLst>
          </p:cNvPr>
          <p:cNvSpPr/>
          <p:nvPr/>
        </p:nvSpPr>
        <p:spPr>
          <a:xfrm>
            <a:off x="0" y="5871882"/>
            <a:ext cx="12192000" cy="986118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3DDAE4A-290A-4411-BD83-6EB4102337B0}"/>
              </a:ext>
            </a:extLst>
          </p:cNvPr>
          <p:cNvSpPr/>
          <p:nvPr/>
        </p:nvSpPr>
        <p:spPr>
          <a:xfrm>
            <a:off x="667782" y="1690688"/>
            <a:ext cx="512834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Goal: Detect CWD if present at </a:t>
            </a:r>
            <a:r>
              <a:rPr lang="en-US" sz="2000" dirty="0">
                <a:latin typeface="Calibri" panose="020F0502020204030204" pitchFamily="34" charset="0"/>
                <a:cs typeface="Times New Roman" panose="02020603050405020304" pitchFamily="18" charset="0"/>
              </a:rPr>
              <a:t>≥</a:t>
            </a:r>
            <a:r>
              <a:rPr lang="en-US" sz="2000" dirty="0">
                <a:cs typeface="Times New Roman" panose="02020603050405020304" pitchFamily="18" charset="0"/>
              </a:rPr>
              <a:t>1% with 95% confidence 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Times New Roman" panose="02020603050405020304" pitchFamily="18" charset="0"/>
              </a:rPr>
              <a:t>Priority Surveillance Areas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Times New Roman" panose="02020603050405020304" pitchFamily="18" charset="0"/>
              </a:rPr>
              <a:t>Sample hunter harvested, symptomatic, and road-killed deer, moose, and elk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Times New Roman" panose="02020603050405020304" pitchFamily="18" charset="0"/>
              </a:rPr>
              <a:t>Weighted surveillance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43B29A9-C5A0-44EC-A95D-9E1DD336A1B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98" t="904" r="2771"/>
          <a:stretch/>
        </p:blipFill>
        <p:spPr>
          <a:xfrm>
            <a:off x="6463908" y="4696601"/>
            <a:ext cx="4526647" cy="2042853"/>
          </a:xfrm>
          <a:prstGeom prst="rect">
            <a:avLst/>
          </a:prstGeom>
          <a:effectLst/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622EDA9-6C2F-345F-4F16-2A362CFE45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5815" y="258608"/>
            <a:ext cx="5624990" cy="434500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2" descr="Home Page | Montana FWP">
            <a:extLst>
              <a:ext uri="{FF2B5EF4-FFF2-40B4-BE49-F238E27FC236}">
                <a16:creationId xmlns:a16="http://schemas.microsoft.com/office/drawing/2014/main" id="{340080A8-F7C8-F6E3-D101-4FC5484C95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6367" y="5736945"/>
            <a:ext cx="986118" cy="986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94D7C6E-17D6-3E32-37C3-3EFBB3129BD7}"/>
              </a:ext>
            </a:extLst>
          </p:cNvPr>
          <p:cNvSpPr/>
          <p:nvPr/>
        </p:nvSpPr>
        <p:spPr>
          <a:xfrm>
            <a:off x="1" y="1"/>
            <a:ext cx="12192000" cy="90767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4AC1EC5-0731-CBBB-4063-AA6E97BEFF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u="sng" dirty="0"/>
              <a:t>CWD Surveillance</a:t>
            </a:r>
          </a:p>
        </p:txBody>
      </p:sp>
    </p:spTree>
    <p:extLst>
      <p:ext uri="{BB962C8B-B14F-4D97-AF65-F5344CB8AC3E}">
        <p14:creationId xmlns:p14="http://schemas.microsoft.com/office/powerpoint/2010/main" val="17872785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F46B0BA-6FC3-C76F-39F3-C67684F86E5C}"/>
              </a:ext>
            </a:extLst>
          </p:cNvPr>
          <p:cNvSpPr/>
          <p:nvPr/>
        </p:nvSpPr>
        <p:spPr>
          <a:xfrm>
            <a:off x="0" y="5871882"/>
            <a:ext cx="12192000" cy="986118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3FD55DC-203B-4D3D-8F3A-7D1DB28F325F}"/>
              </a:ext>
            </a:extLst>
          </p:cNvPr>
          <p:cNvSpPr/>
          <p:nvPr/>
        </p:nvSpPr>
        <p:spPr>
          <a:xfrm>
            <a:off x="637244" y="1690688"/>
            <a:ext cx="414430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Goal: Describe distribution and prevalence of CWD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2000" dirty="0">
              <a:cs typeface="Times New Roman" panose="02020603050405020304" pitchFamily="18" charset="0"/>
            </a:endParaRP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Times New Roman" panose="02020603050405020304" pitchFamily="18" charset="0"/>
              </a:rPr>
              <a:t>Sample all species and age classes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Times New Roman" panose="02020603050405020304" pitchFamily="18" charset="0"/>
              </a:rPr>
              <a:t>Hunter harvest only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Times New Roman" panose="02020603050405020304" pitchFamily="18" charset="0"/>
              </a:rPr>
              <a:t>CWD Management Zones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63417E5-4146-4936-8A27-F25B3CD080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1519641"/>
            <a:ext cx="6415066" cy="427671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6" name="Picture 2" descr="Home Page | Montana FWP">
            <a:extLst>
              <a:ext uri="{FF2B5EF4-FFF2-40B4-BE49-F238E27FC236}">
                <a16:creationId xmlns:a16="http://schemas.microsoft.com/office/drawing/2014/main" id="{2A124C96-145A-253A-5348-A230DC05CF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6367" y="5736945"/>
            <a:ext cx="986118" cy="986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ED0A7E6-8AB4-EAD8-9C9E-5C0C6E1424A2}"/>
              </a:ext>
            </a:extLst>
          </p:cNvPr>
          <p:cNvSpPr/>
          <p:nvPr/>
        </p:nvSpPr>
        <p:spPr>
          <a:xfrm>
            <a:off x="1" y="1"/>
            <a:ext cx="12192000" cy="90767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2D1B5AEE-7B7E-605E-AD4E-2192A73FDA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u="sng" dirty="0"/>
              <a:t>CWD Monitoring </a:t>
            </a:r>
          </a:p>
        </p:txBody>
      </p:sp>
    </p:spTree>
    <p:extLst>
      <p:ext uri="{BB962C8B-B14F-4D97-AF65-F5344CB8AC3E}">
        <p14:creationId xmlns:p14="http://schemas.microsoft.com/office/powerpoint/2010/main" val="15532866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D239D60-2248-111C-BC4F-CA48AB0D9FC3}"/>
              </a:ext>
            </a:extLst>
          </p:cNvPr>
          <p:cNvSpPr/>
          <p:nvPr/>
        </p:nvSpPr>
        <p:spPr>
          <a:xfrm>
            <a:off x="0" y="5871881"/>
            <a:ext cx="12192000" cy="986118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E366D9-D828-D748-03F9-CE1B39C2A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Sampling and Testing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A75E57-857C-4AE2-5A8B-6476DA5BB8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F1D55DA-C607-AC95-ED11-68CDF78D6B7D}"/>
              </a:ext>
            </a:extLst>
          </p:cNvPr>
          <p:cNvSpPr/>
          <p:nvPr/>
        </p:nvSpPr>
        <p:spPr>
          <a:xfrm>
            <a:off x="1" y="1"/>
            <a:ext cx="12192000" cy="90767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2" descr="Home Page | Montana FWP">
            <a:extLst>
              <a:ext uri="{FF2B5EF4-FFF2-40B4-BE49-F238E27FC236}">
                <a16:creationId xmlns:a16="http://schemas.microsoft.com/office/drawing/2014/main" id="{89D8CB94-B02B-AC1D-67A0-EA83AA6319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6367" y="5736945"/>
            <a:ext cx="986118" cy="986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A3BC4BE-4F47-6CDF-5559-E52D7CBA3464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583154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Most sampling is voluntary and testing costs are covered by FWP</a:t>
            </a:r>
          </a:p>
          <a:p>
            <a:r>
              <a:rPr lang="en-US" sz="2000" dirty="0"/>
              <a:t>Samples include retropharyngeal lymph nodes or brain stem, tooth and genetic sample</a:t>
            </a:r>
          </a:p>
          <a:p>
            <a:r>
              <a:rPr lang="en-US" sz="2000" dirty="0"/>
              <a:t>Samples drop-off at FWP offices year-round or CWD stations (October 21 – Nov 26</a:t>
            </a:r>
            <a:r>
              <a:rPr lang="en-US" sz="2000" baseline="30000" dirty="0"/>
              <a:t>th</a:t>
            </a:r>
            <a:r>
              <a:rPr lang="en-US" sz="2000" dirty="0"/>
              <a:t>)</a:t>
            </a:r>
          </a:p>
          <a:p>
            <a:r>
              <a:rPr lang="en-US" sz="2000" dirty="0"/>
              <a:t>Samples sent to Montana Vet Diagnostic Lab</a:t>
            </a:r>
          </a:p>
          <a:p>
            <a:r>
              <a:rPr lang="en-US" sz="2000" dirty="0"/>
              <a:t>Data entered into state database</a:t>
            </a:r>
          </a:p>
          <a:p>
            <a:r>
              <a:rPr lang="en-US" sz="2000" dirty="0"/>
              <a:t>Test results are viewable to the submitter online within 1-3 weeks</a:t>
            </a:r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EE17173-624E-C0AF-9793-403F6543CCC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413" t="4386" r="8739" b="-3849"/>
          <a:stretch/>
        </p:blipFill>
        <p:spPr>
          <a:xfrm>
            <a:off x="7153275" y="426465"/>
            <a:ext cx="2729711" cy="2748719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9" name="Picture 8" descr="A close up of an animal&#10;&#10;Description generated with high confidence">
            <a:extLst>
              <a:ext uri="{FF2B5EF4-FFF2-40B4-BE49-F238E27FC236}">
                <a16:creationId xmlns:a16="http://schemas.microsoft.com/office/drawing/2014/main" id="{7F1D3143-641B-9771-C891-2B5FFF4819C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63579" y="2437685"/>
            <a:ext cx="2205882" cy="3256733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2032021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3FC3CE82-9CAD-218B-2056-4F6C66E982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537" y="-765571"/>
            <a:ext cx="8924925" cy="8924925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78B1545F-FA4E-EA9F-B00E-44640547EBA6}"/>
              </a:ext>
            </a:extLst>
          </p:cNvPr>
          <p:cNvSpPr/>
          <p:nvPr/>
        </p:nvSpPr>
        <p:spPr>
          <a:xfrm>
            <a:off x="0" y="5871881"/>
            <a:ext cx="12192000" cy="986118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C79A61F-0FE6-EAA9-5495-F582341743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FWP Sampling Effort (All species)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A38F4D4-6C89-C255-6985-79BACB9C234B}"/>
              </a:ext>
            </a:extLst>
          </p:cNvPr>
          <p:cNvSpPr/>
          <p:nvPr/>
        </p:nvSpPr>
        <p:spPr>
          <a:xfrm>
            <a:off x="4429125" y="1193403"/>
            <a:ext cx="1066800" cy="3516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2" descr="Home Page | Montana FWP">
            <a:extLst>
              <a:ext uri="{FF2B5EF4-FFF2-40B4-BE49-F238E27FC236}">
                <a16:creationId xmlns:a16="http://schemas.microsoft.com/office/drawing/2014/main" id="{29CDBDDB-4B40-4AFB-613D-9BF5A6A5AD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6367" y="5736945"/>
            <a:ext cx="986118" cy="986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1530ABEC-4621-4223-C0E5-5627940083EE}"/>
              </a:ext>
            </a:extLst>
          </p:cNvPr>
          <p:cNvSpPr/>
          <p:nvPr/>
        </p:nvSpPr>
        <p:spPr>
          <a:xfrm>
            <a:off x="1" y="1"/>
            <a:ext cx="12192000" cy="90767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22ABF59-9145-D6C8-107E-BBA9785BA963}"/>
              </a:ext>
            </a:extLst>
          </p:cNvPr>
          <p:cNvSpPr/>
          <p:nvPr/>
        </p:nvSpPr>
        <p:spPr>
          <a:xfrm>
            <a:off x="9491662" y="2720595"/>
            <a:ext cx="1066800" cy="3516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B4A15CB-CFE4-9A26-9288-F664CEB8CD6A}"/>
              </a:ext>
            </a:extLst>
          </p:cNvPr>
          <p:cNvSpPr txBox="1"/>
          <p:nvPr/>
        </p:nvSpPr>
        <p:spPr>
          <a:xfrm>
            <a:off x="9491662" y="2821979"/>
            <a:ext cx="20193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Hunting Season</a:t>
            </a:r>
          </a:p>
        </p:txBody>
      </p:sp>
    </p:spTree>
    <p:extLst>
      <p:ext uri="{BB962C8B-B14F-4D97-AF65-F5344CB8AC3E}">
        <p14:creationId xmlns:p14="http://schemas.microsoft.com/office/powerpoint/2010/main" val="24359354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9BE31C30-FDD6-8323-6B97-F4E94C2CE9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300" y="-228599"/>
            <a:ext cx="8091768" cy="8091768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A12D6186-BFBA-0AF9-EA46-AD970A32F55D}"/>
              </a:ext>
            </a:extLst>
          </p:cNvPr>
          <p:cNvSpPr/>
          <p:nvPr/>
        </p:nvSpPr>
        <p:spPr>
          <a:xfrm>
            <a:off x="4143375" y="676275"/>
            <a:ext cx="1066800" cy="3516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CA11EBF-E3A3-C4A7-09E9-3D92319D29C6}"/>
              </a:ext>
            </a:extLst>
          </p:cNvPr>
          <p:cNvSpPr/>
          <p:nvPr/>
        </p:nvSpPr>
        <p:spPr>
          <a:xfrm>
            <a:off x="3910012" y="1213783"/>
            <a:ext cx="1066800" cy="3516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976315B-BCC5-BB9F-3C61-AF656580B11A}"/>
              </a:ext>
            </a:extLst>
          </p:cNvPr>
          <p:cNvSpPr/>
          <p:nvPr/>
        </p:nvSpPr>
        <p:spPr>
          <a:xfrm>
            <a:off x="0" y="5871882"/>
            <a:ext cx="12192000" cy="986118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E9723C-3623-7145-8107-BBCCA12669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Positive Samples (All species)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8F58F2E-7B12-B747-1180-C6DA6A55F44C}"/>
              </a:ext>
            </a:extLst>
          </p:cNvPr>
          <p:cNvSpPr/>
          <p:nvPr/>
        </p:nvSpPr>
        <p:spPr>
          <a:xfrm>
            <a:off x="1" y="1"/>
            <a:ext cx="12192000" cy="90767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Picture 2" descr="Home Page | Montana FWP">
            <a:extLst>
              <a:ext uri="{FF2B5EF4-FFF2-40B4-BE49-F238E27FC236}">
                <a16:creationId xmlns:a16="http://schemas.microsoft.com/office/drawing/2014/main" id="{19DEE839-8909-44E2-9903-7461EF71CF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6367" y="5736945"/>
            <a:ext cx="986118" cy="986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66852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64FDCF3A-FB64-DA75-2DA3-A162E5C189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4043" y="-698948"/>
            <a:ext cx="8883914" cy="8883914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A12D6186-BFBA-0AF9-EA46-AD970A32F55D}"/>
              </a:ext>
            </a:extLst>
          </p:cNvPr>
          <p:cNvSpPr/>
          <p:nvPr/>
        </p:nvSpPr>
        <p:spPr>
          <a:xfrm>
            <a:off x="4143375" y="676275"/>
            <a:ext cx="1066800" cy="3516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CA11EBF-E3A3-C4A7-09E9-3D92319D29C6}"/>
              </a:ext>
            </a:extLst>
          </p:cNvPr>
          <p:cNvSpPr/>
          <p:nvPr/>
        </p:nvSpPr>
        <p:spPr>
          <a:xfrm>
            <a:off x="4276725" y="1193800"/>
            <a:ext cx="1066800" cy="3516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976315B-BCC5-BB9F-3C61-AF656580B11A}"/>
              </a:ext>
            </a:extLst>
          </p:cNvPr>
          <p:cNvSpPr/>
          <p:nvPr/>
        </p:nvSpPr>
        <p:spPr>
          <a:xfrm>
            <a:off x="0" y="5871882"/>
            <a:ext cx="12192000" cy="986118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E9723C-3623-7145-8107-BBCCA12669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Positive Samples (all samples)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8F58F2E-7B12-B747-1180-C6DA6A55F44C}"/>
              </a:ext>
            </a:extLst>
          </p:cNvPr>
          <p:cNvSpPr/>
          <p:nvPr/>
        </p:nvSpPr>
        <p:spPr>
          <a:xfrm>
            <a:off x="1" y="1"/>
            <a:ext cx="12192000" cy="90767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Picture 2" descr="Home Page | Montana FWP">
            <a:extLst>
              <a:ext uri="{FF2B5EF4-FFF2-40B4-BE49-F238E27FC236}">
                <a16:creationId xmlns:a16="http://schemas.microsoft.com/office/drawing/2014/main" id="{19DEE839-8909-44E2-9903-7461EF71CF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6367" y="5736945"/>
            <a:ext cx="986118" cy="986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2762A3C8-C35B-4181-CE76-3F9B2F2DCEE9}"/>
              </a:ext>
            </a:extLst>
          </p:cNvPr>
          <p:cNvSpPr/>
          <p:nvPr/>
        </p:nvSpPr>
        <p:spPr>
          <a:xfrm>
            <a:off x="9731228" y="2990949"/>
            <a:ext cx="1066800" cy="3516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F56BBDB-593B-E7FD-A2CC-90970263F971}"/>
              </a:ext>
            </a:extLst>
          </p:cNvPr>
          <p:cNvSpPr txBox="1"/>
          <p:nvPr/>
        </p:nvSpPr>
        <p:spPr>
          <a:xfrm>
            <a:off x="9654209" y="3102271"/>
            <a:ext cx="20193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Hunting Season</a:t>
            </a:r>
          </a:p>
        </p:txBody>
      </p:sp>
    </p:spTree>
    <p:extLst>
      <p:ext uri="{BB962C8B-B14F-4D97-AF65-F5344CB8AC3E}">
        <p14:creationId xmlns:p14="http://schemas.microsoft.com/office/powerpoint/2010/main" val="41961344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D239D60-2248-111C-BC4F-CA48AB0D9FC3}"/>
              </a:ext>
            </a:extLst>
          </p:cNvPr>
          <p:cNvSpPr/>
          <p:nvPr/>
        </p:nvSpPr>
        <p:spPr>
          <a:xfrm>
            <a:off x="0" y="5871882"/>
            <a:ext cx="12192000" cy="986118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E366D9-D828-D748-03F9-CE1B39C2A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CWD in Montana (2017 - Present)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F1D55DA-C607-AC95-ED11-68CDF78D6B7D}"/>
              </a:ext>
            </a:extLst>
          </p:cNvPr>
          <p:cNvSpPr/>
          <p:nvPr/>
        </p:nvSpPr>
        <p:spPr>
          <a:xfrm>
            <a:off x="1" y="1"/>
            <a:ext cx="12192000" cy="90767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Home Page | Montana FWP">
            <a:extLst>
              <a:ext uri="{FF2B5EF4-FFF2-40B4-BE49-F238E27FC236}">
                <a16:creationId xmlns:a16="http://schemas.microsoft.com/office/drawing/2014/main" id="{901A9DAE-2525-5EA3-DF3B-2BB0DDB4B9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6367" y="5736945"/>
            <a:ext cx="986118" cy="986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9CE057BD-B625-CAC7-B884-740DBAD13172}"/>
              </a:ext>
            </a:extLst>
          </p:cNvPr>
          <p:cNvSpPr txBox="1">
            <a:spLocks/>
          </p:cNvSpPr>
          <p:nvPr/>
        </p:nvSpPr>
        <p:spPr>
          <a:xfrm>
            <a:off x="433664" y="1825625"/>
            <a:ext cx="539109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7" name="Picture 16" descr="Map&#10;&#10;Description automatically generated">
            <a:extLst>
              <a:ext uri="{FF2B5EF4-FFF2-40B4-BE49-F238E27FC236}">
                <a16:creationId xmlns:a16="http://schemas.microsoft.com/office/drawing/2014/main" id="{F96CE381-7738-6F80-4453-69966C2508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4759" y="1605125"/>
            <a:ext cx="5509092" cy="413182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EC6D12-7754-E732-1AF3-D1C870EB20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151599" cy="391132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/>
              <a:t>42,503 hunter harvested, symptomatic and road-killed deer, elk, and moose</a:t>
            </a:r>
          </a:p>
          <a:p>
            <a:endParaRPr lang="en-US" sz="2400" dirty="0"/>
          </a:p>
          <a:p>
            <a:r>
              <a:rPr lang="en-US" sz="2400" dirty="0"/>
              <a:t>1184 total positive cases</a:t>
            </a:r>
          </a:p>
          <a:p>
            <a:endParaRPr lang="en-US" sz="2400" dirty="0"/>
          </a:p>
          <a:p>
            <a:r>
              <a:rPr lang="en-US" sz="2400" dirty="0"/>
              <a:t>Total positives by species</a:t>
            </a:r>
          </a:p>
          <a:p>
            <a:r>
              <a:rPr lang="en-US" sz="2400" dirty="0"/>
              <a:t>WTD - 847</a:t>
            </a:r>
          </a:p>
          <a:p>
            <a:r>
              <a:rPr lang="en-US" sz="2400" dirty="0"/>
              <a:t>MD - 331</a:t>
            </a:r>
          </a:p>
          <a:p>
            <a:r>
              <a:rPr lang="en-US" sz="2400" dirty="0"/>
              <a:t>Elk - 3</a:t>
            </a:r>
          </a:p>
          <a:p>
            <a:r>
              <a:rPr lang="en-US" sz="2400" dirty="0"/>
              <a:t>Moose - 3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71876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D22483-7AB4-0BBB-8EC2-6A0CED1CC5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DA206B-C1CB-4FE8-C60B-BC43BAD888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Map&#10;&#10;Description automatically generated">
            <a:extLst>
              <a:ext uri="{FF2B5EF4-FFF2-40B4-BE49-F238E27FC236}">
                <a16:creationId xmlns:a16="http://schemas.microsoft.com/office/drawing/2014/main" id="{9D4687C6-C04A-51A1-DCC7-2EA388072D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2" y="-251012"/>
            <a:ext cx="9165004" cy="6873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04199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iagram, map&#10;&#10;Description automatically generated">
            <a:extLst>
              <a:ext uri="{FF2B5EF4-FFF2-40B4-BE49-F238E27FC236}">
                <a16:creationId xmlns:a16="http://schemas.microsoft.com/office/drawing/2014/main" id="{876FDBB6-0555-1415-F781-9B6DB27673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2468" y="-332796"/>
            <a:ext cx="8747063" cy="705585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27A90F6-BCDD-59A3-7820-D9C3ABEA3925}"/>
              </a:ext>
            </a:extLst>
          </p:cNvPr>
          <p:cNvSpPr/>
          <p:nvPr/>
        </p:nvSpPr>
        <p:spPr>
          <a:xfrm>
            <a:off x="0" y="5871881"/>
            <a:ext cx="12192000" cy="986118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2" descr="Home Page | Montana FWP">
            <a:extLst>
              <a:ext uri="{FF2B5EF4-FFF2-40B4-BE49-F238E27FC236}">
                <a16:creationId xmlns:a16="http://schemas.microsoft.com/office/drawing/2014/main" id="{41AAE349-4E8B-C87A-744E-B567F912F1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6367" y="5736945"/>
            <a:ext cx="986118" cy="986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DC5E039-0BBC-E37F-5BBC-E110F2B3C63B}"/>
              </a:ext>
            </a:extLst>
          </p:cNvPr>
          <p:cNvSpPr/>
          <p:nvPr/>
        </p:nvSpPr>
        <p:spPr>
          <a:xfrm>
            <a:off x="1" y="1"/>
            <a:ext cx="12192000" cy="90767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5040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 with low confidence">
            <a:extLst>
              <a:ext uri="{FF2B5EF4-FFF2-40B4-BE49-F238E27FC236}">
                <a16:creationId xmlns:a16="http://schemas.microsoft.com/office/drawing/2014/main" id="{424E5AD9-9B13-21A0-F489-5252F46AE1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1867" y="-569892"/>
            <a:ext cx="9208266" cy="742789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2435A73-A659-1745-EDFA-6954879B89BD}"/>
              </a:ext>
            </a:extLst>
          </p:cNvPr>
          <p:cNvSpPr/>
          <p:nvPr/>
        </p:nvSpPr>
        <p:spPr>
          <a:xfrm>
            <a:off x="0" y="5871881"/>
            <a:ext cx="12192000" cy="986118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2" descr="Home Page | Montana FWP">
            <a:extLst>
              <a:ext uri="{FF2B5EF4-FFF2-40B4-BE49-F238E27FC236}">
                <a16:creationId xmlns:a16="http://schemas.microsoft.com/office/drawing/2014/main" id="{1BBE8687-6B9E-02B5-95EB-40B63109AD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6367" y="5736945"/>
            <a:ext cx="986118" cy="986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191BFD2-A3DA-5E9F-3FF0-E58EAB3E7D63}"/>
              </a:ext>
            </a:extLst>
          </p:cNvPr>
          <p:cNvSpPr/>
          <p:nvPr/>
        </p:nvSpPr>
        <p:spPr>
          <a:xfrm>
            <a:off x="1" y="1"/>
            <a:ext cx="12192000" cy="90767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7348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F2A3995B-69B9-FF2E-0640-401961D772BA}"/>
              </a:ext>
            </a:extLst>
          </p:cNvPr>
          <p:cNvGrpSpPr/>
          <p:nvPr/>
        </p:nvGrpSpPr>
        <p:grpSpPr>
          <a:xfrm>
            <a:off x="142876" y="1594793"/>
            <a:ext cx="5481008" cy="4087597"/>
            <a:chOff x="4538089" y="1066116"/>
            <a:chExt cx="4637807" cy="3495252"/>
          </a:xfrm>
        </p:grpSpPr>
        <p:pic>
          <p:nvPicPr>
            <p:cNvPr id="4" name="Picture 3" descr="Map&#10;&#10;Description automatically generated">
              <a:extLst>
                <a:ext uri="{FF2B5EF4-FFF2-40B4-BE49-F238E27FC236}">
                  <a16:creationId xmlns:a16="http://schemas.microsoft.com/office/drawing/2014/main" id="{7A55C686-3FC4-4EB1-022C-9B97DB8C413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38089" y="1066118"/>
              <a:ext cx="4485012" cy="3495250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951B4F5A-B05B-65B7-2086-6ABEFE6379D6}"/>
                </a:ext>
              </a:extLst>
            </p:cNvPr>
            <p:cNvSpPr txBox="1"/>
            <p:nvPr/>
          </p:nvSpPr>
          <p:spPr>
            <a:xfrm>
              <a:off x="8251066" y="1066116"/>
              <a:ext cx="924830" cy="3947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bg1"/>
                  </a:solidFill>
                </a:rPr>
                <a:t>2018</a:t>
              </a:r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DD239D60-2248-111C-BC4F-CA48AB0D9FC3}"/>
              </a:ext>
            </a:extLst>
          </p:cNvPr>
          <p:cNvSpPr/>
          <p:nvPr/>
        </p:nvSpPr>
        <p:spPr>
          <a:xfrm>
            <a:off x="0" y="5871882"/>
            <a:ext cx="12192000" cy="986118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E366D9-D828-D748-03F9-CE1B39C2A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Where is CWD found?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F1D55DA-C607-AC95-ED11-68CDF78D6B7D}"/>
              </a:ext>
            </a:extLst>
          </p:cNvPr>
          <p:cNvSpPr/>
          <p:nvPr/>
        </p:nvSpPr>
        <p:spPr>
          <a:xfrm>
            <a:off x="1" y="1"/>
            <a:ext cx="12192000" cy="90767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Home Page | Montana FWP">
            <a:extLst>
              <a:ext uri="{FF2B5EF4-FFF2-40B4-BE49-F238E27FC236}">
                <a16:creationId xmlns:a16="http://schemas.microsoft.com/office/drawing/2014/main" id="{901A9DAE-2525-5EA3-DF3B-2BB0DDB4B9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6367" y="5736945"/>
            <a:ext cx="986118" cy="986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Map of North America showing locations where chronic wasting disease has been detected.">
            <a:extLst>
              <a:ext uri="{FF2B5EF4-FFF2-40B4-BE49-F238E27FC236}">
                <a16:creationId xmlns:a16="http://schemas.microsoft.com/office/drawing/2014/main" id="{6D3CD18A-3D07-B2BC-468F-1F4EB9F306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8551" y="1595737"/>
            <a:ext cx="5186822" cy="4006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9CE057BD-B625-CAC7-B884-740DBAD13172}"/>
              </a:ext>
            </a:extLst>
          </p:cNvPr>
          <p:cNvSpPr txBox="1">
            <a:spLocks/>
          </p:cNvSpPr>
          <p:nvPr/>
        </p:nvSpPr>
        <p:spPr>
          <a:xfrm>
            <a:off x="433664" y="1825625"/>
            <a:ext cx="539109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A6BD763-0B50-7DBD-34CE-2F521F203351}"/>
              </a:ext>
            </a:extLst>
          </p:cNvPr>
          <p:cNvSpPr txBox="1"/>
          <p:nvPr/>
        </p:nvSpPr>
        <p:spPr>
          <a:xfrm>
            <a:off x="4649455" y="1594791"/>
            <a:ext cx="8534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2018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AD55F2B-5003-DA96-0C93-6CAAAED272B2}"/>
              </a:ext>
            </a:extLst>
          </p:cNvPr>
          <p:cNvSpPr txBox="1"/>
          <p:nvPr/>
        </p:nvSpPr>
        <p:spPr>
          <a:xfrm>
            <a:off x="10309757" y="1594793"/>
            <a:ext cx="9248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2024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7922725-7806-CA12-677B-7FE44DA23F17}"/>
              </a:ext>
            </a:extLst>
          </p:cNvPr>
          <p:cNvSpPr/>
          <p:nvPr/>
        </p:nvSpPr>
        <p:spPr>
          <a:xfrm>
            <a:off x="142876" y="1514475"/>
            <a:ext cx="5300433" cy="4222470"/>
          </a:xfrm>
          <a:prstGeom prst="rect">
            <a:avLst/>
          </a:prstGeom>
          <a:noFill/>
          <a:ln w="28575">
            <a:solidFill>
              <a:srgbClr val="FFFF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AA41A1D-B7CE-6719-9D1E-4143D5E503A0}"/>
              </a:ext>
            </a:extLst>
          </p:cNvPr>
          <p:cNvSpPr/>
          <p:nvPr/>
        </p:nvSpPr>
        <p:spPr>
          <a:xfrm>
            <a:off x="142876" y="1594792"/>
            <a:ext cx="5391095" cy="420962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4DC9D48-2D46-CFA3-4A5A-ED630138616B}"/>
              </a:ext>
            </a:extLst>
          </p:cNvPr>
          <p:cNvSpPr/>
          <p:nvPr/>
        </p:nvSpPr>
        <p:spPr>
          <a:xfrm>
            <a:off x="5928551" y="1594791"/>
            <a:ext cx="5391095" cy="420962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67606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2435A73-A659-1745-EDFA-6954879B89BD}"/>
              </a:ext>
            </a:extLst>
          </p:cNvPr>
          <p:cNvSpPr/>
          <p:nvPr/>
        </p:nvSpPr>
        <p:spPr>
          <a:xfrm>
            <a:off x="0" y="5871881"/>
            <a:ext cx="12192000" cy="986118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2" descr="Home Page | Montana FWP">
            <a:extLst>
              <a:ext uri="{FF2B5EF4-FFF2-40B4-BE49-F238E27FC236}">
                <a16:creationId xmlns:a16="http://schemas.microsoft.com/office/drawing/2014/main" id="{1BBE8687-6B9E-02B5-95EB-40B63109AD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6367" y="5736945"/>
            <a:ext cx="986118" cy="986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191BFD2-A3DA-5E9F-3FF0-E58EAB3E7D63}"/>
              </a:ext>
            </a:extLst>
          </p:cNvPr>
          <p:cNvSpPr/>
          <p:nvPr/>
        </p:nvSpPr>
        <p:spPr>
          <a:xfrm>
            <a:off x="1" y="1"/>
            <a:ext cx="12192000" cy="90767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CADA13D-F1A3-4AFB-EA4D-5E35C9C5CE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662" y="517571"/>
            <a:ext cx="8277225" cy="51069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5775997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EDD208FB-DD1B-D9CC-18FC-E3588E17AC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234" y="-1109944"/>
            <a:ext cx="10380818" cy="865374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2435A73-A659-1745-EDFA-6954879B89BD}"/>
              </a:ext>
            </a:extLst>
          </p:cNvPr>
          <p:cNvSpPr/>
          <p:nvPr/>
        </p:nvSpPr>
        <p:spPr>
          <a:xfrm>
            <a:off x="0" y="5871881"/>
            <a:ext cx="12192000" cy="986118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2" descr="Home Page | Montana FWP">
            <a:extLst>
              <a:ext uri="{FF2B5EF4-FFF2-40B4-BE49-F238E27FC236}">
                <a16:creationId xmlns:a16="http://schemas.microsoft.com/office/drawing/2014/main" id="{1BBE8687-6B9E-02B5-95EB-40B63109AD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6367" y="5736945"/>
            <a:ext cx="986118" cy="986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191BFD2-A3DA-5E9F-3FF0-E58EAB3E7D63}"/>
              </a:ext>
            </a:extLst>
          </p:cNvPr>
          <p:cNvSpPr/>
          <p:nvPr/>
        </p:nvSpPr>
        <p:spPr>
          <a:xfrm>
            <a:off x="1" y="1"/>
            <a:ext cx="12192000" cy="90767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14292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11482998-30B4-E66D-C4A6-17D24C1B6D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1654" y="-1004084"/>
            <a:ext cx="10289698" cy="830023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2435A73-A659-1745-EDFA-6954879B89BD}"/>
              </a:ext>
            </a:extLst>
          </p:cNvPr>
          <p:cNvSpPr/>
          <p:nvPr/>
        </p:nvSpPr>
        <p:spPr>
          <a:xfrm>
            <a:off x="0" y="5871881"/>
            <a:ext cx="12192000" cy="986118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2" descr="Home Page | Montana FWP">
            <a:extLst>
              <a:ext uri="{FF2B5EF4-FFF2-40B4-BE49-F238E27FC236}">
                <a16:creationId xmlns:a16="http://schemas.microsoft.com/office/drawing/2014/main" id="{1BBE8687-6B9E-02B5-95EB-40B63109AD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6367" y="5736945"/>
            <a:ext cx="986118" cy="986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191BFD2-A3DA-5E9F-3FF0-E58EAB3E7D63}"/>
              </a:ext>
            </a:extLst>
          </p:cNvPr>
          <p:cNvSpPr/>
          <p:nvPr/>
        </p:nvSpPr>
        <p:spPr>
          <a:xfrm>
            <a:off x="1" y="1"/>
            <a:ext cx="12192000" cy="90767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3976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ADF854F8-972B-479B-A34C-F9BD66C12969}"/>
              </a:ext>
            </a:extLst>
          </p:cNvPr>
          <p:cNvGrpSpPr/>
          <p:nvPr/>
        </p:nvGrpSpPr>
        <p:grpSpPr>
          <a:xfrm>
            <a:off x="7484542" y="209197"/>
            <a:ext cx="3261583" cy="6439605"/>
            <a:chOff x="7484542" y="209197"/>
            <a:chExt cx="3261583" cy="643960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BD3DBC2D-02D6-417D-854A-E37BD6350A1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484542" y="3095923"/>
              <a:ext cx="3261583" cy="35528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82B63E0-64F6-4AC2-B9AF-7095FD93FEC1}"/>
                </a:ext>
              </a:extLst>
            </p:cNvPr>
            <p:cNvSpPr txBox="1"/>
            <p:nvPr/>
          </p:nvSpPr>
          <p:spPr>
            <a:xfrm>
              <a:off x="7484542" y="209197"/>
              <a:ext cx="3251201" cy="16619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White-tailed Deer</a:t>
              </a: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285750" marR="0" lvl="0" indent="-2857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28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Prev: &lt;1% - 30% </a:t>
              </a:r>
            </a:p>
            <a:p>
              <a:pPr marL="285750" marR="0" lvl="0" indent="-2857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28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Males ≈ Females*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E3E13A8-7B65-4DE2-BB76-BCF2912C4194}"/>
              </a:ext>
            </a:extLst>
          </p:cNvPr>
          <p:cNvGrpSpPr/>
          <p:nvPr/>
        </p:nvGrpSpPr>
        <p:grpSpPr>
          <a:xfrm>
            <a:off x="1276409" y="209197"/>
            <a:ext cx="3431049" cy="6472502"/>
            <a:chOff x="1276409" y="209197"/>
            <a:chExt cx="3431049" cy="6472502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816F4531-B058-4931-86FF-261A3045C79C}"/>
                </a:ext>
              </a:extLst>
            </p:cNvPr>
            <p:cNvSpPr txBox="1"/>
            <p:nvPr/>
          </p:nvSpPr>
          <p:spPr>
            <a:xfrm>
              <a:off x="1276409" y="209197"/>
              <a:ext cx="3431049" cy="16619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Mule Deer</a:t>
              </a: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285750" marR="0" lvl="0" indent="-2857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28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Prev: &lt;1% - 19% </a:t>
              </a:r>
            </a:p>
            <a:p>
              <a:pPr marL="285750" marR="0" lvl="0" indent="-2857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28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Males &gt; Females*</a:t>
              </a: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B2BDC640-929F-4D59-84A7-2D6D4459C401}"/>
                </a:ext>
              </a:extLst>
            </p:cNvPr>
            <p:cNvGrpSpPr/>
            <p:nvPr/>
          </p:nvGrpSpPr>
          <p:grpSpPr>
            <a:xfrm>
              <a:off x="1625917" y="2585139"/>
              <a:ext cx="2607734" cy="4096560"/>
              <a:chOff x="1625917" y="2585139"/>
              <a:chExt cx="2607734" cy="4096560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BBEFF6AC-ECF7-4530-93D0-7621B74AAB2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625917" y="2585139"/>
                <a:ext cx="2607734" cy="4096560"/>
              </a:xfrm>
              <a:prstGeom prst="rect">
                <a:avLst/>
              </a:prstGeom>
            </p:spPr>
          </p:pic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958FD93-D3FA-404A-8566-13157643D353}"/>
                  </a:ext>
                </a:extLst>
              </p:cNvPr>
              <p:cNvSpPr txBox="1"/>
              <p:nvPr/>
            </p:nvSpPr>
            <p:spPr>
              <a:xfrm>
                <a:off x="3364502" y="6279470"/>
                <a:ext cx="8691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Joe Riis</a:t>
                </a:r>
              </a:p>
            </p:txBody>
          </p:sp>
        </p:grp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2F6C3B37-0221-4CC0-AAE7-5D9737522F73}"/>
              </a:ext>
            </a:extLst>
          </p:cNvPr>
          <p:cNvSpPr txBox="1"/>
          <p:nvPr/>
        </p:nvSpPr>
        <p:spPr>
          <a:xfrm>
            <a:off x="5165850" y="2230284"/>
            <a:ext cx="18603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Adults&gt;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Yearlings&gt;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Fawns</a:t>
            </a:r>
          </a:p>
        </p:txBody>
      </p:sp>
    </p:spTree>
    <p:extLst>
      <p:ext uri="{BB962C8B-B14F-4D97-AF65-F5344CB8AC3E}">
        <p14:creationId xmlns:p14="http://schemas.microsoft.com/office/powerpoint/2010/main" val="225180413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D239D60-2248-111C-BC4F-CA48AB0D9FC3}"/>
              </a:ext>
            </a:extLst>
          </p:cNvPr>
          <p:cNvSpPr/>
          <p:nvPr/>
        </p:nvSpPr>
        <p:spPr>
          <a:xfrm>
            <a:off x="0" y="5871881"/>
            <a:ext cx="12192000" cy="986118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E366D9-D828-D748-03F9-CE1B39C2A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FWP’s Current Techniques to Control CWD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A75E57-857C-4AE2-5A8B-6476DA5BB8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151599" cy="3911320"/>
          </a:xfrm>
        </p:spPr>
        <p:txBody>
          <a:bodyPr/>
          <a:lstStyle/>
          <a:p>
            <a:r>
              <a:rPr lang="en-US" sz="2400" dirty="0"/>
              <a:t>Preventing spread from human activity (several tools)</a:t>
            </a:r>
          </a:p>
          <a:p>
            <a:r>
              <a:rPr lang="en-US" sz="2400" dirty="0"/>
              <a:t>Increasing harvest via hunting license type and number </a:t>
            </a:r>
          </a:p>
          <a:p>
            <a:r>
              <a:rPr lang="en-US" sz="2400" dirty="0"/>
              <a:t>Controlled management hunts and removal at “hot spots” 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F1D55DA-C607-AC95-ED11-68CDF78D6B7D}"/>
              </a:ext>
            </a:extLst>
          </p:cNvPr>
          <p:cNvSpPr/>
          <p:nvPr/>
        </p:nvSpPr>
        <p:spPr>
          <a:xfrm>
            <a:off x="1" y="1"/>
            <a:ext cx="12192000" cy="90767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2" descr="Home Page | Montana FWP">
            <a:extLst>
              <a:ext uri="{FF2B5EF4-FFF2-40B4-BE49-F238E27FC236}">
                <a16:creationId xmlns:a16="http://schemas.microsoft.com/office/drawing/2014/main" id="{89D8CB94-B02B-AC1D-67A0-EA83AA6319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6367" y="5736945"/>
            <a:ext cx="986118" cy="986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Upland game bird hunter in a field">
            <a:extLst>
              <a:ext uri="{FF2B5EF4-FFF2-40B4-BE49-F238E27FC236}">
                <a16:creationId xmlns:a16="http://schemas.microsoft.com/office/drawing/2014/main" id="{CAFD1774-8782-8835-ED96-5CD66458B4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43" t="383" b="-383"/>
          <a:stretch/>
        </p:blipFill>
        <p:spPr bwMode="auto">
          <a:xfrm>
            <a:off x="6202203" y="1600042"/>
            <a:ext cx="5278411" cy="3628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883998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D239D60-2248-111C-BC4F-CA48AB0D9FC3}"/>
              </a:ext>
            </a:extLst>
          </p:cNvPr>
          <p:cNvSpPr/>
          <p:nvPr/>
        </p:nvSpPr>
        <p:spPr>
          <a:xfrm>
            <a:off x="0" y="5871881"/>
            <a:ext cx="12192000" cy="986118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E366D9-D828-D748-03F9-CE1B39C2A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Preventing Spread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A75E57-857C-4AE2-5A8B-6476DA5BB8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315075" cy="3911320"/>
          </a:xfrm>
        </p:spPr>
        <p:txBody>
          <a:bodyPr>
            <a:normAutofit lnSpcReduction="10000"/>
          </a:bodyPr>
          <a:lstStyle/>
          <a:p>
            <a:r>
              <a:rPr lang="en-US" sz="2200" dirty="0"/>
              <a:t>Prohibition of the transport of live cervids/carcasses of cervids from CWD-positive states</a:t>
            </a:r>
          </a:p>
          <a:p>
            <a:r>
              <a:rPr lang="en-US" sz="2200" dirty="0"/>
              <a:t>Carcass disposal rule</a:t>
            </a:r>
          </a:p>
          <a:p>
            <a:r>
              <a:rPr lang="en-US" sz="2200" dirty="0"/>
              <a:t>Voter initiative ban on new game farms</a:t>
            </a:r>
          </a:p>
          <a:p>
            <a:r>
              <a:rPr lang="en-US" sz="2200" dirty="0"/>
              <a:t>Historic management emphasizing opportunity</a:t>
            </a:r>
          </a:p>
          <a:p>
            <a:r>
              <a:rPr lang="en-US" sz="2200" dirty="0"/>
              <a:t>Law banning the feeding of wildlife</a:t>
            </a:r>
          </a:p>
          <a:p>
            <a:r>
              <a:rPr lang="en-US" sz="2200" dirty="0"/>
              <a:t>Law banning the use of cervid urine lures from CWD positive states</a:t>
            </a:r>
          </a:p>
          <a:p>
            <a:r>
              <a:rPr lang="en-US" sz="2200" dirty="0"/>
              <a:t>Cervid-derived glandular scents/lures must comply with the Responsible Hunting Scent Association standards 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F1D55DA-C607-AC95-ED11-68CDF78D6B7D}"/>
              </a:ext>
            </a:extLst>
          </p:cNvPr>
          <p:cNvSpPr/>
          <p:nvPr/>
        </p:nvSpPr>
        <p:spPr>
          <a:xfrm>
            <a:off x="1" y="1"/>
            <a:ext cx="12192000" cy="90767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2" descr="Home Page | Montana FWP">
            <a:extLst>
              <a:ext uri="{FF2B5EF4-FFF2-40B4-BE49-F238E27FC236}">
                <a16:creationId xmlns:a16="http://schemas.microsoft.com/office/drawing/2014/main" id="{89D8CB94-B02B-AC1D-67A0-EA83AA6319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6367" y="5736945"/>
            <a:ext cx="986118" cy="986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0D24106-AFDA-18B9-BAE9-DDA9261390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6137" y="759342"/>
            <a:ext cx="3827367" cy="5339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47363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Map&#10;&#10;Description automatically generated">
            <a:extLst>
              <a:ext uri="{FF2B5EF4-FFF2-40B4-BE49-F238E27FC236}">
                <a16:creationId xmlns:a16="http://schemas.microsoft.com/office/drawing/2014/main" id="{5BFDDE72-81F5-D3F2-06A3-C471CA7C38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2" y="-251012"/>
            <a:ext cx="9165004" cy="6873754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993D95C2-2C31-45E8-BD0F-46F3BA530780}"/>
              </a:ext>
            </a:extLst>
          </p:cNvPr>
          <p:cNvGrpSpPr/>
          <p:nvPr/>
        </p:nvGrpSpPr>
        <p:grpSpPr>
          <a:xfrm>
            <a:off x="5952574" y="3635646"/>
            <a:ext cx="6056979" cy="1600438"/>
            <a:chOff x="5952574" y="3635646"/>
            <a:chExt cx="6056979" cy="1600438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D46864BB-9E10-45D0-88EA-9AC239906CE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261412" y="4325472"/>
              <a:ext cx="3406588" cy="460615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F4AC09F-BBE3-4A07-A615-F735E58D4D65}"/>
                </a:ext>
              </a:extLst>
            </p:cNvPr>
            <p:cNvSpPr/>
            <p:nvPr/>
          </p:nvSpPr>
          <p:spPr>
            <a:xfrm>
              <a:off x="5952574" y="4325472"/>
              <a:ext cx="1308838" cy="838199"/>
            </a:xfrm>
            <a:prstGeom prst="ellipse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E74728C3-13B0-484F-8475-8323CBFD2362}"/>
                </a:ext>
              </a:extLst>
            </p:cNvPr>
            <p:cNvSpPr txBox="1"/>
            <p:nvPr/>
          </p:nvSpPr>
          <p:spPr>
            <a:xfrm>
              <a:off x="10642435" y="3635646"/>
              <a:ext cx="1367118" cy="1600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Times New Roman" panose="02020603050405020304" pitchFamily="18" charset="0"/>
                </a:rPr>
                <a:t>Liberalized MD &amp; WTD licenses, especially MD bucks</a:t>
              </a: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D24CEFD8-CD05-40BA-9863-EFF7874599CB}"/>
              </a:ext>
            </a:extLst>
          </p:cNvPr>
          <p:cNvGrpSpPr/>
          <p:nvPr/>
        </p:nvGrpSpPr>
        <p:grpSpPr>
          <a:xfrm>
            <a:off x="5486381" y="738202"/>
            <a:ext cx="6580094" cy="2578229"/>
            <a:chOff x="5486381" y="738202"/>
            <a:chExt cx="6580094" cy="2578229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8B59DA5-744E-41FB-BDD8-6F3C07418705}"/>
                </a:ext>
              </a:extLst>
            </p:cNvPr>
            <p:cNvSpPr/>
            <p:nvPr/>
          </p:nvSpPr>
          <p:spPr>
            <a:xfrm>
              <a:off x="10699358" y="864606"/>
              <a:ext cx="1367117" cy="24518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1" indent="0" algn="l" defTabSz="457200" rtl="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Times New Roman" panose="02020603050405020304" pitchFamily="18" charset="0"/>
                </a:rPr>
                <a:t>Increase in antlerless B tags issued for MD &amp; WTD, increase MD buck tags in HD 652 compared to 2017</a:t>
              </a: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24D196D6-8BAB-47E5-A001-B4C293C4B21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21770" y="1453830"/>
              <a:ext cx="434453" cy="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AADBD36F-6923-4D81-8B94-2837539B81D9}"/>
                </a:ext>
              </a:extLst>
            </p:cNvPr>
            <p:cNvSpPr/>
            <p:nvPr/>
          </p:nvSpPr>
          <p:spPr>
            <a:xfrm>
              <a:off x="5486381" y="738202"/>
              <a:ext cx="4805101" cy="1431257"/>
            </a:xfrm>
            <a:prstGeom prst="ellipse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8412F320-03E6-4CD0-BF50-B60D98D756AE}"/>
              </a:ext>
            </a:extLst>
          </p:cNvPr>
          <p:cNvGrpSpPr/>
          <p:nvPr/>
        </p:nvGrpSpPr>
        <p:grpSpPr>
          <a:xfrm>
            <a:off x="202737" y="789879"/>
            <a:ext cx="5177492" cy="4184595"/>
            <a:chOff x="202737" y="789879"/>
            <a:chExt cx="5177492" cy="4184595"/>
          </a:xfrm>
        </p:grpSpPr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2172AED0-8774-4A0A-A323-A0A647F6EA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60606" y="1800775"/>
              <a:ext cx="2280985" cy="2137131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9FB81A93-DF4B-40F6-BBB0-5D2A3810DFA3}"/>
                </a:ext>
              </a:extLst>
            </p:cNvPr>
            <p:cNvSpPr/>
            <p:nvPr/>
          </p:nvSpPr>
          <p:spPr>
            <a:xfrm>
              <a:off x="4273106" y="789879"/>
              <a:ext cx="1107123" cy="1169977"/>
            </a:xfrm>
            <a:prstGeom prst="ellipse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E97A9B34-263F-4A45-B49C-5ACA412CACEA}"/>
                </a:ext>
              </a:extLst>
            </p:cNvPr>
            <p:cNvSpPr txBox="1"/>
            <p:nvPr/>
          </p:nvSpPr>
          <p:spPr>
            <a:xfrm>
              <a:off x="202737" y="3897256"/>
              <a:ext cx="2404792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Increased antlered buck permits valid for 2 weeks after the 3- week general season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FB50B6DA-46FD-4F4C-8E22-4EFFFD62F019}"/>
              </a:ext>
            </a:extLst>
          </p:cNvPr>
          <p:cNvGrpSpPr/>
          <p:nvPr/>
        </p:nvGrpSpPr>
        <p:grpSpPr>
          <a:xfrm>
            <a:off x="3188" y="1111624"/>
            <a:ext cx="2152824" cy="2693715"/>
            <a:chOff x="3188" y="1111624"/>
            <a:chExt cx="2152824" cy="2693715"/>
          </a:xfrm>
        </p:grpSpPr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D4880CC3-60BA-470C-802A-FF607C974D61}"/>
                </a:ext>
              </a:extLst>
            </p:cNvPr>
            <p:cNvCxnSpPr>
              <a:cxnSpLocks/>
              <a:endCxn id="52" idx="3"/>
            </p:cNvCxnSpPr>
            <p:nvPr/>
          </p:nvCxnSpPr>
          <p:spPr>
            <a:xfrm flipV="1">
              <a:off x="1606858" y="1403715"/>
              <a:ext cx="347596" cy="725533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DB429399-8409-4113-B69F-50D67CC99F51}"/>
                </a:ext>
              </a:extLst>
            </p:cNvPr>
            <p:cNvSpPr/>
            <p:nvPr/>
          </p:nvSpPr>
          <p:spPr>
            <a:xfrm>
              <a:off x="3188" y="1616983"/>
              <a:ext cx="1794037" cy="21883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Times New Roman" panose="02020603050405020304" pitchFamily="18" charset="0"/>
                </a:rPr>
                <a:t>Increased B tags </a:t>
              </a:r>
              <a:r>
                <a:rPr lang="en-US" sz="1600" dirty="0">
                  <a:solidFill>
                    <a:prstClr val="black"/>
                  </a:solidFill>
                  <a:latin typeface="Calibri" panose="020F0502020204030204"/>
                  <a:cs typeface="Times New Roman" panose="02020603050405020304" pitchFamily="18" charset="0"/>
                </a:rPr>
                <a:t>in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Times New Roman" panose="02020603050405020304" pitchFamily="18" charset="0"/>
                </a:rPr>
                <a:t> CWD Mgmt. Area; Created a Libby Urban Deer Mgmt. Plan; 2024 implementation of mandatory testing for some licenses.  </a:t>
              </a:r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8B42D575-7D3E-4D30-AEF3-155B34B420D5}"/>
                </a:ext>
              </a:extLst>
            </p:cNvPr>
            <p:cNvSpPr/>
            <p:nvPr/>
          </p:nvSpPr>
          <p:spPr>
            <a:xfrm>
              <a:off x="1919872" y="1111624"/>
              <a:ext cx="236140" cy="342206"/>
            </a:xfrm>
            <a:prstGeom prst="ellipse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0B79B6B-F5EF-44DE-B779-D665A5387827}"/>
              </a:ext>
            </a:extLst>
          </p:cNvPr>
          <p:cNvGrpSpPr/>
          <p:nvPr/>
        </p:nvGrpSpPr>
        <p:grpSpPr>
          <a:xfrm>
            <a:off x="182447" y="4242379"/>
            <a:ext cx="4555007" cy="1736359"/>
            <a:chOff x="182447" y="4242379"/>
            <a:chExt cx="4555007" cy="1736359"/>
          </a:xfrm>
        </p:grpSpPr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4F709F8C-2474-4A27-84C4-1C68E5733B8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46074" y="4898145"/>
              <a:ext cx="1917181" cy="522844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9461D032-C615-47BD-9DD3-3733879BBB87}"/>
                </a:ext>
              </a:extLst>
            </p:cNvPr>
            <p:cNvSpPr/>
            <p:nvPr/>
          </p:nvSpPr>
          <p:spPr>
            <a:xfrm>
              <a:off x="3630331" y="4242379"/>
              <a:ext cx="1107123" cy="1169977"/>
            </a:xfrm>
            <a:prstGeom prst="ellipse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3965D0C-A1BA-4604-ABEC-686A2D623D94}"/>
                </a:ext>
              </a:extLst>
            </p:cNvPr>
            <p:cNvSpPr txBox="1"/>
            <p:nvPr/>
          </p:nvSpPr>
          <p:spPr>
            <a:xfrm>
              <a:off x="182447" y="5147741"/>
              <a:ext cx="161477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Southwestern MT CWD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Mgmt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Hunt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53875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D239D60-2248-111C-BC4F-CA48AB0D9FC3}"/>
              </a:ext>
            </a:extLst>
          </p:cNvPr>
          <p:cNvSpPr/>
          <p:nvPr/>
        </p:nvSpPr>
        <p:spPr>
          <a:xfrm>
            <a:off x="0" y="5871881"/>
            <a:ext cx="12192000" cy="986118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E366D9-D828-D748-03F9-CE1B39C2A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>2024 and Beyond: </a:t>
            </a:r>
            <a:br>
              <a:rPr lang="en-US" sz="4000" dirty="0"/>
            </a:br>
            <a:r>
              <a:rPr lang="en-US" sz="4000" dirty="0"/>
              <a:t>Evaluating Past Management &amp; Updating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A75E57-857C-4AE2-5A8B-6476DA5BB8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151599" cy="3911320"/>
          </a:xfrm>
        </p:spPr>
        <p:txBody>
          <a:bodyPr>
            <a:normAutofit/>
          </a:bodyPr>
          <a:lstStyle/>
          <a:p>
            <a:r>
              <a:rPr lang="en-US" sz="2000" dirty="0"/>
              <a:t>Evaluate associations between past management and CWD </a:t>
            </a:r>
            <a:r>
              <a:rPr lang="en-US" sz="2000" dirty="0" err="1"/>
              <a:t>prevalences</a:t>
            </a:r>
            <a:r>
              <a:rPr lang="en-US" sz="2000" dirty="0"/>
              <a:t> across HDs</a:t>
            </a:r>
          </a:p>
          <a:p>
            <a:endParaRPr lang="en-US" sz="2000" dirty="0">
              <a:solidFill>
                <a:schemeClr val="bg1"/>
              </a:solidFill>
            </a:endParaRPr>
          </a:p>
          <a:p>
            <a:r>
              <a:rPr lang="en-US" sz="2000" dirty="0">
                <a:solidFill>
                  <a:schemeClr val="bg1"/>
                </a:solidFill>
              </a:rPr>
              <a:t>Evaluate any changes in public viewpoints</a:t>
            </a:r>
          </a:p>
          <a:p>
            <a:endParaRPr lang="en-US" sz="2000" dirty="0">
              <a:solidFill>
                <a:schemeClr val="bg1"/>
              </a:solidFill>
            </a:endParaRPr>
          </a:p>
          <a:p>
            <a:r>
              <a:rPr lang="en-US" sz="2000" dirty="0">
                <a:solidFill>
                  <a:schemeClr val="bg1"/>
                </a:solidFill>
              </a:rPr>
              <a:t>Update plans now that CWD is observed in HDs across MT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F1D55DA-C607-AC95-ED11-68CDF78D6B7D}"/>
              </a:ext>
            </a:extLst>
          </p:cNvPr>
          <p:cNvSpPr/>
          <p:nvPr/>
        </p:nvSpPr>
        <p:spPr>
          <a:xfrm>
            <a:off x="1" y="1"/>
            <a:ext cx="12192000" cy="90767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2" descr="Home Page | Montana FWP">
            <a:extLst>
              <a:ext uri="{FF2B5EF4-FFF2-40B4-BE49-F238E27FC236}">
                <a16:creationId xmlns:a16="http://schemas.microsoft.com/office/drawing/2014/main" id="{89D8CB94-B02B-AC1D-67A0-EA83AA6319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6367" y="5736945"/>
            <a:ext cx="986118" cy="986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Map&#10;&#10;Description automatically generated">
            <a:extLst>
              <a:ext uri="{FF2B5EF4-FFF2-40B4-BE49-F238E27FC236}">
                <a16:creationId xmlns:a16="http://schemas.microsoft.com/office/drawing/2014/main" id="{801A7EA3-5381-F370-5175-82DC217876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2203" y="1867638"/>
            <a:ext cx="5151599" cy="38637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80850246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6983EFB-FF86-95B9-B97E-D88C9420E0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5739" y="855677"/>
            <a:ext cx="10162720" cy="423446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7A71193-A088-30F4-D0A5-254EDC7A03B5}"/>
              </a:ext>
            </a:extLst>
          </p:cNvPr>
          <p:cNvSpPr txBox="1"/>
          <p:nvPr/>
        </p:nvSpPr>
        <p:spPr>
          <a:xfrm>
            <a:off x="895739" y="5402424"/>
            <a:ext cx="108421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Variation in epidemic growth across districts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Analysis underway to determine impacts of deer density, </a:t>
            </a:r>
            <a:r>
              <a:rPr lang="en-US" dirty="0" err="1"/>
              <a:t>buck:doe</a:t>
            </a:r>
            <a:r>
              <a:rPr lang="en-US" dirty="0"/>
              <a:t> ratios, and historic harvest pressure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586699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D94673-A185-D610-3065-30F60374D9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975" y="299811"/>
            <a:ext cx="10778412" cy="1325563"/>
          </a:xfrm>
        </p:spPr>
        <p:txBody>
          <a:bodyPr/>
          <a:lstStyle/>
          <a:p>
            <a:r>
              <a:rPr lang="en-US" dirty="0"/>
              <a:t>Libby and Ruby white-tailed deer management</a:t>
            </a:r>
          </a:p>
        </p:txBody>
      </p:sp>
      <p:sp>
        <p:nvSpPr>
          <p:cNvPr id="5" name="AutoShape 2">
            <a:extLst>
              <a:ext uri="{FF2B5EF4-FFF2-40B4-BE49-F238E27FC236}">
                <a16:creationId xmlns:a16="http://schemas.microsoft.com/office/drawing/2014/main" id="{2C0AB52F-3121-FB28-9876-9A41BD1D2DD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5E90BE7-690A-E067-FEBA-BFFDF39506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955" y="1570007"/>
            <a:ext cx="8156510" cy="489390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864F514-9578-F666-11E2-445852C70D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1445" y="1708263"/>
            <a:ext cx="2999986" cy="3959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5116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FBF75452-F3F9-7011-A623-2F61C32D72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0787" y="-94128"/>
            <a:ext cx="7814421" cy="7814421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A12D6186-BFBA-0AF9-EA46-AD970A32F55D}"/>
              </a:ext>
            </a:extLst>
          </p:cNvPr>
          <p:cNvSpPr/>
          <p:nvPr/>
        </p:nvSpPr>
        <p:spPr>
          <a:xfrm>
            <a:off x="4143375" y="676275"/>
            <a:ext cx="1066800" cy="3516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CA11EBF-E3A3-C4A7-09E9-3D92319D29C6}"/>
              </a:ext>
            </a:extLst>
          </p:cNvPr>
          <p:cNvSpPr/>
          <p:nvPr/>
        </p:nvSpPr>
        <p:spPr>
          <a:xfrm>
            <a:off x="3908164" y="1302263"/>
            <a:ext cx="1066800" cy="3516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976315B-BCC5-BB9F-3C61-AF656580B11A}"/>
              </a:ext>
            </a:extLst>
          </p:cNvPr>
          <p:cNvSpPr/>
          <p:nvPr/>
        </p:nvSpPr>
        <p:spPr>
          <a:xfrm>
            <a:off x="0" y="5871882"/>
            <a:ext cx="12192000" cy="986118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E9723C-3623-7145-8107-BBCCA12669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Positive Samples in Montana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8F58F2E-7B12-B747-1180-C6DA6A55F44C}"/>
              </a:ext>
            </a:extLst>
          </p:cNvPr>
          <p:cNvSpPr/>
          <p:nvPr/>
        </p:nvSpPr>
        <p:spPr>
          <a:xfrm>
            <a:off x="1" y="1"/>
            <a:ext cx="12192000" cy="90767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Picture 2" descr="Home Page | Montana FWP">
            <a:extLst>
              <a:ext uri="{FF2B5EF4-FFF2-40B4-BE49-F238E27FC236}">
                <a16:creationId xmlns:a16="http://schemas.microsoft.com/office/drawing/2014/main" id="{19DEE839-8909-44E2-9903-7461EF71CF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6367" y="5736945"/>
            <a:ext cx="986118" cy="986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734762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D94673-A185-D610-3065-30F60374D9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975" y="299811"/>
            <a:ext cx="10778412" cy="1325563"/>
          </a:xfrm>
        </p:spPr>
        <p:txBody>
          <a:bodyPr/>
          <a:lstStyle/>
          <a:p>
            <a:r>
              <a:rPr lang="en-US" dirty="0"/>
              <a:t>Libby and Ruby white-tailed deer management</a:t>
            </a:r>
          </a:p>
        </p:txBody>
      </p:sp>
      <p:sp>
        <p:nvSpPr>
          <p:cNvPr id="5" name="AutoShape 2">
            <a:extLst>
              <a:ext uri="{FF2B5EF4-FFF2-40B4-BE49-F238E27FC236}">
                <a16:creationId xmlns:a16="http://schemas.microsoft.com/office/drawing/2014/main" id="{2C0AB52F-3121-FB28-9876-9A41BD1D2DD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5E90BE7-690A-E067-FEBA-BFFDF39506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955" y="1570007"/>
            <a:ext cx="8156510" cy="489390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864F514-9578-F666-11E2-445852C70D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1445" y="1708263"/>
            <a:ext cx="2999986" cy="3959209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E25A96D9-FB31-58FE-859A-E7A2FC238CE9}"/>
              </a:ext>
            </a:extLst>
          </p:cNvPr>
          <p:cNvSpPr/>
          <p:nvPr/>
        </p:nvSpPr>
        <p:spPr>
          <a:xfrm>
            <a:off x="4385389" y="1570008"/>
            <a:ext cx="1623527" cy="4737486"/>
          </a:xfrm>
          <a:prstGeom prst="rect">
            <a:avLst/>
          </a:prstGeom>
          <a:noFill/>
          <a:ln w="38100">
            <a:solidFill>
              <a:srgbClr val="74F8D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7DB279C-D342-BC7B-C5E9-88AA850DC94B}"/>
              </a:ext>
            </a:extLst>
          </p:cNvPr>
          <p:cNvSpPr/>
          <p:nvPr/>
        </p:nvSpPr>
        <p:spPr>
          <a:xfrm>
            <a:off x="1089660" y="1597691"/>
            <a:ext cx="1623527" cy="4737486"/>
          </a:xfrm>
          <a:prstGeom prst="rect">
            <a:avLst/>
          </a:prstGeom>
          <a:noFill/>
          <a:ln w="38100">
            <a:solidFill>
              <a:srgbClr val="74F8D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2E79A8-E4A2-8F7C-037D-6311B611B355}"/>
              </a:ext>
            </a:extLst>
          </p:cNvPr>
          <p:cNvSpPr txBox="1"/>
          <p:nvPr/>
        </p:nvSpPr>
        <p:spPr>
          <a:xfrm>
            <a:off x="1345630" y="1274602"/>
            <a:ext cx="1111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78769"/>
                </a:solidFill>
              </a:rPr>
              <a:t>Core Area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3CDA78A-5AC1-FB27-2035-E6F4746CA7A4}"/>
              </a:ext>
            </a:extLst>
          </p:cNvPr>
          <p:cNvSpPr txBox="1"/>
          <p:nvPr/>
        </p:nvSpPr>
        <p:spPr>
          <a:xfrm>
            <a:off x="4641359" y="1256042"/>
            <a:ext cx="1111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78769"/>
                </a:solidFill>
              </a:rPr>
              <a:t>Core Area</a:t>
            </a:r>
          </a:p>
        </p:txBody>
      </p:sp>
    </p:spTree>
    <p:extLst>
      <p:ext uri="{BB962C8B-B14F-4D97-AF65-F5344CB8AC3E}">
        <p14:creationId xmlns:p14="http://schemas.microsoft.com/office/powerpoint/2010/main" val="185123723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45638143-9F12-A030-BCC8-25F0F2C200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955" y="1570007"/>
            <a:ext cx="8156510" cy="489390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2D94673-A185-D610-3065-30F60374D9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975" y="299811"/>
            <a:ext cx="10778412" cy="1325563"/>
          </a:xfrm>
        </p:spPr>
        <p:txBody>
          <a:bodyPr/>
          <a:lstStyle/>
          <a:p>
            <a:r>
              <a:rPr lang="en-US" dirty="0"/>
              <a:t>Libby and Ruby white-tailed deer management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A439F83-34DA-2790-EC71-B834370C5DA9}"/>
              </a:ext>
            </a:extLst>
          </p:cNvPr>
          <p:cNvSpPr txBox="1"/>
          <p:nvPr/>
        </p:nvSpPr>
        <p:spPr>
          <a:xfrm>
            <a:off x="1345630" y="1274602"/>
            <a:ext cx="1111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78769"/>
                </a:solidFill>
              </a:rPr>
              <a:t>Core Area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C345293-02E6-1DA1-4E15-DA4E74CCB928}"/>
              </a:ext>
            </a:extLst>
          </p:cNvPr>
          <p:cNvSpPr txBox="1"/>
          <p:nvPr/>
        </p:nvSpPr>
        <p:spPr>
          <a:xfrm>
            <a:off x="4641359" y="1256042"/>
            <a:ext cx="1111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78769"/>
                </a:solidFill>
              </a:rPr>
              <a:t>Core Area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79D8076-6CB8-F240-01E2-6B36336685E4}"/>
              </a:ext>
            </a:extLst>
          </p:cNvPr>
          <p:cNvSpPr txBox="1"/>
          <p:nvPr/>
        </p:nvSpPr>
        <p:spPr>
          <a:xfrm>
            <a:off x="8783273" y="1751310"/>
            <a:ext cx="284386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Intense local management in both Libby and Ruby core areas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Epidemics were at different points when first detected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Libby appears to be holding prevalence steady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Ruby’s prevalence is still on upward trajectory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2870F7-37BC-3CA8-7870-E5F5FC7735CF}"/>
              </a:ext>
            </a:extLst>
          </p:cNvPr>
          <p:cNvSpPr/>
          <p:nvPr/>
        </p:nvSpPr>
        <p:spPr>
          <a:xfrm>
            <a:off x="4385389" y="1570008"/>
            <a:ext cx="1623527" cy="4737486"/>
          </a:xfrm>
          <a:prstGeom prst="rect">
            <a:avLst/>
          </a:prstGeom>
          <a:noFill/>
          <a:ln w="38100">
            <a:solidFill>
              <a:srgbClr val="74F8D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E274A4B-F7DB-5113-1A6E-A9B2E39C190D}"/>
              </a:ext>
            </a:extLst>
          </p:cNvPr>
          <p:cNvSpPr/>
          <p:nvPr/>
        </p:nvSpPr>
        <p:spPr>
          <a:xfrm>
            <a:off x="1089660" y="1597691"/>
            <a:ext cx="1623527" cy="4737486"/>
          </a:xfrm>
          <a:prstGeom prst="rect">
            <a:avLst/>
          </a:prstGeom>
          <a:noFill/>
          <a:ln w="38100">
            <a:solidFill>
              <a:srgbClr val="74F8D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24196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D239D60-2248-111C-BC4F-CA48AB0D9FC3}"/>
              </a:ext>
            </a:extLst>
          </p:cNvPr>
          <p:cNvSpPr/>
          <p:nvPr/>
        </p:nvSpPr>
        <p:spPr>
          <a:xfrm>
            <a:off x="0" y="5871881"/>
            <a:ext cx="12192000" cy="986118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E366D9-D828-D748-03F9-CE1B39C2A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>2024 and Beyond: </a:t>
            </a:r>
            <a:br>
              <a:rPr lang="en-US" sz="4000" dirty="0"/>
            </a:br>
            <a:r>
              <a:rPr lang="en-US" sz="4000" dirty="0"/>
              <a:t>Evaluating Past Management &amp; Updating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A75E57-857C-4AE2-5A8B-6476DA5BB8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151599" cy="3911320"/>
          </a:xfrm>
        </p:spPr>
        <p:txBody>
          <a:bodyPr>
            <a:normAutofit/>
          </a:bodyPr>
          <a:lstStyle/>
          <a:p>
            <a:r>
              <a:rPr lang="en-US" sz="2000" dirty="0"/>
              <a:t>Evaluate associations between past management and CWD </a:t>
            </a:r>
            <a:r>
              <a:rPr lang="en-US" sz="2000" dirty="0" err="1"/>
              <a:t>prevalences</a:t>
            </a:r>
            <a:r>
              <a:rPr lang="en-US" sz="2000" dirty="0"/>
              <a:t> across HDs – and understanding future data and design needs</a:t>
            </a:r>
          </a:p>
          <a:p>
            <a:endParaRPr lang="en-US" sz="2000" dirty="0"/>
          </a:p>
          <a:p>
            <a:r>
              <a:rPr lang="en-US" sz="2000" dirty="0">
                <a:solidFill>
                  <a:schemeClr val="bg1"/>
                </a:solidFill>
              </a:rPr>
              <a:t>Evaluate any changes in public viewpoints</a:t>
            </a:r>
          </a:p>
          <a:p>
            <a:endParaRPr lang="en-US" sz="2000" dirty="0">
              <a:solidFill>
                <a:schemeClr val="bg1"/>
              </a:solidFill>
            </a:endParaRPr>
          </a:p>
          <a:p>
            <a:r>
              <a:rPr lang="en-US" sz="2000" dirty="0">
                <a:solidFill>
                  <a:schemeClr val="bg1"/>
                </a:solidFill>
              </a:rPr>
              <a:t>Update plans now that CWD is observed in HDs across MT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F1D55DA-C607-AC95-ED11-68CDF78D6B7D}"/>
              </a:ext>
            </a:extLst>
          </p:cNvPr>
          <p:cNvSpPr/>
          <p:nvPr/>
        </p:nvSpPr>
        <p:spPr>
          <a:xfrm>
            <a:off x="1" y="1"/>
            <a:ext cx="12192000" cy="90767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2" descr="Home Page | Montana FWP">
            <a:extLst>
              <a:ext uri="{FF2B5EF4-FFF2-40B4-BE49-F238E27FC236}">
                <a16:creationId xmlns:a16="http://schemas.microsoft.com/office/drawing/2014/main" id="{89D8CB94-B02B-AC1D-67A0-EA83AA6319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6367" y="5736945"/>
            <a:ext cx="986118" cy="986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Map&#10;&#10;Description automatically generated">
            <a:extLst>
              <a:ext uri="{FF2B5EF4-FFF2-40B4-BE49-F238E27FC236}">
                <a16:creationId xmlns:a16="http://schemas.microsoft.com/office/drawing/2014/main" id="{801A7EA3-5381-F370-5175-82DC217876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2203" y="1867638"/>
            <a:ext cx="5151599" cy="38637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22608666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D239D60-2248-111C-BC4F-CA48AB0D9FC3}"/>
              </a:ext>
            </a:extLst>
          </p:cNvPr>
          <p:cNvSpPr/>
          <p:nvPr/>
        </p:nvSpPr>
        <p:spPr>
          <a:xfrm>
            <a:off x="0" y="5871881"/>
            <a:ext cx="12192000" cy="986118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E366D9-D828-D748-03F9-CE1B39C2A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>2024 and Beyond: </a:t>
            </a:r>
            <a:br>
              <a:rPr lang="en-US" sz="4000" dirty="0"/>
            </a:br>
            <a:r>
              <a:rPr lang="en-US" sz="4000" dirty="0"/>
              <a:t>Evaluating Past Management &amp; Updating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A75E57-857C-4AE2-5A8B-6476DA5BB8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151599" cy="3911320"/>
          </a:xfrm>
        </p:spPr>
        <p:txBody>
          <a:bodyPr>
            <a:normAutofit/>
          </a:bodyPr>
          <a:lstStyle/>
          <a:p>
            <a:r>
              <a:rPr lang="en-US" sz="2000" dirty="0"/>
              <a:t>Evaluate associations between past management and CWD </a:t>
            </a:r>
            <a:r>
              <a:rPr lang="en-US" sz="2000" dirty="0" err="1"/>
              <a:t>prevalences</a:t>
            </a:r>
            <a:r>
              <a:rPr lang="en-US" sz="2000" dirty="0"/>
              <a:t> across HDs – and understanding future data and design needs</a:t>
            </a:r>
          </a:p>
          <a:p>
            <a:r>
              <a:rPr lang="en-US" sz="2000" dirty="0"/>
              <a:t>Evaluate any changes in public viewpoints</a:t>
            </a:r>
          </a:p>
          <a:p>
            <a:pPr lvl="1"/>
            <a:r>
              <a:rPr lang="en-US" sz="1600" dirty="0"/>
              <a:t>Mule Deer and CWD CAC</a:t>
            </a:r>
          </a:p>
          <a:p>
            <a:pPr lvl="1"/>
            <a:r>
              <a:rPr lang="en-US" sz="1600" dirty="0"/>
              <a:t>Regional stakeholder feedback</a:t>
            </a:r>
          </a:p>
          <a:p>
            <a:r>
              <a:rPr lang="en-US" sz="2000" dirty="0"/>
              <a:t>Update long-term management plans now that CWD is observed in HDs across MT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F1D55DA-C607-AC95-ED11-68CDF78D6B7D}"/>
              </a:ext>
            </a:extLst>
          </p:cNvPr>
          <p:cNvSpPr/>
          <p:nvPr/>
        </p:nvSpPr>
        <p:spPr>
          <a:xfrm>
            <a:off x="1" y="1"/>
            <a:ext cx="12192000" cy="90767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2" descr="Home Page | Montana FWP">
            <a:extLst>
              <a:ext uri="{FF2B5EF4-FFF2-40B4-BE49-F238E27FC236}">
                <a16:creationId xmlns:a16="http://schemas.microsoft.com/office/drawing/2014/main" id="{89D8CB94-B02B-AC1D-67A0-EA83AA6319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6367" y="5736945"/>
            <a:ext cx="986118" cy="986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Map&#10;&#10;Description automatically generated">
            <a:extLst>
              <a:ext uri="{FF2B5EF4-FFF2-40B4-BE49-F238E27FC236}">
                <a16:creationId xmlns:a16="http://schemas.microsoft.com/office/drawing/2014/main" id="{801A7EA3-5381-F370-5175-82DC217876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2203" y="1867638"/>
            <a:ext cx="5151599" cy="38637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24999679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33A63C-74E6-A493-AE83-3DD050F6C3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68533C-D218-ED54-7BCB-3A63C72D2D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819525" cy="3832679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200" dirty="0"/>
              <a:t>Contact: </a:t>
            </a:r>
          </a:p>
          <a:p>
            <a:pPr marL="0" indent="0">
              <a:buNone/>
            </a:pPr>
            <a:r>
              <a:rPr lang="en-US" sz="2200" dirty="0"/>
              <a:t>Bevin McCormick</a:t>
            </a:r>
          </a:p>
          <a:p>
            <a:pPr marL="0" indent="0">
              <a:buNone/>
            </a:pPr>
            <a:r>
              <a:rPr lang="en-US" sz="2200" dirty="0"/>
              <a:t>Wildlife Health Biologist</a:t>
            </a:r>
          </a:p>
          <a:p>
            <a:pPr marL="0" indent="0">
              <a:buNone/>
            </a:pPr>
            <a:r>
              <a:rPr lang="en-US" sz="2200" dirty="0"/>
              <a:t> bevin.mccormick@montana.gov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2435A73-A659-1745-EDFA-6954879B89BD}"/>
              </a:ext>
            </a:extLst>
          </p:cNvPr>
          <p:cNvSpPr/>
          <p:nvPr/>
        </p:nvSpPr>
        <p:spPr>
          <a:xfrm>
            <a:off x="0" y="5871881"/>
            <a:ext cx="12192000" cy="986118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2" descr="Home Page | Montana FWP">
            <a:extLst>
              <a:ext uri="{FF2B5EF4-FFF2-40B4-BE49-F238E27FC236}">
                <a16:creationId xmlns:a16="http://schemas.microsoft.com/office/drawing/2014/main" id="{1BBE8687-6B9E-02B5-95EB-40B63109AD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6367" y="5736945"/>
            <a:ext cx="986118" cy="986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191BFD2-A3DA-5E9F-3FF0-E58EAB3E7D63}"/>
              </a:ext>
            </a:extLst>
          </p:cNvPr>
          <p:cNvSpPr/>
          <p:nvPr/>
        </p:nvSpPr>
        <p:spPr>
          <a:xfrm>
            <a:off x="1" y="1"/>
            <a:ext cx="12192000" cy="90767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 descr="Mule deer decline pushes Montana FWP to create special panel">
            <a:extLst>
              <a:ext uri="{FF2B5EF4-FFF2-40B4-BE49-F238E27FC236}">
                <a16:creationId xmlns:a16="http://schemas.microsoft.com/office/drawing/2014/main" id="{10F73583-B7A5-80FA-83DD-60C46523E2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7725" y="1150871"/>
            <a:ext cx="6945313" cy="4416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5B7EB63-8DB5-F3DE-DEA4-D853032FBC9E}"/>
              </a:ext>
            </a:extLst>
          </p:cNvPr>
          <p:cNvSpPr txBox="1"/>
          <p:nvPr/>
        </p:nvSpPr>
        <p:spPr>
          <a:xfrm>
            <a:off x="6111174" y="5519428"/>
            <a:ext cx="5716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2">
                    <a:lumMod val="50000"/>
                  </a:schemeClr>
                </a:solidFill>
              </a:rPr>
              <a:t>https://billingsgazette.com/outdoors/mule-deer-fwp-region-6-region-7-southeastern-montana-hunting-tabor-robinson-lane-burrows-cwd/article_d64de284-ae76-11ee-bdf9-d74bf0512755.html</a:t>
            </a:r>
          </a:p>
        </p:txBody>
      </p:sp>
    </p:spTree>
    <p:extLst>
      <p:ext uri="{BB962C8B-B14F-4D97-AF65-F5344CB8AC3E}">
        <p14:creationId xmlns:p14="http://schemas.microsoft.com/office/powerpoint/2010/main" val="101019628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D239D60-2248-111C-BC4F-CA48AB0D9FC3}"/>
              </a:ext>
            </a:extLst>
          </p:cNvPr>
          <p:cNvSpPr/>
          <p:nvPr/>
        </p:nvSpPr>
        <p:spPr>
          <a:xfrm>
            <a:off x="0" y="5871882"/>
            <a:ext cx="12192000" cy="986118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E366D9-D828-D748-03F9-CE1B39C2A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Where is CWD Found?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F1D55DA-C607-AC95-ED11-68CDF78D6B7D}"/>
              </a:ext>
            </a:extLst>
          </p:cNvPr>
          <p:cNvSpPr/>
          <p:nvPr/>
        </p:nvSpPr>
        <p:spPr>
          <a:xfrm>
            <a:off x="1" y="1"/>
            <a:ext cx="12192000" cy="90767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Home Page | Montana FWP">
            <a:extLst>
              <a:ext uri="{FF2B5EF4-FFF2-40B4-BE49-F238E27FC236}">
                <a16:creationId xmlns:a16="http://schemas.microsoft.com/office/drawing/2014/main" id="{901A9DAE-2525-5EA3-DF3B-2BB0DDB4B9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6367" y="5736945"/>
            <a:ext cx="986118" cy="986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9CE057BD-B625-CAC7-B884-740DBAD13172}"/>
              </a:ext>
            </a:extLst>
          </p:cNvPr>
          <p:cNvSpPr txBox="1">
            <a:spLocks/>
          </p:cNvSpPr>
          <p:nvPr/>
        </p:nvSpPr>
        <p:spPr>
          <a:xfrm>
            <a:off x="433664" y="1825625"/>
            <a:ext cx="539109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7" name="Picture 16" descr="Map&#10;&#10;Description automatically generated">
            <a:extLst>
              <a:ext uri="{FF2B5EF4-FFF2-40B4-BE49-F238E27FC236}">
                <a16:creationId xmlns:a16="http://schemas.microsoft.com/office/drawing/2014/main" id="{F96CE381-7738-6F80-4453-69966C2508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2135" y="1607202"/>
            <a:ext cx="6267730" cy="470079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427385039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21CAF-8555-74FA-450A-33BB8C0C7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CWD Transmission: </a:t>
            </a:r>
            <a:r>
              <a:rPr lang="en-US" dirty="0" err="1"/>
              <a:t>Buck:Doe</a:t>
            </a:r>
            <a:r>
              <a:rPr lang="en-US" dirty="0"/>
              <a:t> Ratio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4D8147B-5EBD-9D7B-9345-A35522EF4FF7}"/>
              </a:ext>
            </a:extLst>
          </p:cNvPr>
          <p:cNvSpPr/>
          <p:nvPr/>
        </p:nvSpPr>
        <p:spPr>
          <a:xfrm>
            <a:off x="0" y="5871881"/>
            <a:ext cx="12192000" cy="986118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2" descr="Home Page | Montana FWP">
            <a:extLst>
              <a:ext uri="{FF2B5EF4-FFF2-40B4-BE49-F238E27FC236}">
                <a16:creationId xmlns:a16="http://schemas.microsoft.com/office/drawing/2014/main" id="{F97080E7-B5D9-0884-0AF3-CD674B4769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6367" y="5736945"/>
            <a:ext cx="986118" cy="986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A0DB27E-FA7B-FF34-36BA-4CEDE91E74E5}"/>
              </a:ext>
            </a:extLst>
          </p:cNvPr>
          <p:cNvSpPr/>
          <p:nvPr/>
        </p:nvSpPr>
        <p:spPr>
          <a:xfrm>
            <a:off x="1" y="1"/>
            <a:ext cx="12192000" cy="90767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A124D01-3136-929D-460D-88B0A02393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1895" y="1318933"/>
            <a:ext cx="3059955" cy="54041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FD77804B-8A4F-CDAF-0FBB-47745232F8C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626318" y="1563363"/>
            <a:ext cx="2939364" cy="49152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9DC79244-C2FD-AA0A-D78E-1F17B94C35CB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5151599" cy="39113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Miller &amp; Connor, 2005</a:t>
            </a:r>
          </a:p>
        </p:txBody>
      </p:sp>
    </p:spTree>
    <p:extLst>
      <p:ext uri="{BB962C8B-B14F-4D97-AF65-F5344CB8AC3E}">
        <p14:creationId xmlns:p14="http://schemas.microsoft.com/office/powerpoint/2010/main" val="2710172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0974802-7133-147C-0F61-3BF938D86FE2}"/>
              </a:ext>
            </a:extLst>
          </p:cNvPr>
          <p:cNvSpPr/>
          <p:nvPr/>
        </p:nvSpPr>
        <p:spPr>
          <a:xfrm>
            <a:off x="0" y="5871882"/>
            <a:ext cx="12192000" cy="986118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058B373-0467-41B4-AE38-825D46AEB419}"/>
              </a:ext>
            </a:extLst>
          </p:cNvPr>
          <p:cNvSpPr txBox="1"/>
          <p:nvPr/>
        </p:nvSpPr>
        <p:spPr>
          <a:xfrm>
            <a:off x="586273" y="1747259"/>
            <a:ext cx="4880462" cy="50711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US" sz="2000" dirty="0">
                <a:latin typeface="+mn-lt"/>
              </a:rPr>
              <a:t>Pathogen is an infectious misfolded </a:t>
            </a:r>
            <a:r>
              <a:rPr lang="en-US" sz="2000" u="sng" dirty="0">
                <a:latin typeface="+mn-lt"/>
              </a:rPr>
              <a:t>prion protein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dirty="0">
                <a:latin typeface="+mn-lt"/>
              </a:rPr>
              <a:t>Transmissible and induce abnormal folding of specific normal cellular proteins 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dirty="0">
                <a:latin typeface="+mn-lt"/>
              </a:rPr>
              <a:t>Prions are concentrated in an animal’s lymphatic and central nervous system tissues</a:t>
            </a:r>
          </a:p>
          <a:p>
            <a:endParaRPr lang="en-US" sz="2400" dirty="0">
              <a:latin typeface="+mn-lt"/>
            </a:endParaRPr>
          </a:p>
          <a:p>
            <a:endParaRPr lang="en-US" sz="2800" dirty="0">
              <a:solidFill>
                <a:schemeClr val="accent4">
                  <a:lumMod val="20000"/>
                  <a:lumOff val="80000"/>
                </a:schemeClr>
              </a:solidFill>
              <a:latin typeface="+mn-lt"/>
            </a:endParaRPr>
          </a:p>
          <a:p>
            <a:endParaRPr lang="en-US" sz="2800" dirty="0">
              <a:solidFill>
                <a:schemeClr val="accent4">
                  <a:lumMod val="20000"/>
                  <a:lumOff val="80000"/>
                </a:schemeClr>
              </a:solidFill>
              <a:latin typeface="+mn-lt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0DF061D-CF5C-4C1A-9545-A8153DF2AF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7021" y="1747259"/>
            <a:ext cx="1378466" cy="202358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FDBD185-DF35-4837-9CA2-422FE9C469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7022" y="4461014"/>
            <a:ext cx="1378466" cy="207613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D314345-9F10-44D9-B288-51C58A53D1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16495" y="1885435"/>
            <a:ext cx="3008765" cy="1892983"/>
          </a:xfrm>
          <a:prstGeom prst="rect">
            <a:avLst/>
          </a:prstGeom>
        </p:spPr>
      </p:pic>
      <p:sp>
        <p:nvSpPr>
          <p:cNvPr id="16" name="Arrow: Right 15">
            <a:extLst>
              <a:ext uri="{FF2B5EF4-FFF2-40B4-BE49-F238E27FC236}">
                <a16:creationId xmlns:a16="http://schemas.microsoft.com/office/drawing/2014/main" id="{0EDD8349-5829-429D-9F57-EAA9DDCBFE5D}"/>
              </a:ext>
            </a:extLst>
          </p:cNvPr>
          <p:cNvSpPr/>
          <p:nvPr/>
        </p:nvSpPr>
        <p:spPr>
          <a:xfrm>
            <a:off x="8067074" y="2572983"/>
            <a:ext cx="467833" cy="372140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120E3E23-70D9-4946-B5AF-DD7D2F3C00A9}"/>
              </a:ext>
            </a:extLst>
          </p:cNvPr>
          <p:cNvSpPr/>
          <p:nvPr/>
        </p:nvSpPr>
        <p:spPr>
          <a:xfrm>
            <a:off x="8173613" y="5313013"/>
            <a:ext cx="467833" cy="372140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AD95BB6-BE50-4E48-9DFC-302B26D14CDD}"/>
              </a:ext>
            </a:extLst>
          </p:cNvPr>
          <p:cNvSpPr txBox="1"/>
          <p:nvPr/>
        </p:nvSpPr>
        <p:spPr>
          <a:xfrm>
            <a:off x="6453889" y="1304941"/>
            <a:ext cx="54908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Normal Protein (predominant in nervous system cells)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887AB09-B9AA-496A-B7B1-C87477EE6DED}"/>
              </a:ext>
            </a:extLst>
          </p:cNvPr>
          <p:cNvSpPr txBox="1"/>
          <p:nvPr/>
        </p:nvSpPr>
        <p:spPr>
          <a:xfrm>
            <a:off x="6407021" y="4016238"/>
            <a:ext cx="60977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Abnormal and Misfolded Prion Protein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AC7BF03-98BD-6A6A-8EA0-4C4D120601FA}"/>
              </a:ext>
            </a:extLst>
          </p:cNvPr>
          <p:cNvSpPr/>
          <p:nvPr/>
        </p:nvSpPr>
        <p:spPr>
          <a:xfrm>
            <a:off x="1" y="1"/>
            <a:ext cx="12192000" cy="90767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021F74E3-6927-BC32-3F73-30B75B2E4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Causative Agent of TSEs</a:t>
            </a:r>
          </a:p>
        </p:txBody>
      </p:sp>
      <p:pic>
        <p:nvPicPr>
          <p:cNvPr id="2" name="Picture 2" descr="Home Page | Montana FWP">
            <a:extLst>
              <a:ext uri="{FF2B5EF4-FFF2-40B4-BE49-F238E27FC236}">
                <a16:creationId xmlns:a16="http://schemas.microsoft.com/office/drawing/2014/main" id="{B98EAA71-EE20-F7A4-1DED-CB5F8CDF15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6367" y="5736945"/>
            <a:ext cx="986118" cy="986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8183E04-A67A-45C0-91AE-AE52FA294EC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16495" y="4554476"/>
            <a:ext cx="3008765" cy="1889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931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0974802-7133-147C-0F61-3BF938D86FE2}"/>
              </a:ext>
            </a:extLst>
          </p:cNvPr>
          <p:cNvSpPr/>
          <p:nvPr/>
        </p:nvSpPr>
        <p:spPr>
          <a:xfrm>
            <a:off x="0" y="5871882"/>
            <a:ext cx="12192000" cy="986118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0DF061D-CF5C-4C1A-9545-A8153DF2AF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1464" y="2089225"/>
            <a:ext cx="1378466" cy="202358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FDBD185-DF35-4837-9CA2-422FE9C469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7789" y="2081442"/>
            <a:ext cx="1378466" cy="207613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AC7BF03-98BD-6A6A-8EA0-4C4D120601FA}"/>
              </a:ext>
            </a:extLst>
          </p:cNvPr>
          <p:cNvSpPr/>
          <p:nvPr/>
        </p:nvSpPr>
        <p:spPr>
          <a:xfrm>
            <a:off x="1" y="1"/>
            <a:ext cx="12192000" cy="90767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021F74E3-6927-BC32-3F73-30B75B2E4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Causative Agent of TSEs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C6FECEE-E06F-764F-AC9D-78A5469E6402}"/>
              </a:ext>
            </a:extLst>
          </p:cNvPr>
          <p:cNvSpPr txBox="1"/>
          <p:nvPr/>
        </p:nvSpPr>
        <p:spPr>
          <a:xfrm>
            <a:off x="7609037" y="4183244"/>
            <a:ext cx="54908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Normal Prion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A0DD7C0-78EC-F4F7-B646-F594C660B6F1}"/>
              </a:ext>
            </a:extLst>
          </p:cNvPr>
          <p:cNvSpPr txBox="1"/>
          <p:nvPr/>
        </p:nvSpPr>
        <p:spPr>
          <a:xfrm>
            <a:off x="5820229" y="4153744"/>
            <a:ext cx="16155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Misfolded Prion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3B8DF13-42A7-29A9-9A26-B5442664F7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23224" y="2081443"/>
            <a:ext cx="1378466" cy="207613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EA3C7DD-CE51-D4D4-4A0D-B3F9B516BC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28045" y="2084350"/>
            <a:ext cx="1378466" cy="2076139"/>
          </a:xfrm>
          <a:prstGeom prst="rect">
            <a:avLst/>
          </a:prstGeom>
        </p:spPr>
      </p:pic>
      <p:sp>
        <p:nvSpPr>
          <p:cNvPr id="14" name="Plus Sign 13">
            <a:extLst>
              <a:ext uri="{FF2B5EF4-FFF2-40B4-BE49-F238E27FC236}">
                <a16:creationId xmlns:a16="http://schemas.microsoft.com/office/drawing/2014/main" id="{7A8EEFA7-9F08-A8DD-ADB8-B780F1251CD2}"/>
              </a:ext>
            </a:extLst>
          </p:cNvPr>
          <p:cNvSpPr/>
          <p:nvPr/>
        </p:nvSpPr>
        <p:spPr>
          <a:xfrm>
            <a:off x="7173601" y="2982799"/>
            <a:ext cx="397640" cy="369332"/>
          </a:xfrm>
          <a:prstGeom prst="mathPlus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Equals 18">
            <a:extLst>
              <a:ext uri="{FF2B5EF4-FFF2-40B4-BE49-F238E27FC236}">
                <a16:creationId xmlns:a16="http://schemas.microsoft.com/office/drawing/2014/main" id="{76A3296B-0992-4561-4146-6AD0C7FA55EE}"/>
              </a:ext>
            </a:extLst>
          </p:cNvPr>
          <p:cNvSpPr/>
          <p:nvPr/>
        </p:nvSpPr>
        <p:spPr>
          <a:xfrm>
            <a:off x="9076688" y="2982799"/>
            <a:ext cx="485775" cy="369332"/>
          </a:xfrm>
          <a:prstGeom prst="mathEqual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" name="Picture 2" descr="Home Page | Montana FWP">
            <a:extLst>
              <a:ext uri="{FF2B5EF4-FFF2-40B4-BE49-F238E27FC236}">
                <a16:creationId xmlns:a16="http://schemas.microsoft.com/office/drawing/2014/main" id="{4E186508-FEA2-3B8B-51B0-41B607D882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6367" y="5736945"/>
            <a:ext cx="986118" cy="986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DF3AEDA-E005-8532-8D18-79628C95F4A2}"/>
              </a:ext>
            </a:extLst>
          </p:cNvPr>
          <p:cNvSpPr txBox="1"/>
          <p:nvPr/>
        </p:nvSpPr>
        <p:spPr>
          <a:xfrm>
            <a:off x="586273" y="1747259"/>
            <a:ext cx="4880462" cy="50711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US" sz="2000" dirty="0">
                <a:latin typeface="+mn-lt"/>
              </a:rPr>
              <a:t>Pathogen is an infectious misfolded </a:t>
            </a:r>
            <a:r>
              <a:rPr lang="en-US" sz="2000" u="sng" dirty="0">
                <a:latin typeface="+mn-lt"/>
              </a:rPr>
              <a:t>prion protein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dirty="0">
                <a:latin typeface="+mn-lt"/>
              </a:rPr>
              <a:t>Transmissible and induce abnormal folding of specific normal cellular proteins 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dirty="0">
                <a:latin typeface="+mn-lt"/>
              </a:rPr>
              <a:t>Prions are concentrated in an animal’s lymphatic and central nervous system tissues</a:t>
            </a:r>
          </a:p>
          <a:p>
            <a:endParaRPr lang="en-US" sz="2400" dirty="0">
              <a:latin typeface="+mn-lt"/>
            </a:endParaRPr>
          </a:p>
          <a:p>
            <a:endParaRPr lang="en-US" sz="2800" dirty="0">
              <a:solidFill>
                <a:schemeClr val="accent4">
                  <a:lumMod val="20000"/>
                  <a:lumOff val="80000"/>
                </a:schemeClr>
              </a:solidFill>
              <a:latin typeface="+mn-lt"/>
            </a:endParaRPr>
          </a:p>
          <a:p>
            <a:endParaRPr lang="en-US" sz="2800" dirty="0">
              <a:solidFill>
                <a:schemeClr val="accent4">
                  <a:lumMod val="20000"/>
                  <a:lumOff val="8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407431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0974802-7133-147C-0F61-3BF938D86FE2}"/>
              </a:ext>
            </a:extLst>
          </p:cNvPr>
          <p:cNvSpPr/>
          <p:nvPr/>
        </p:nvSpPr>
        <p:spPr>
          <a:xfrm>
            <a:off x="0" y="5871882"/>
            <a:ext cx="12192000" cy="986118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AC7BF03-98BD-6A6A-8EA0-4C4D120601FA}"/>
              </a:ext>
            </a:extLst>
          </p:cNvPr>
          <p:cNvSpPr/>
          <p:nvPr/>
        </p:nvSpPr>
        <p:spPr>
          <a:xfrm>
            <a:off x="1" y="1"/>
            <a:ext cx="12192000" cy="90767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021F74E3-6927-BC32-3F73-30B75B2E4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Causative Agent of TSEs</a:t>
            </a:r>
          </a:p>
        </p:txBody>
      </p:sp>
      <p:pic>
        <p:nvPicPr>
          <p:cNvPr id="1026" name="Picture 2" descr="Figure 6.">
            <a:extLst>
              <a:ext uri="{FF2B5EF4-FFF2-40B4-BE49-F238E27FC236}">
                <a16:creationId xmlns:a16="http://schemas.microsoft.com/office/drawing/2014/main" id="{CB841544-47CF-96F7-7D3E-AA28574897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5411" y="1027906"/>
            <a:ext cx="3643951" cy="4380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08AAB08-D688-83E2-9C27-331291C835D2}"/>
              </a:ext>
            </a:extLst>
          </p:cNvPr>
          <p:cNvSpPr txBox="1"/>
          <p:nvPr/>
        </p:nvSpPr>
        <p:spPr>
          <a:xfrm>
            <a:off x="9204262" y="5498960"/>
            <a:ext cx="16066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Wagner et al, 2022</a:t>
            </a:r>
          </a:p>
        </p:txBody>
      </p:sp>
      <p:pic>
        <p:nvPicPr>
          <p:cNvPr id="4" name="Picture 2" descr="Home Page | Montana FWP">
            <a:extLst>
              <a:ext uri="{FF2B5EF4-FFF2-40B4-BE49-F238E27FC236}">
                <a16:creationId xmlns:a16="http://schemas.microsoft.com/office/drawing/2014/main" id="{F8E81B90-E519-68D5-80C2-80B8835864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6367" y="5736945"/>
            <a:ext cx="986118" cy="986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9085D10-A21B-306F-13C8-AF6C8751B464}"/>
              </a:ext>
            </a:extLst>
          </p:cNvPr>
          <p:cNvSpPr txBox="1"/>
          <p:nvPr/>
        </p:nvSpPr>
        <p:spPr>
          <a:xfrm>
            <a:off x="586273" y="1747259"/>
            <a:ext cx="4880462" cy="50711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US" sz="2000" dirty="0">
                <a:latin typeface="+mn-lt"/>
              </a:rPr>
              <a:t>Pathogen is an infectious misfolded </a:t>
            </a:r>
            <a:r>
              <a:rPr lang="en-US" sz="2000" u="sng" dirty="0">
                <a:latin typeface="+mn-lt"/>
              </a:rPr>
              <a:t>prion protein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dirty="0">
                <a:latin typeface="+mn-lt"/>
              </a:rPr>
              <a:t>Transmissible and induce abnormal folding of specific normal cellular proteins 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dirty="0">
                <a:latin typeface="+mn-lt"/>
              </a:rPr>
              <a:t>Prions are concentrated in an animal’s lymphatic and central nervous system tissues</a:t>
            </a:r>
          </a:p>
          <a:p>
            <a:endParaRPr lang="en-US" sz="2400" dirty="0">
              <a:latin typeface="+mn-lt"/>
            </a:endParaRPr>
          </a:p>
          <a:p>
            <a:endParaRPr lang="en-US" sz="2800" dirty="0">
              <a:solidFill>
                <a:schemeClr val="accent4">
                  <a:lumMod val="20000"/>
                  <a:lumOff val="80000"/>
                </a:schemeClr>
              </a:solidFill>
              <a:latin typeface="+mn-lt"/>
            </a:endParaRPr>
          </a:p>
          <a:p>
            <a:endParaRPr lang="en-US" sz="2800" dirty="0">
              <a:solidFill>
                <a:schemeClr val="accent4">
                  <a:lumMod val="20000"/>
                  <a:lumOff val="8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140324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02D393-5147-447A-4928-38C09C723C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Late-Stage Clinical Signs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3561F6-765B-B607-AD92-14BB5FF8CA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667375" cy="4351338"/>
          </a:xfrm>
        </p:spPr>
        <p:txBody>
          <a:bodyPr>
            <a:normAutofit/>
          </a:bodyPr>
          <a:lstStyle/>
          <a:p>
            <a:r>
              <a:rPr lang="en-US" sz="2000" dirty="0"/>
              <a:t>Clinical signs occur after an estimated minimum of 14 – 18 months, but likely vary broadly in wild cervids</a:t>
            </a:r>
          </a:p>
          <a:p>
            <a:r>
              <a:rPr lang="en-US" sz="2000" dirty="0"/>
              <a:t>Clinical signs: </a:t>
            </a:r>
          </a:p>
          <a:p>
            <a:pPr lvl="1"/>
            <a:r>
              <a:rPr lang="en-US" sz="1800" dirty="0"/>
              <a:t>Stumbling and unsteady</a:t>
            </a:r>
          </a:p>
          <a:p>
            <a:pPr lvl="1"/>
            <a:r>
              <a:rPr lang="en-US" sz="1800" dirty="0"/>
              <a:t>Loss of awareness</a:t>
            </a:r>
          </a:p>
          <a:p>
            <a:pPr lvl="1"/>
            <a:r>
              <a:rPr lang="en-US" sz="1800" dirty="0"/>
              <a:t>Drooling </a:t>
            </a:r>
          </a:p>
          <a:p>
            <a:pPr lvl="1"/>
            <a:r>
              <a:rPr lang="en-US" sz="1800" dirty="0"/>
              <a:t>Weight loss (wasting)</a:t>
            </a:r>
          </a:p>
          <a:p>
            <a:pPr lvl="1"/>
            <a:r>
              <a:rPr lang="en-US" sz="1800" dirty="0"/>
              <a:t>Head droop</a:t>
            </a:r>
          </a:p>
          <a:p>
            <a:pPr marL="0" indent="0">
              <a:buNone/>
            </a:pPr>
            <a:r>
              <a:rPr lang="en-US" sz="1800" dirty="0"/>
              <a:t>  </a:t>
            </a:r>
          </a:p>
          <a:p>
            <a:endParaRPr lang="en-US" sz="2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EDE1746-E4D0-52EA-31BE-1D6E21C7AE4F}"/>
              </a:ext>
            </a:extLst>
          </p:cNvPr>
          <p:cNvSpPr/>
          <p:nvPr/>
        </p:nvSpPr>
        <p:spPr>
          <a:xfrm>
            <a:off x="0" y="5871882"/>
            <a:ext cx="12192000" cy="986118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2" descr="Home Page | Montana FWP">
            <a:extLst>
              <a:ext uri="{FF2B5EF4-FFF2-40B4-BE49-F238E27FC236}">
                <a16:creationId xmlns:a16="http://schemas.microsoft.com/office/drawing/2014/main" id="{303CE3B9-00E3-01CF-98C1-418A362677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6367" y="5736945"/>
            <a:ext cx="986118" cy="986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1B866CB-FF02-0E48-0AB2-9F566436E511}"/>
              </a:ext>
            </a:extLst>
          </p:cNvPr>
          <p:cNvSpPr/>
          <p:nvPr/>
        </p:nvSpPr>
        <p:spPr>
          <a:xfrm>
            <a:off x="1" y="1"/>
            <a:ext cx="12192000" cy="90767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brown horse standing next to a fence&#10;&#10;Description generated with high confidence">
            <a:extLst>
              <a:ext uri="{FF2B5EF4-FFF2-40B4-BE49-F238E27FC236}">
                <a16:creationId xmlns:a16="http://schemas.microsoft.com/office/drawing/2014/main" id="{FD2F94D0-7F93-8917-842B-A2FA79A7B21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5180" y="1888846"/>
            <a:ext cx="4930990" cy="330199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BD539B3-369E-F03A-3A56-A6323562542F}"/>
              </a:ext>
            </a:extLst>
          </p:cNvPr>
          <p:cNvSpPr txBox="1"/>
          <p:nvPr/>
        </p:nvSpPr>
        <p:spPr>
          <a:xfrm>
            <a:off x="9299459" y="5150205"/>
            <a:ext cx="45199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Photo credit: Wyoming Game and Fish Dept</a:t>
            </a:r>
          </a:p>
        </p:txBody>
      </p:sp>
    </p:spTree>
    <p:extLst>
      <p:ext uri="{BB962C8B-B14F-4D97-AF65-F5344CB8AC3E}">
        <p14:creationId xmlns:p14="http://schemas.microsoft.com/office/powerpoint/2010/main" val="26484881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02D393-5147-447A-4928-38C09C723C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CWD Infection Prior to Clinical Signs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3561F6-765B-B607-AD92-14BB5FF8CA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667375" cy="4351338"/>
          </a:xfrm>
        </p:spPr>
        <p:txBody>
          <a:bodyPr>
            <a:normAutofit/>
          </a:bodyPr>
          <a:lstStyle/>
          <a:p>
            <a:r>
              <a:rPr lang="en-US" sz="2000" dirty="0"/>
              <a:t>CWD infected deer are more susceptible to other forms of mortality</a:t>
            </a:r>
          </a:p>
          <a:p>
            <a:pPr lvl="1"/>
            <a:r>
              <a:rPr lang="en-US" sz="1800" dirty="0"/>
              <a:t>Predation</a:t>
            </a:r>
          </a:p>
          <a:p>
            <a:pPr lvl="1"/>
            <a:r>
              <a:rPr lang="en-US" sz="1800" dirty="0"/>
              <a:t>Vehicle collision </a:t>
            </a:r>
          </a:p>
          <a:p>
            <a:pPr lvl="1"/>
            <a:r>
              <a:rPr lang="en-US" sz="1800" dirty="0"/>
              <a:t>Hunter harvest</a:t>
            </a:r>
          </a:p>
          <a:p>
            <a:r>
              <a:rPr lang="en-US" sz="2000" dirty="0"/>
              <a:t>Infected animals may shed prions as early as 3 months</a:t>
            </a:r>
          </a:p>
          <a:p>
            <a:r>
              <a:rPr lang="en-US" sz="2000" dirty="0"/>
              <a:t>Majority of harvested CWD positive animals appear healthy and normal</a:t>
            </a: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endParaRPr lang="en-US" sz="2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EDE1746-E4D0-52EA-31BE-1D6E21C7AE4F}"/>
              </a:ext>
            </a:extLst>
          </p:cNvPr>
          <p:cNvSpPr/>
          <p:nvPr/>
        </p:nvSpPr>
        <p:spPr>
          <a:xfrm>
            <a:off x="0" y="5871882"/>
            <a:ext cx="12192000" cy="986118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2" descr="Home Page | Montana FWP">
            <a:extLst>
              <a:ext uri="{FF2B5EF4-FFF2-40B4-BE49-F238E27FC236}">
                <a16:creationId xmlns:a16="http://schemas.microsoft.com/office/drawing/2014/main" id="{303CE3B9-00E3-01CF-98C1-418A362677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6367" y="5736945"/>
            <a:ext cx="986118" cy="986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1B866CB-FF02-0E48-0AB2-9F566436E511}"/>
              </a:ext>
            </a:extLst>
          </p:cNvPr>
          <p:cNvSpPr/>
          <p:nvPr/>
        </p:nvSpPr>
        <p:spPr>
          <a:xfrm>
            <a:off x="1" y="1"/>
            <a:ext cx="12192000" cy="90767"/>
          </a:xfrm>
          <a:prstGeom prst="rect">
            <a:avLst/>
          </a:prstGeom>
          <a:solidFill>
            <a:srgbClr val="4154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brown horse standing next to a fence&#10;&#10;Description generated with high confidence">
            <a:extLst>
              <a:ext uri="{FF2B5EF4-FFF2-40B4-BE49-F238E27FC236}">
                <a16:creationId xmlns:a16="http://schemas.microsoft.com/office/drawing/2014/main" id="{FD2F94D0-7F93-8917-842B-A2FA79A7B21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5180" y="1888846"/>
            <a:ext cx="4930990" cy="330199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BD539B3-369E-F03A-3A56-A6323562542F}"/>
              </a:ext>
            </a:extLst>
          </p:cNvPr>
          <p:cNvSpPr txBox="1"/>
          <p:nvPr/>
        </p:nvSpPr>
        <p:spPr>
          <a:xfrm>
            <a:off x="9299459" y="5150205"/>
            <a:ext cx="45199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Photo credit: Wyoming Game and Fish Dept</a:t>
            </a:r>
          </a:p>
        </p:txBody>
      </p:sp>
    </p:spTree>
    <p:extLst>
      <p:ext uri="{BB962C8B-B14F-4D97-AF65-F5344CB8AC3E}">
        <p14:creationId xmlns:p14="http://schemas.microsoft.com/office/powerpoint/2010/main" val="29380181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6680</TotalTime>
  <Words>1489</Words>
  <Application>Microsoft Office PowerPoint</Application>
  <PresentationFormat>Widescreen</PresentationFormat>
  <Paragraphs>281</Paragraphs>
  <Slides>46</Slides>
  <Notes>11</Notes>
  <HiddenSlides>3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3" baseType="lpstr">
      <vt:lpstr>Arial</vt:lpstr>
      <vt:lpstr>Calibri</vt:lpstr>
      <vt:lpstr>Calibri Light</vt:lpstr>
      <vt:lpstr>Cambria Math</vt:lpstr>
      <vt:lpstr>Rockwell</vt:lpstr>
      <vt:lpstr>Wingdings</vt:lpstr>
      <vt:lpstr>Office Theme</vt:lpstr>
      <vt:lpstr>Chronic Wasting Disease  in Montana 2017-2024</vt:lpstr>
      <vt:lpstr>What is Chronic Wasting Disease (CWD)?</vt:lpstr>
      <vt:lpstr>Where is CWD found?</vt:lpstr>
      <vt:lpstr>Positive Samples in Montana</vt:lpstr>
      <vt:lpstr>Causative Agent of TSEs</vt:lpstr>
      <vt:lpstr>Causative Agent of TSEs</vt:lpstr>
      <vt:lpstr>Causative Agent of TSEs</vt:lpstr>
      <vt:lpstr>Late-Stage Clinical Signs</vt:lpstr>
      <vt:lpstr>CWD Infection Prior to Clinical Signs</vt:lpstr>
      <vt:lpstr>How does CWD spread?</vt:lpstr>
      <vt:lpstr>CWD Transmission</vt:lpstr>
      <vt:lpstr>CWD Transmission</vt:lpstr>
      <vt:lpstr>What contributes to CWD prevalence and spread?</vt:lpstr>
      <vt:lpstr>Potential Impacts</vt:lpstr>
      <vt:lpstr>CWD &amp; Human Health</vt:lpstr>
      <vt:lpstr>CWD in Montana</vt:lpstr>
      <vt:lpstr> History of CWD in Montana </vt:lpstr>
      <vt:lpstr>FWP Management</vt:lpstr>
      <vt:lpstr>CWD Management Plan Goals</vt:lpstr>
      <vt:lpstr>CWD Surveillance</vt:lpstr>
      <vt:lpstr>CWD Monitoring </vt:lpstr>
      <vt:lpstr>Sampling and Testing </vt:lpstr>
      <vt:lpstr>FWP Sampling Effort (All species)</vt:lpstr>
      <vt:lpstr>Positive Samples (All species) </vt:lpstr>
      <vt:lpstr>Positive Samples (all samples)</vt:lpstr>
      <vt:lpstr>CWD in Montana (2017 - Present)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FWP’s Current Techniques to Control CWD</vt:lpstr>
      <vt:lpstr>Preventing Spread</vt:lpstr>
      <vt:lpstr>PowerPoint Presentation</vt:lpstr>
      <vt:lpstr>2024 and Beyond:  Evaluating Past Management &amp; Updating Objectives</vt:lpstr>
      <vt:lpstr>PowerPoint Presentation</vt:lpstr>
      <vt:lpstr>Libby and Ruby white-tailed deer management</vt:lpstr>
      <vt:lpstr>Libby and Ruby white-tailed deer management</vt:lpstr>
      <vt:lpstr>Libby and Ruby white-tailed deer management</vt:lpstr>
      <vt:lpstr>2024 and Beyond:  Evaluating Past Management &amp; Updating Objectives</vt:lpstr>
      <vt:lpstr>2024 and Beyond:  Evaluating Past Management &amp; Updating Objectives</vt:lpstr>
      <vt:lpstr>Thank you!</vt:lpstr>
      <vt:lpstr>Where is CWD Found?</vt:lpstr>
      <vt:lpstr>CWD Transmission: Buck:Doe Ratio</vt:lpstr>
    </vt:vector>
  </TitlesOfParts>
  <Company>Montana Fish Wildlife and Parks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Chronic Wasting Disease</dc:title>
  <dc:creator>McCormick, Bevin</dc:creator>
  <cp:lastModifiedBy>McCormick, Bevin</cp:lastModifiedBy>
  <cp:revision>17</cp:revision>
  <dcterms:created xsi:type="dcterms:W3CDTF">2024-04-16T15:18:29Z</dcterms:created>
  <dcterms:modified xsi:type="dcterms:W3CDTF">2024-05-10T18:50:31Z</dcterms:modified>
</cp:coreProperties>
</file>