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307" r:id="rId2"/>
    <p:sldId id="403" r:id="rId3"/>
    <p:sldId id="356" r:id="rId4"/>
    <p:sldId id="412" r:id="rId5"/>
    <p:sldId id="402" r:id="rId6"/>
    <p:sldId id="359" r:id="rId7"/>
    <p:sldId id="360" r:id="rId8"/>
    <p:sldId id="396" r:id="rId9"/>
    <p:sldId id="368" r:id="rId10"/>
    <p:sldId id="345" r:id="rId11"/>
    <p:sldId id="404" r:id="rId12"/>
    <p:sldId id="362" r:id="rId13"/>
    <p:sldId id="367" r:id="rId14"/>
    <p:sldId id="370" r:id="rId15"/>
    <p:sldId id="357" r:id="rId16"/>
    <p:sldId id="363" r:id="rId17"/>
    <p:sldId id="371" r:id="rId18"/>
    <p:sldId id="372" r:id="rId19"/>
    <p:sldId id="373" r:id="rId20"/>
    <p:sldId id="369" r:id="rId21"/>
    <p:sldId id="389" r:id="rId22"/>
    <p:sldId id="386" r:id="rId23"/>
    <p:sldId id="387" r:id="rId24"/>
    <p:sldId id="407" r:id="rId25"/>
    <p:sldId id="388" r:id="rId26"/>
    <p:sldId id="391" r:id="rId27"/>
    <p:sldId id="390" r:id="rId28"/>
    <p:sldId id="364" r:id="rId29"/>
    <p:sldId id="376" r:id="rId30"/>
    <p:sldId id="374" r:id="rId31"/>
    <p:sldId id="375" r:id="rId32"/>
    <p:sldId id="377" r:id="rId33"/>
    <p:sldId id="323" r:id="rId34"/>
    <p:sldId id="378" r:id="rId35"/>
    <p:sldId id="411" r:id="rId36"/>
    <p:sldId id="395" r:id="rId37"/>
    <p:sldId id="380" r:id="rId38"/>
    <p:sldId id="401" r:id="rId39"/>
    <p:sldId id="343"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sons, Lindsey" initials="PL" lastIdx="1" clrIdx="0">
    <p:extLst>
      <p:ext uri="{19B8F6BF-5375-455C-9EA6-DF929625EA0E}">
        <p15:presenceInfo xmlns:p15="http://schemas.microsoft.com/office/powerpoint/2012/main" userId="S::CFB660@mt.gov::5ebf53cd-c564-4169-9f88-f718db19c7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31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86722" autoAdjust="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276ADD-1A59-40A4-908E-CDA58E0D6183}"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1B7860DD-7885-4BD0-97AF-B6C4A709A71E}">
      <dgm:prSet phldrT="[Text]"/>
      <dgm:spPr/>
      <dgm:t>
        <a:bodyPr/>
        <a:lstStyle/>
        <a:p>
          <a:pPr algn="ctr"/>
          <a:r>
            <a:rPr lang="en-US" dirty="0"/>
            <a:t>Population Objectives</a:t>
          </a:r>
        </a:p>
      </dgm:t>
    </dgm:pt>
    <dgm:pt modelId="{73F74945-1F43-427C-9ECE-DE2461145F98}" type="parTrans" cxnId="{505EBD6C-AE00-41AF-A644-8B50E50AA206}">
      <dgm:prSet/>
      <dgm:spPr/>
      <dgm:t>
        <a:bodyPr/>
        <a:lstStyle/>
        <a:p>
          <a:pPr algn="ctr"/>
          <a:endParaRPr lang="en-US"/>
        </a:p>
      </dgm:t>
    </dgm:pt>
    <dgm:pt modelId="{409BB2C1-3FB2-4249-95CF-B7B850F55FE9}" type="sibTrans" cxnId="{505EBD6C-AE00-41AF-A644-8B50E50AA206}">
      <dgm:prSet/>
      <dgm:spPr/>
      <dgm:t>
        <a:bodyPr/>
        <a:lstStyle/>
        <a:p>
          <a:pPr algn="ctr"/>
          <a:endParaRPr lang="en-US"/>
        </a:p>
      </dgm:t>
    </dgm:pt>
    <dgm:pt modelId="{897097FF-945B-4916-9EFF-9646092A01C9}">
      <dgm:prSet phldrT="[Text]"/>
      <dgm:spPr/>
      <dgm:t>
        <a:bodyPr/>
        <a:lstStyle/>
        <a:p>
          <a:pPr algn="ctr"/>
          <a:r>
            <a:rPr lang="en-US" dirty="0"/>
            <a:t>Monitoring Program</a:t>
          </a:r>
        </a:p>
      </dgm:t>
    </dgm:pt>
    <dgm:pt modelId="{1E9C5352-3E3D-46BE-81F0-A2C1D55B7CE6}" type="parTrans" cxnId="{AA95B9E7-552E-4868-A7F3-C10AA080C67E}">
      <dgm:prSet/>
      <dgm:spPr/>
      <dgm:t>
        <a:bodyPr/>
        <a:lstStyle/>
        <a:p>
          <a:pPr algn="ctr"/>
          <a:endParaRPr lang="en-US"/>
        </a:p>
      </dgm:t>
    </dgm:pt>
    <dgm:pt modelId="{E18B2011-C6C6-485D-A27D-B05832E65E09}" type="sibTrans" cxnId="{AA95B9E7-552E-4868-A7F3-C10AA080C67E}">
      <dgm:prSet/>
      <dgm:spPr/>
      <dgm:t>
        <a:bodyPr/>
        <a:lstStyle/>
        <a:p>
          <a:pPr algn="ctr"/>
          <a:endParaRPr lang="en-US"/>
        </a:p>
      </dgm:t>
    </dgm:pt>
    <dgm:pt modelId="{14BE80A7-C6F8-4DDB-B4F1-FF79D06AE10F}">
      <dgm:prSet phldrT="[Text]"/>
      <dgm:spPr/>
      <dgm:t>
        <a:bodyPr/>
        <a:lstStyle/>
        <a:p>
          <a:pPr algn="ctr"/>
          <a:r>
            <a:rPr lang="en-US" dirty="0"/>
            <a:t>Hunting Regulation Alternatives</a:t>
          </a:r>
        </a:p>
      </dgm:t>
    </dgm:pt>
    <dgm:pt modelId="{0A69FEDB-B714-44B5-A5A5-DE738145E954}" type="parTrans" cxnId="{58672BB2-A157-4F15-AA7C-8D793BECCE37}">
      <dgm:prSet/>
      <dgm:spPr/>
      <dgm:t>
        <a:bodyPr/>
        <a:lstStyle/>
        <a:p>
          <a:pPr algn="ctr"/>
          <a:endParaRPr lang="en-US"/>
        </a:p>
      </dgm:t>
    </dgm:pt>
    <dgm:pt modelId="{5B096CB3-F3BB-4E96-A69C-351E3C142DEB}" type="sibTrans" cxnId="{58672BB2-A157-4F15-AA7C-8D793BECCE37}">
      <dgm:prSet/>
      <dgm:spPr/>
      <dgm:t>
        <a:bodyPr/>
        <a:lstStyle/>
        <a:p>
          <a:pPr algn="ctr"/>
          <a:endParaRPr lang="en-US"/>
        </a:p>
      </dgm:t>
    </dgm:pt>
    <dgm:pt modelId="{0FA08B98-2BEE-4CB6-8E9B-C80DF34976D5}" type="pres">
      <dgm:prSet presAssocID="{00276ADD-1A59-40A4-908E-CDA58E0D6183}" presName="rootnode" presStyleCnt="0">
        <dgm:presLayoutVars>
          <dgm:chMax/>
          <dgm:chPref/>
          <dgm:dir/>
          <dgm:animLvl val="lvl"/>
        </dgm:presLayoutVars>
      </dgm:prSet>
      <dgm:spPr/>
    </dgm:pt>
    <dgm:pt modelId="{12E71086-A278-4CDC-A507-EDD8F032EBC9}" type="pres">
      <dgm:prSet presAssocID="{1B7860DD-7885-4BD0-97AF-B6C4A709A71E}" presName="composite" presStyleCnt="0"/>
      <dgm:spPr/>
    </dgm:pt>
    <dgm:pt modelId="{174CFDF7-E4C3-4705-ACE1-9969AB2A9537}" type="pres">
      <dgm:prSet presAssocID="{1B7860DD-7885-4BD0-97AF-B6C4A709A71E}" presName="bentUpArrow1" presStyleLbl="alignImgPlace1" presStyleIdx="0" presStyleCnt="2"/>
      <dgm:spPr/>
    </dgm:pt>
    <dgm:pt modelId="{233594EA-B583-4FCF-900D-26F74E482C95}" type="pres">
      <dgm:prSet presAssocID="{1B7860DD-7885-4BD0-97AF-B6C4A709A71E}" presName="ParentText" presStyleLbl="node1" presStyleIdx="0" presStyleCnt="3">
        <dgm:presLayoutVars>
          <dgm:chMax val="1"/>
          <dgm:chPref val="1"/>
          <dgm:bulletEnabled val="1"/>
        </dgm:presLayoutVars>
      </dgm:prSet>
      <dgm:spPr/>
    </dgm:pt>
    <dgm:pt modelId="{E4963A97-7C30-4966-9416-5FF52346A7DC}" type="pres">
      <dgm:prSet presAssocID="{1B7860DD-7885-4BD0-97AF-B6C4A709A71E}" presName="ChildText" presStyleLbl="revTx" presStyleIdx="0" presStyleCnt="2" custScaleX="151741">
        <dgm:presLayoutVars>
          <dgm:chMax val="0"/>
          <dgm:chPref val="0"/>
          <dgm:bulletEnabled val="1"/>
        </dgm:presLayoutVars>
      </dgm:prSet>
      <dgm:spPr/>
    </dgm:pt>
    <dgm:pt modelId="{711FC555-5B93-4AB1-904A-8D36EE3477F0}" type="pres">
      <dgm:prSet presAssocID="{409BB2C1-3FB2-4249-95CF-B7B850F55FE9}" presName="sibTrans" presStyleCnt="0"/>
      <dgm:spPr/>
    </dgm:pt>
    <dgm:pt modelId="{333EAA40-6FB4-44F3-B7F8-16507DD04AB0}" type="pres">
      <dgm:prSet presAssocID="{897097FF-945B-4916-9EFF-9646092A01C9}" presName="composite" presStyleCnt="0"/>
      <dgm:spPr/>
    </dgm:pt>
    <dgm:pt modelId="{EA4FEE52-FBAA-4D3F-9CCE-0322D546BB15}" type="pres">
      <dgm:prSet presAssocID="{897097FF-945B-4916-9EFF-9646092A01C9}" presName="bentUpArrow1" presStyleLbl="alignImgPlace1" presStyleIdx="1" presStyleCnt="2"/>
      <dgm:spPr/>
    </dgm:pt>
    <dgm:pt modelId="{E88846D1-2A4C-42CA-A22B-4B757D10848E}" type="pres">
      <dgm:prSet presAssocID="{897097FF-945B-4916-9EFF-9646092A01C9}" presName="ParentText" presStyleLbl="node1" presStyleIdx="1" presStyleCnt="3">
        <dgm:presLayoutVars>
          <dgm:chMax val="1"/>
          <dgm:chPref val="1"/>
          <dgm:bulletEnabled val="1"/>
        </dgm:presLayoutVars>
      </dgm:prSet>
      <dgm:spPr/>
    </dgm:pt>
    <dgm:pt modelId="{F4C75E10-4F95-4127-BF0B-A8D7C37ECEB0}" type="pres">
      <dgm:prSet presAssocID="{897097FF-945B-4916-9EFF-9646092A01C9}" presName="ChildText" presStyleLbl="revTx" presStyleIdx="1" presStyleCnt="2">
        <dgm:presLayoutVars>
          <dgm:chMax val="0"/>
          <dgm:chPref val="0"/>
          <dgm:bulletEnabled val="1"/>
        </dgm:presLayoutVars>
      </dgm:prSet>
      <dgm:spPr/>
    </dgm:pt>
    <dgm:pt modelId="{BC16FFBE-B258-4C0D-8B31-675B7DD35F88}" type="pres">
      <dgm:prSet presAssocID="{E18B2011-C6C6-485D-A27D-B05832E65E09}" presName="sibTrans" presStyleCnt="0"/>
      <dgm:spPr/>
    </dgm:pt>
    <dgm:pt modelId="{DB5EAB43-7B9B-4071-9173-DCCFE269C1B3}" type="pres">
      <dgm:prSet presAssocID="{14BE80A7-C6F8-4DDB-B4F1-FF79D06AE10F}" presName="composite" presStyleCnt="0"/>
      <dgm:spPr/>
    </dgm:pt>
    <dgm:pt modelId="{0F1F70E7-386B-4A19-AFC4-324E0D83CAD0}" type="pres">
      <dgm:prSet presAssocID="{14BE80A7-C6F8-4DDB-B4F1-FF79D06AE10F}" presName="ParentText" presStyleLbl="node1" presStyleIdx="2" presStyleCnt="3">
        <dgm:presLayoutVars>
          <dgm:chMax val="1"/>
          <dgm:chPref val="1"/>
          <dgm:bulletEnabled val="1"/>
        </dgm:presLayoutVars>
      </dgm:prSet>
      <dgm:spPr/>
    </dgm:pt>
  </dgm:ptLst>
  <dgm:cxnLst>
    <dgm:cxn modelId="{175FF347-BB37-4754-8257-4CA9F5F7FDA4}" type="presOf" srcId="{14BE80A7-C6F8-4DDB-B4F1-FF79D06AE10F}" destId="{0F1F70E7-386B-4A19-AFC4-324E0D83CAD0}" srcOrd="0" destOrd="0" presId="urn:microsoft.com/office/officeart/2005/8/layout/StepDownProcess"/>
    <dgm:cxn modelId="{505EBD6C-AE00-41AF-A644-8B50E50AA206}" srcId="{00276ADD-1A59-40A4-908E-CDA58E0D6183}" destId="{1B7860DD-7885-4BD0-97AF-B6C4A709A71E}" srcOrd="0" destOrd="0" parTransId="{73F74945-1F43-427C-9ECE-DE2461145F98}" sibTransId="{409BB2C1-3FB2-4249-95CF-B7B850F55FE9}"/>
    <dgm:cxn modelId="{58672BB2-A157-4F15-AA7C-8D793BECCE37}" srcId="{00276ADD-1A59-40A4-908E-CDA58E0D6183}" destId="{14BE80A7-C6F8-4DDB-B4F1-FF79D06AE10F}" srcOrd="2" destOrd="0" parTransId="{0A69FEDB-B714-44B5-A5A5-DE738145E954}" sibTransId="{5B096CB3-F3BB-4E96-A69C-351E3C142DEB}"/>
    <dgm:cxn modelId="{84537BB3-C0DE-4341-834E-07D791C746D2}" type="presOf" srcId="{897097FF-945B-4916-9EFF-9646092A01C9}" destId="{E88846D1-2A4C-42CA-A22B-4B757D10848E}" srcOrd="0" destOrd="0" presId="urn:microsoft.com/office/officeart/2005/8/layout/StepDownProcess"/>
    <dgm:cxn modelId="{C292B3BA-3AF2-4307-AB0D-6CF335E63C93}" type="presOf" srcId="{00276ADD-1A59-40A4-908E-CDA58E0D6183}" destId="{0FA08B98-2BEE-4CB6-8E9B-C80DF34976D5}" srcOrd="0" destOrd="0" presId="urn:microsoft.com/office/officeart/2005/8/layout/StepDownProcess"/>
    <dgm:cxn modelId="{AA95B9E7-552E-4868-A7F3-C10AA080C67E}" srcId="{00276ADD-1A59-40A4-908E-CDA58E0D6183}" destId="{897097FF-945B-4916-9EFF-9646092A01C9}" srcOrd="1" destOrd="0" parTransId="{1E9C5352-3E3D-46BE-81F0-A2C1D55B7CE6}" sibTransId="{E18B2011-C6C6-485D-A27D-B05832E65E09}"/>
    <dgm:cxn modelId="{F9552CF8-2F0E-423C-BC04-5690891EA6A6}" type="presOf" srcId="{1B7860DD-7885-4BD0-97AF-B6C4A709A71E}" destId="{233594EA-B583-4FCF-900D-26F74E482C95}" srcOrd="0" destOrd="0" presId="urn:microsoft.com/office/officeart/2005/8/layout/StepDownProcess"/>
    <dgm:cxn modelId="{DA3444DE-ADF3-430F-BD92-AA814FB6DFEB}" type="presParOf" srcId="{0FA08B98-2BEE-4CB6-8E9B-C80DF34976D5}" destId="{12E71086-A278-4CDC-A507-EDD8F032EBC9}" srcOrd="0" destOrd="0" presId="urn:microsoft.com/office/officeart/2005/8/layout/StepDownProcess"/>
    <dgm:cxn modelId="{5C28C6D7-0C15-4D2C-8394-690D61684510}" type="presParOf" srcId="{12E71086-A278-4CDC-A507-EDD8F032EBC9}" destId="{174CFDF7-E4C3-4705-ACE1-9969AB2A9537}" srcOrd="0" destOrd="0" presId="urn:microsoft.com/office/officeart/2005/8/layout/StepDownProcess"/>
    <dgm:cxn modelId="{65FBF916-0B0E-4E38-BBE6-73FCB7B65924}" type="presParOf" srcId="{12E71086-A278-4CDC-A507-EDD8F032EBC9}" destId="{233594EA-B583-4FCF-900D-26F74E482C95}" srcOrd="1" destOrd="0" presId="urn:microsoft.com/office/officeart/2005/8/layout/StepDownProcess"/>
    <dgm:cxn modelId="{8B5DE302-FA45-4E0B-9A10-FBFB89D560EE}" type="presParOf" srcId="{12E71086-A278-4CDC-A507-EDD8F032EBC9}" destId="{E4963A97-7C30-4966-9416-5FF52346A7DC}" srcOrd="2" destOrd="0" presId="urn:microsoft.com/office/officeart/2005/8/layout/StepDownProcess"/>
    <dgm:cxn modelId="{3E470A61-17BA-4DC5-B374-847F170E9251}" type="presParOf" srcId="{0FA08B98-2BEE-4CB6-8E9B-C80DF34976D5}" destId="{711FC555-5B93-4AB1-904A-8D36EE3477F0}" srcOrd="1" destOrd="0" presId="urn:microsoft.com/office/officeart/2005/8/layout/StepDownProcess"/>
    <dgm:cxn modelId="{40B73BC7-CA3A-4A34-914F-300A9C3472B1}" type="presParOf" srcId="{0FA08B98-2BEE-4CB6-8E9B-C80DF34976D5}" destId="{333EAA40-6FB4-44F3-B7F8-16507DD04AB0}" srcOrd="2" destOrd="0" presId="urn:microsoft.com/office/officeart/2005/8/layout/StepDownProcess"/>
    <dgm:cxn modelId="{0C06A339-6667-483E-8284-514CCC76D70E}" type="presParOf" srcId="{333EAA40-6FB4-44F3-B7F8-16507DD04AB0}" destId="{EA4FEE52-FBAA-4D3F-9CCE-0322D546BB15}" srcOrd="0" destOrd="0" presId="urn:microsoft.com/office/officeart/2005/8/layout/StepDownProcess"/>
    <dgm:cxn modelId="{1D8504B7-5119-4A6F-A762-9753F70C0CD9}" type="presParOf" srcId="{333EAA40-6FB4-44F3-B7F8-16507DD04AB0}" destId="{E88846D1-2A4C-42CA-A22B-4B757D10848E}" srcOrd="1" destOrd="0" presId="urn:microsoft.com/office/officeart/2005/8/layout/StepDownProcess"/>
    <dgm:cxn modelId="{9CB8AFF8-BEF3-4A6E-ABE9-DB14813AA6EB}" type="presParOf" srcId="{333EAA40-6FB4-44F3-B7F8-16507DD04AB0}" destId="{F4C75E10-4F95-4127-BF0B-A8D7C37ECEB0}" srcOrd="2" destOrd="0" presId="urn:microsoft.com/office/officeart/2005/8/layout/StepDownProcess"/>
    <dgm:cxn modelId="{3A6E6DCB-B0BD-429F-ABBA-1CC5D3D38863}" type="presParOf" srcId="{0FA08B98-2BEE-4CB6-8E9B-C80DF34976D5}" destId="{BC16FFBE-B258-4C0D-8B31-675B7DD35F88}" srcOrd="3" destOrd="0" presId="urn:microsoft.com/office/officeart/2005/8/layout/StepDownProcess"/>
    <dgm:cxn modelId="{FE5B66B8-79DB-4637-AC02-A9D29D12ACA5}" type="presParOf" srcId="{0FA08B98-2BEE-4CB6-8E9B-C80DF34976D5}" destId="{DB5EAB43-7B9B-4071-9173-DCCFE269C1B3}" srcOrd="4" destOrd="0" presId="urn:microsoft.com/office/officeart/2005/8/layout/StepDownProcess"/>
    <dgm:cxn modelId="{22866238-2A85-42FE-879C-A2C55D59629D}" type="presParOf" srcId="{DB5EAB43-7B9B-4071-9173-DCCFE269C1B3}" destId="{0F1F70E7-386B-4A19-AFC4-324E0D83CAD0}"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276ADD-1A59-40A4-908E-CDA58E0D6183}"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1B7860DD-7885-4BD0-97AF-B6C4A709A71E}">
      <dgm:prSet phldrT="[Text]"/>
      <dgm:spPr/>
      <dgm:t>
        <a:bodyPr/>
        <a:lstStyle/>
        <a:p>
          <a:pPr algn="ctr"/>
          <a:r>
            <a:rPr lang="en-US" dirty="0"/>
            <a:t>Population Objectives</a:t>
          </a:r>
        </a:p>
      </dgm:t>
    </dgm:pt>
    <dgm:pt modelId="{73F74945-1F43-427C-9ECE-DE2461145F98}" type="parTrans" cxnId="{505EBD6C-AE00-41AF-A644-8B50E50AA206}">
      <dgm:prSet/>
      <dgm:spPr/>
      <dgm:t>
        <a:bodyPr/>
        <a:lstStyle/>
        <a:p>
          <a:pPr algn="ctr"/>
          <a:endParaRPr lang="en-US"/>
        </a:p>
      </dgm:t>
    </dgm:pt>
    <dgm:pt modelId="{409BB2C1-3FB2-4249-95CF-B7B850F55FE9}" type="sibTrans" cxnId="{505EBD6C-AE00-41AF-A644-8B50E50AA206}">
      <dgm:prSet/>
      <dgm:spPr/>
      <dgm:t>
        <a:bodyPr/>
        <a:lstStyle/>
        <a:p>
          <a:pPr algn="ctr"/>
          <a:endParaRPr lang="en-US"/>
        </a:p>
      </dgm:t>
    </dgm:pt>
    <dgm:pt modelId="{897097FF-945B-4916-9EFF-9646092A01C9}">
      <dgm:prSet phldrT="[Text]"/>
      <dgm:spPr/>
      <dgm:t>
        <a:bodyPr/>
        <a:lstStyle/>
        <a:p>
          <a:pPr algn="ctr"/>
          <a:r>
            <a:rPr lang="en-US" dirty="0"/>
            <a:t>Monitoring Program</a:t>
          </a:r>
        </a:p>
      </dgm:t>
    </dgm:pt>
    <dgm:pt modelId="{1E9C5352-3E3D-46BE-81F0-A2C1D55B7CE6}" type="parTrans" cxnId="{AA95B9E7-552E-4868-A7F3-C10AA080C67E}">
      <dgm:prSet/>
      <dgm:spPr/>
      <dgm:t>
        <a:bodyPr/>
        <a:lstStyle/>
        <a:p>
          <a:pPr algn="ctr"/>
          <a:endParaRPr lang="en-US"/>
        </a:p>
      </dgm:t>
    </dgm:pt>
    <dgm:pt modelId="{E18B2011-C6C6-485D-A27D-B05832E65E09}" type="sibTrans" cxnId="{AA95B9E7-552E-4868-A7F3-C10AA080C67E}">
      <dgm:prSet/>
      <dgm:spPr/>
      <dgm:t>
        <a:bodyPr/>
        <a:lstStyle/>
        <a:p>
          <a:pPr algn="ctr"/>
          <a:endParaRPr lang="en-US"/>
        </a:p>
      </dgm:t>
    </dgm:pt>
    <dgm:pt modelId="{14BE80A7-C6F8-4DDB-B4F1-FF79D06AE10F}">
      <dgm:prSet phldrT="[Text]"/>
      <dgm:spPr/>
      <dgm:t>
        <a:bodyPr/>
        <a:lstStyle/>
        <a:p>
          <a:pPr algn="ctr"/>
          <a:r>
            <a:rPr lang="en-US" dirty="0"/>
            <a:t>Hunting Regulation Alternatives</a:t>
          </a:r>
        </a:p>
      </dgm:t>
    </dgm:pt>
    <dgm:pt modelId="{0A69FEDB-B714-44B5-A5A5-DE738145E954}" type="parTrans" cxnId="{58672BB2-A157-4F15-AA7C-8D793BECCE37}">
      <dgm:prSet/>
      <dgm:spPr/>
      <dgm:t>
        <a:bodyPr/>
        <a:lstStyle/>
        <a:p>
          <a:pPr algn="ctr"/>
          <a:endParaRPr lang="en-US"/>
        </a:p>
      </dgm:t>
    </dgm:pt>
    <dgm:pt modelId="{5B096CB3-F3BB-4E96-A69C-351E3C142DEB}" type="sibTrans" cxnId="{58672BB2-A157-4F15-AA7C-8D793BECCE37}">
      <dgm:prSet/>
      <dgm:spPr/>
      <dgm:t>
        <a:bodyPr/>
        <a:lstStyle/>
        <a:p>
          <a:pPr algn="ctr"/>
          <a:endParaRPr lang="en-US"/>
        </a:p>
      </dgm:t>
    </dgm:pt>
    <dgm:pt modelId="{0FA08B98-2BEE-4CB6-8E9B-C80DF34976D5}" type="pres">
      <dgm:prSet presAssocID="{00276ADD-1A59-40A4-908E-CDA58E0D6183}" presName="rootnode" presStyleCnt="0">
        <dgm:presLayoutVars>
          <dgm:chMax/>
          <dgm:chPref/>
          <dgm:dir/>
          <dgm:animLvl val="lvl"/>
        </dgm:presLayoutVars>
      </dgm:prSet>
      <dgm:spPr/>
    </dgm:pt>
    <dgm:pt modelId="{12E71086-A278-4CDC-A507-EDD8F032EBC9}" type="pres">
      <dgm:prSet presAssocID="{1B7860DD-7885-4BD0-97AF-B6C4A709A71E}" presName="composite" presStyleCnt="0"/>
      <dgm:spPr/>
    </dgm:pt>
    <dgm:pt modelId="{174CFDF7-E4C3-4705-ACE1-9969AB2A9537}" type="pres">
      <dgm:prSet presAssocID="{1B7860DD-7885-4BD0-97AF-B6C4A709A71E}" presName="bentUpArrow1" presStyleLbl="alignImgPlace1" presStyleIdx="0" presStyleCnt="2"/>
      <dgm:spPr/>
    </dgm:pt>
    <dgm:pt modelId="{233594EA-B583-4FCF-900D-26F74E482C95}" type="pres">
      <dgm:prSet presAssocID="{1B7860DD-7885-4BD0-97AF-B6C4A709A71E}" presName="ParentText" presStyleLbl="node1" presStyleIdx="0" presStyleCnt="3">
        <dgm:presLayoutVars>
          <dgm:chMax val="1"/>
          <dgm:chPref val="1"/>
          <dgm:bulletEnabled val="1"/>
        </dgm:presLayoutVars>
      </dgm:prSet>
      <dgm:spPr/>
    </dgm:pt>
    <dgm:pt modelId="{E4963A97-7C30-4966-9416-5FF52346A7DC}" type="pres">
      <dgm:prSet presAssocID="{1B7860DD-7885-4BD0-97AF-B6C4A709A71E}" presName="ChildText" presStyleLbl="revTx" presStyleIdx="0" presStyleCnt="2" custScaleX="151741">
        <dgm:presLayoutVars>
          <dgm:chMax val="0"/>
          <dgm:chPref val="0"/>
          <dgm:bulletEnabled val="1"/>
        </dgm:presLayoutVars>
      </dgm:prSet>
      <dgm:spPr/>
    </dgm:pt>
    <dgm:pt modelId="{711FC555-5B93-4AB1-904A-8D36EE3477F0}" type="pres">
      <dgm:prSet presAssocID="{409BB2C1-3FB2-4249-95CF-B7B850F55FE9}" presName="sibTrans" presStyleCnt="0"/>
      <dgm:spPr/>
    </dgm:pt>
    <dgm:pt modelId="{333EAA40-6FB4-44F3-B7F8-16507DD04AB0}" type="pres">
      <dgm:prSet presAssocID="{897097FF-945B-4916-9EFF-9646092A01C9}" presName="composite" presStyleCnt="0"/>
      <dgm:spPr/>
    </dgm:pt>
    <dgm:pt modelId="{EA4FEE52-FBAA-4D3F-9CCE-0322D546BB15}" type="pres">
      <dgm:prSet presAssocID="{897097FF-945B-4916-9EFF-9646092A01C9}" presName="bentUpArrow1" presStyleLbl="alignImgPlace1" presStyleIdx="1" presStyleCnt="2"/>
      <dgm:spPr/>
    </dgm:pt>
    <dgm:pt modelId="{E88846D1-2A4C-42CA-A22B-4B757D10848E}" type="pres">
      <dgm:prSet presAssocID="{897097FF-945B-4916-9EFF-9646092A01C9}" presName="ParentText" presStyleLbl="node1" presStyleIdx="1" presStyleCnt="3">
        <dgm:presLayoutVars>
          <dgm:chMax val="1"/>
          <dgm:chPref val="1"/>
          <dgm:bulletEnabled val="1"/>
        </dgm:presLayoutVars>
      </dgm:prSet>
      <dgm:spPr/>
    </dgm:pt>
    <dgm:pt modelId="{F4C75E10-4F95-4127-BF0B-A8D7C37ECEB0}" type="pres">
      <dgm:prSet presAssocID="{897097FF-945B-4916-9EFF-9646092A01C9}" presName="ChildText" presStyleLbl="revTx" presStyleIdx="1" presStyleCnt="2">
        <dgm:presLayoutVars>
          <dgm:chMax val="0"/>
          <dgm:chPref val="0"/>
          <dgm:bulletEnabled val="1"/>
        </dgm:presLayoutVars>
      </dgm:prSet>
      <dgm:spPr/>
    </dgm:pt>
    <dgm:pt modelId="{BC16FFBE-B258-4C0D-8B31-675B7DD35F88}" type="pres">
      <dgm:prSet presAssocID="{E18B2011-C6C6-485D-A27D-B05832E65E09}" presName="sibTrans" presStyleCnt="0"/>
      <dgm:spPr/>
    </dgm:pt>
    <dgm:pt modelId="{DB5EAB43-7B9B-4071-9173-DCCFE269C1B3}" type="pres">
      <dgm:prSet presAssocID="{14BE80A7-C6F8-4DDB-B4F1-FF79D06AE10F}" presName="composite" presStyleCnt="0"/>
      <dgm:spPr/>
    </dgm:pt>
    <dgm:pt modelId="{0F1F70E7-386B-4A19-AFC4-324E0D83CAD0}" type="pres">
      <dgm:prSet presAssocID="{14BE80A7-C6F8-4DDB-B4F1-FF79D06AE10F}" presName="ParentText" presStyleLbl="node1" presStyleIdx="2" presStyleCnt="3">
        <dgm:presLayoutVars>
          <dgm:chMax val="1"/>
          <dgm:chPref val="1"/>
          <dgm:bulletEnabled val="1"/>
        </dgm:presLayoutVars>
      </dgm:prSet>
      <dgm:spPr/>
    </dgm:pt>
  </dgm:ptLst>
  <dgm:cxnLst>
    <dgm:cxn modelId="{175FF347-BB37-4754-8257-4CA9F5F7FDA4}" type="presOf" srcId="{14BE80A7-C6F8-4DDB-B4F1-FF79D06AE10F}" destId="{0F1F70E7-386B-4A19-AFC4-324E0D83CAD0}" srcOrd="0" destOrd="0" presId="urn:microsoft.com/office/officeart/2005/8/layout/StepDownProcess"/>
    <dgm:cxn modelId="{505EBD6C-AE00-41AF-A644-8B50E50AA206}" srcId="{00276ADD-1A59-40A4-908E-CDA58E0D6183}" destId="{1B7860DD-7885-4BD0-97AF-B6C4A709A71E}" srcOrd="0" destOrd="0" parTransId="{73F74945-1F43-427C-9ECE-DE2461145F98}" sibTransId="{409BB2C1-3FB2-4249-95CF-B7B850F55FE9}"/>
    <dgm:cxn modelId="{58672BB2-A157-4F15-AA7C-8D793BECCE37}" srcId="{00276ADD-1A59-40A4-908E-CDA58E0D6183}" destId="{14BE80A7-C6F8-4DDB-B4F1-FF79D06AE10F}" srcOrd="2" destOrd="0" parTransId="{0A69FEDB-B714-44B5-A5A5-DE738145E954}" sibTransId="{5B096CB3-F3BB-4E96-A69C-351E3C142DEB}"/>
    <dgm:cxn modelId="{84537BB3-C0DE-4341-834E-07D791C746D2}" type="presOf" srcId="{897097FF-945B-4916-9EFF-9646092A01C9}" destId="{E88846D1-2A4C-42CA-A22B-4B757D10848E}" srcOrd="0" destOrd="0" presId="urn:microsoft.com/office/officeart/2005/8/layout/StepDownProcess"/>
    <dgm:cxn modelId="{C292B3BA-3AF2-4307-AB0D-6CF335E63C93}" type="presOf" srcId="{00276ADD-1A59-40A4-908E-CDA58E0D6183}" destId="{0FA08B98-2BEE-4CB6-8E9B-C80DF34976D5}" srcOrd="0" destOrd="0" presId="urn:microsoft.com/office/officeart/2005/8/layout/StepDownProcess"/>
    <dgm:cxn modelId="{AA95B9E7-552E-4868-A7F3-C10AA080C67E}" srcId="{00276ADD-1A59-40A4-908E-CDA58E0D6183}" destId="{897097FF-945B-4916-9EFF-9646092A01C9}" srcOrd="1" destOrd="0" parTransId="{1E9C5352-3E3D-46BE-81F0-A2C1D55B7CE6}" sibTransId="{E18B2011-C6C6-485D-A27D-B05832E65E09}"/>
    <dgm:cxn modelId="{F9552CF8-2F0E-423C-BC04-5690891EA6A6}" type="presOf" srcId="{1B7860DD-7885-4BD0-97AF-B6C4A709A71E}" destId="{233594EA-B583-4FCF-900D-26F74E482C95}" srcOrd="0" destOrd="0" presId="urn:microsoft.com/office/officeart/2005/8/layout/StepDownProcess"/>
    <dgm:cxn modelId="{DA3444DE-ADF3-430F-BD92-AA814FB6DFEB}" type="presParOf" srcId="{0FA08B98-2BEE-4CB6-8E9B-C80DF34976D5}" destId="{12E71086-A278-4CDC-A507-EDD8F032EBC9}" srcOrd="0" destOrd="0" presId="urn:microsoft.com/office/officeart/2005/8/layout/StepDownProcess"/>
    <dgm:cxn modelId="{5C28C6D7-0C15-4D2C-8394-690D61684510}" type="presParOf" srcId="{12E71086-A278-4CDC-A507-EDD8F032EBC9}" destId="{174CFDF7-E4C3-4705-ACE1-9969AB2A9537}" srcOrd="0" destOrd="0" presId="urn:microsoft.com/office/officeart/2005/8/layout/StepDownProcess"/>
    <dgm:cxn modelId="{65FBF916-0B0E-4E38-BBE6-73FCB7B65924}" type="presParOf" srcId="{12E71086-A278-4CDC-A507-EDD8F032EBC9}" destId="{233594EA-B583-4FCF-900D-26F74E482C95}" srcOrd="1" destOrd="0" presId="urn:microsoft.com/office/officeart/2005/8/layout/StepDownProcess"/>
    <dgm:cxn modelId="{8B5DE302-FA45-4E0B-9A10-FBFB89D560EE}" type="presParOf" srcId="{12E71086-A278-4CDC-A507-EDD8F032EBC9}" destId="{E4963A97-7C30-4966-9416-5FF52346A7DC}" srcOrd="2" destOrd="0" presId="urn:microsoft.com/office/officeart/2005/8/layout/StepDownProcess"/>
    <dgm:cxn modelId="{3E470A61-17BA-4DC5-B374-847F170E9251}" type="presParOf" srcId="{0FA08B98-2BEE-4CB6-8E9B-C80DF34976D5}" destId="{711FC555-5B93-4AB1-904A-8D36EE3477F0}" srcOrd="1" destOrd="0" presId="urn:microsoft.com/office/officeart/2005/8/layout/StepDownProcess"/>
    <dgm:cxn modelId="{40B73BC7-CA3A-4A34-914F-300A9C3472B1}" type="presParOf" srcId="{0FA08B98-2BEE-4CB6-8E9B-C80DF34976D5}" destId="{333EAA40-6FB4-44F3-B7F8-16507DD04AB0}" srcOrd="2" destOrd="0" presId="urn:microsoft.com/office/officeart/2005/8/layout/StepDownProcess"/>
    <dgm:cxn modelId="{0C06A339-6667-483E-8284-514CCC76D70E}" type="presParOf" srcId="{333EAA40-6FB4-44F3-B7F8-16507DD04AB0}" destId="{EA4FEE52-FBAA-4D3F-9CCE-0322D546BB15}" srcOrd="0" destOrd="0" presId="urn:microsoft.com/office/officeart/2005/8/layout/StepDownProcess"/>
    <dgm:cxn modelId="{1D8504B7-5119-4A6F-A762-9753F70C0CD9}" type="presParOf" srcId="{333EAA40-6FB4-44F3-B7F8-16507DD04AB0}" destId="{E88846D1-2A4C-42CA-A22B-4B757D10848E}" srcOrd="1" destOrd="0" presId="urn:microsoft.com/office/officeart/2005/8/layout/StepDownProcess"/>
    <dgm:cxn modelId="{9CB8AFF8-BEF3-4A6E-ABE9-DB14813AA6EB}" type="presParOf" srcId="{333EAA40-6FB4-44F3-B7F8-16507DD04AB0}" destId="{F4C75E10-4F95-4127-BF0B-A8D7C37ECEB0}" srcOrd="2" destOrd="0" presId="urn:microsoft.com/office/officeart/2005/8/layout/StepDownProcess"/>
    <dgm:cxn modelId="{3A6E6DCB-B0BD-429F-ABBA-1CC5D3D38863}" type="presParOf" srcId="{0FA08B98-2BEE-4CB6-8E9B-C80DF34976D5}" destId="{BC16FFBE-B258-4C0D-8B31-675B7DD35F88}" srcOrd="3" destOrd="0" presId="urn:microsoft.com/office/officeart/2005/8/layout/StepDownProcess"/>
    <dgm:cxn modelId="{FE5B66B8-79DB-4637-AC02-A9D29D12ACA5}" type="presParOf" srcId="{0FA08B98-2BEE-4CB6-8E9B-C80DF34976D5}" destId="{DB5EAB43-7B9B-4071-9173-DCCFE269C1B3}" srcOrd="4" destOrd="0" presId="urn:microsoft.com/office/officeart/2005/8/layout/StepDownProcess"/>
    <dgm:cxn modelId="{22866238-2A85-42FE-879C-A2C55D59629D}" type="presParOf" srcId="{DB5EAB43-7B9B-4071-9173-DCCFE269C1B3}" destId="{0F1F70E7-386B-4A19-AFC4-324E0D83CAD0}"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276ADD-1A59-40A4-908E-CDA58E0D6183}"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1B7860DD-7885-4BD0-97AF-B6C4A709A71E}">
      <dgm:prSet phldrT="[Text]"/>
      <dgm:spPr/>
      <dgm:t>
        <a:bodyPr/>
        <a:lstStyle/>
        <a:p>
          <a:pPr algn="ctr"/>
          <a:r>
            <a:rPr lang="en-US" dirty="0"/>
            <a:t>Population Objectives</a:t>
          </a:r>
        </a:p>
      </dgm:t>
    </dgm:pt>
    <dgm:pt modelId="{73F74945-1F43-427C-9ECE-DE2461145F98}" type="parTrans" cxnId="{505EBD6C-AE00-41AF-A644-8B50E50AA206}">
      <dgm:prSet/>
      <dgm:spPr/>
      <dgm:t>
        <a:bodyPr/>
        <a:lstStyle/>
        <a:p>
          <a:pPr algn="ctr"/>
          <a:endParaRPr lang="en-US"/>
        </a:p>
      </dgm:t>
    </dgm:pt>
    <dgm:pt modelId="{409BB2C1-3FB2-4249-95CF-B7B850F55FE9}" type="sibTrans" cxnId="{505EBD6C-AE00-41AF-A644-8B50E50AA206}">
      <dgm:prSet/>
      <dgm:spPr/>
      <dgm:t>
        <a:bodyPr/>
        <a:lstStyle/>
        <a:p>
          <a:pPr algn="ctr"/>
          <a:endParaRPr lang="en-US"/>
        </a:p>
      </dgm:t>
    </dgm:pt>
    <dgm:pt modelId="{897097FF-945B-4916-9EFF-9646092A01C9}">
      <dgm:prSet phldrT="[Text]"/>
      <dgm:spPr/>
      <dgm:t>
        <a:bodyPr/>
        <a:lstStyle/>
        <a:p>
          <a:pPr algn="ctr"/>
          <a:r>
            <a:rPr lang="en-US" dirty="0"/>
            <a:t>Monitoring Program</a:t>
          </a:r>
        </a:p>
      </dgm:t>
    </dgm:pt>
    <dgm:pt modelId="{1E9C5352-3E3D-46BE-81F0-A2C1D55B7CE6}" type="parTrans" cxnId="{AA95B9E7-552E-4868-A7F3-C10AA080C67E}">
      <dgm:prSet/>
      <dgm:spPr/>
      <dgm:t>
        <a:bodyPr/>
        <a:lstStyle/>
        <a:p>
          <a:pPr algn="ctr"/>
          <a:endParaRPr lang="en-US"/>
        </a:p>
      </dgm:t>
    </dgm:pt>
    <dgm:pt modelId="{E18B2011-C6C6-485D-A27D-B05832E65E09}" type="sibTrans" cxnId="{AA95B9E7-552E-4868-A7F3-C10AA080C67E}">
      <dgm:prSet/>
      <dgm:spPr/>
      <dgm:t>
        <a:bodyPr/>
        <a:lstStyle/>
        <a:p>
          <a:pPr algn="ctr"/>
          <a:endParaRPr lang="en-US"/>
        </a:p>
      </dgm:t>
    </dgm:pt>
    <dgm:pt modelId="{14BE80A7-C6F8-4DDB-B4F1-FF79D06AE10F}">
      <dgm:prSet phldrT="[Text]"/>
      <dgm:spPr/>
      <dgm:t>
        <a:bodyPr/>
        <a:lstStyle/>
        <a:p>
          <a:pPr algn="ctr"/>
          <a:r>
            <a:rPr lang="en-US" dirty="0"/>
            <a:t>Hunting Regulation Alternatives</a:t>
          </a:r>
        </a:p>
      </dgm:t>
    </dgm:pt>
    <dgm:pt modelId="{0A69FEDB-B714-44B5-A5A5-DE738145E954}" type="parTrans" cxnId="{58672BB2-A157-4F15-AA7C-8D793BECCE37}">
      <dgm:prSet/>
      <dgm:spPr/>
      <dgm:t>
        <a:bodyPr/>
        <a:lstStyle/>
        <a:p>
          <a:pPr algn="ctr"/>
          <a:endParaRPr lang="en-US"/>
        </a:p>
      </dgm:t>
    </dgm:pt>
    <dgm:pt modelId="{5B096CB3-F3BB-4E96-A69C-351E3C142DEB}" type="sibTrans" cxnId="{58672BB2-A157-4F15-AA7C-8D793BECCE37}">
      <dgm:prSet/>
      <dgm:spPr/>
      <dgm:t>
        <a:bodyPr/>
        <a:lstStyle/>
        <a:p>
          <a:pPr algn="ctr"/>
          <a:endParaRPr lang="en-US"/>
        </a:p>
      </dgm:t>
    </dgm:pt>
    <dgm:pt modelId="{0FA08B98-2BEE-4CB6-8E9B-C80DF34976D5}" type="pres">
      <dgm:prSet presAssocID="{00276ADD-1A59-40A4-908E-CDA58E0D6183}" presName="rootnode" presStyleCnt="0">
        <dgm:presLayoutVars>
          <dgm:chMax/>
          <dgm:chPref/>
          <dgm:dir/>
          <dgm:animLvl val="lvl"/>
        </dgm:presLayoutVars>
      </dgm:prSet>
      <dgm:spPr/>
    </dgm:pt>
    <dgm:pt modelId="{12E71086-A278-4CDC-A507-EDD8F032EBC9}" type="pres">
      <dgm:prSet presAssocID="{1B7860DD-7885-4BD0-97AF-B6C4A709A71E}" presName="composite" presStyleCnt="0"/>
      <dgm:spPr/>
    </dgm:pt>
    <dgm:pt modelId="{174CFDF7-E4C3-4705-ACE1-9969AB2A9537}" type="pres">
      <dgm:prSet presAssocID="{1B7860DD-7885-4BD0-97AF-B6C4A709A71E}" presName="bentUpArrow1" presStyleLbl="alignImgPlace1" presStyleIdx="0" presStyleCnt="2"/>
      <dgm:spPr/>
    </dgm:pt>
    <dgm:pt modelId="{233594EA-B583-4FCF-900D-26F74E482C95}" type="pres">
      <dgm:prSet presAssocID="{1B7860DD-7885-4BD0-97AF-B6C4A709A71E}" presName="ParentText" presStyleLbl="node1" presStyleIdx="0" presStyleCnt="3">
        <dgm:presLayoutVars>
          <dgm:chMax val="1"/>
          <dgm:chPref val="1"/>
          <dgm:bulletEnabled val="1"/>
        </dgm:presLayoutVars>
      </dgm:prSet>
      <dgm:spPr/>
    </dgm:pt>
    <dgm:pt modelId="{E4963A97-7C30-4966-9416-5FF52346A7DC}" type="pres">
      <dgm:prSet presAssocID="{1B7860DD-7885-4BD0-97AF-B6C4A709A71E}" presName="ChildText" presStyleLbl="revTx" presStyleIdx="0" presStyleCnt="2" custScaleX="151741">
        <dgm:presLayoutVars>
          <dgm:chMax val="0"/>
          <dgm:chPref val="0"/>
          <dgm:bulletEnabled val="1"/>
        </dgm:presLayoutVars>
      </dgm:prSet>
      <dgm:spPr/>
    </dgm:pt>
    <dgm:pt modelId="{711FC555-5B93-4AB1-904A-8D36EE3477F0}" type="pres">
      <dgm:prSet presAssocID="{409BB2C1-3FB2-4249-95CF-B7B850F55FE9}" presName="sibTrans" presStyleCnt="0"/>
      <dgm:spPr/>
    </dgm:pt>
    <dgm:pt modelId="{333EAA40-6FB4-44F3-B7F8-16507DD04AB0}" type="pres">
      <dgm:prSet presAssocID="{897097FF-945B-4916-9EFF-9646092A01C9}" presName="composite" presStyleCnt="0"/>
      <dgm:spPr/>
    </dgm:pt>
    <dgm:pt modelId="{EA4FEE52-FBAA-4D3F-9CCE-0322D546BB15}" type="pres">
      <dgm:prSet presAssocID="{897097FF-945B-4916-9EFF-9646092A01C9}" presName="bentUpArrow1" presStyleLbl="alignImgPlace1" presStyleIdx="1" presStyleCnt="2"/>
      <dgm:spPr/>
    </dgm:pt>
    <dgm:pt modelId="{E88846D1-2A4C-42CA-A22B-4B757D10848E}" type="pres">
      <dgm:prSet presAssocID="{897097FF-945B-4916-9EFF-9646092A01C9}" presName="ParentText" presStyleLbl="node1" presStyleIdx="1" presStyleCnt="3">
        <dgm:presLayoutVars>
          <dgm:chMax val="1"/>
          <dgm:chPref val="1"/>
          <dgm:bulletEnabled val="1"/>
        </dgm:presLayoutVars>
      </dgm:prSet>
      <dgm:spPr/>
    </dgm:pt>
    <dgm:pt modelId="{F4C75E10-4F95-4127-BF0B-A8D7C37ECEB0}" type="pres">
      <dgm:prSet presAssocID="{897097FF-945B-4916-9EFF-9646092A01C9}" presName="ChildText" presStyleLbl="revTx" presStyleIdx="1" presStyleCnt="2">
        <dgm:presLayoutVars>
          <dgm:chMax val="0"/>
          <dgm:chPref val="0"/>
          <dgm:bulletEnabled val="1"/>
        </dgm:presLayoutVars>
      </dgm:prSet>
      <dgm:spPr/>
    </dgm:pt>
    <dgm:pt modelId="{BC16FFBE-B258-4C0D-8B31-675B7DD35F88}" type="pres">
      <dgm:prSet presAssocID="{E18B2011-C6C6-485D-A27D-B05832E65E09}" presName="sibTrans" presStyleCnt="0"/>
      <dgm:spPr/>
    </dgm:pt>
    <dgm:pt modelId="{DB5EAB43-7B9B-4071-9173-DCCFE269C1B3}" type="pres">
      <dgm:prSet presAssocID="{14BE80A7-C6F8-4DDB-B4F1-FF79D06AE10F}" presName="composite" presStyleCnt="0"/>
      <dgm:spPr/>
    </dgm:pt>
    <dgm:pt modelId="{0F1F70E7-386B-4A19-AFC4-324E0D83CAD0}" type="pres">
      <dgm:prSet presAssocID="{14BE80A7-C6F8-4DDB-B4F1-FF79D06AE10F}" presName="ParentText" presStyleLbl="node1" presStyleIdx="2" presStyleCnt="3">
        <dgm:presLayoutVars>
          <dgm:chMax val="1"/>
          <dgm:chPref val="1"/>
          <dgm:bulletEnabled val="1"/>
        </dgm:presLayoutVars>
      </dgm:prSet>
      <dgm:spPr/>
    </dgm:pt>
  </dgm:ptLst>
  <dgm:cxnLst>
    <dgm:cxn modelId="{175FF347-BB37-4754-8257-4CA9F5F7FDA4}" type="presOf" srcId="{14BE80A7-C6F8-4DDB-B4F1-FF79D06AE10F}" destId="{0F1F70E7-386B-4A19-AFC4-324E0D83CAD0}" srcOrd="0" destOrd="0" presId="urn:microsoft.com/office/officeart/2005/8/layout/StepDownProcess"/>
    <dgm:cxn modelId="{505EBD6C-AE00-41AF-A644-8B50E50AA206}" srcId="{00276ADD-1A59-40A4-908E-CDA58E0D6183}" destId="{1B7860DD-7885-4BD0-97AF-B6C4A709A71E}" srcOrd="0" destOrd="0" parTransId="{73F74945-1F43-427C-9ECE-DE2461145F98}" sibTransId="{409BB2C1-3FB2-4249-95CF-B7B850F55FE9}"/>
    <dgm:cxn modelId="{58672BB2-A157-4F15-AA7C-8D793BECCE37}" srcId="{00276ADD-1A59-40A4-908E-CDA58E0D6183}" destId="{14BE80A7-C6F8-4DDB-B4F1-FF79D06AE10F}" srcOrd="2" destOrd="0" parTransId="{0A69FEDB-B714-44B5-A5A5-DE738145E954}" sibTransId="{5B096CB3-F3BB-4E96-A69C-351E3C142DEB}"/>
    <dgm:cxn modelId="{84537BB3-C0DE-4341-834E-07D791C746D2}" type="presOf" srcId="{897097FF-945B-4916-9EFF-9646092A01C9}" destId="{E88846D1-2A4C-42CA-A22B-4B757D10848E}" srcOrd="0" destOrd="0" presId="urn:microsoft.com/office/officeart/2005/8/layout/StepDownProcess"/>
    <dgm:cxn modelId="{C292B3BA-3AF2-4307-AB0D-6CF335E63C93}" type="presOf" srcId="{00276ADD-1A59-40A4-908E-CDA58E0D6183}" destId="{0FA08B98-2BEE-4CB6-8E9B-C80DF34976D5}" srcOrd="0" destOrd="0" presId="urn:microsoft.com/office/officeart/2005/8/layout/StepDownProcess"/>
    <dgm:cxn modelId="{AA95B9E7-552E-4868-A7F3-C10AA080C67E}" srcId="{00276ADD-1A59-40A4-908E-CDA58E0D6183}" destId="{897097FF-945B-4916-9EFF-9646092A01C9}" srcOrd="1" destOrd="0" parTransId="{1E9C5352-3E3D-46BE-81F0-A2C1D55B7CE6}" sibTransId="{E18B2011-C6C6-485D-A27D-B05832E65E09}"/>
    <dgm:cxn modelId="{F9552CF8-2F0E-423C-BC04-5690891EA6A6}" type="presOf" srcId="{1B7860DD-7885-4BD0-97AF-B6C4A709A71E}" destId="{233594EA-B583-4FCF-900D-26F74E482C95}" srcOrd="0" destOrd="0" presId="urn:microsoft.com/office/officeart/2005/8/layout/StepDownProcess"/>
    <dgm:cxn modelId="{DA3444DE-ADF3-430F-BD92-AA814FB6DFEB}" type="presParOf" srcId="{0FA08B98-2BEE-4CB6-8E9B-C80DF34976D5}" destId="{12E71086-A278-4CDC-A507-EDD8F032EBC9}" srcOrd="0" destOrd="0" presId="urn:microsoft.com/office/officeart/2005/8/layout/StepDownProcess"/>
    <dgm:cxn modelId="{5C28C6D7-0C15-4D2C-8394-690D61684510}" type="presParOf" srcId="{12E71086-A278-4CDC-A507-EDD8F032EBC9}" destId="{174CFDF7-E4C3-4705-ACE1-9969AB2A9537}" srcOrd="0" destOrd="0" presId="urn:microsoft.com/office/officeart/2005/8/layout/StepDownProcess"/>
    <dgm:cxn modelId="{65FBF916-0B0E-4E38-BBE6-73FCB7B65924}" type="presParOf" srcId="{12E71086-A278-4CDC-A507-EDD8F032EBC9}" destId="{233594EA-B583-4FCF-900D-26F74E482C95}" srcOrd="1" destOrd="0" presId="urn:microsoft.com/office/officeart/2005/8/layout/StepDownProcess"/>
    <dgm:cxn modelId="{8B5DE302-FA45-4E0B-9A10-FBFB89D560EE}" type="presParOf" srcId="{12E71086-A278-4CDC-A507-EDD8F032EBC9}" destId="{E4963A97-7C30-4966-9416-5FF52346A7DC}" srcOrd="2" destOrd="0" presId="urn:microsoft.com/office/officeart/2005/8/layout/StepDownProcess"/>
    <dgm:cxn modelId="{3E470A61-17BA-4DC5-B374-847F170E9251}" type="presParOf" srcId="{0FA08B98-2BEE-4CB6-8E9B-C80DF34976D5}" destId="{711FC555-5B93-4AB1-904A-8D36EE3477F0}" srcOrd="1" destOrd="0" presId="urn:microsoft.com/office/officeart/2005/8/layout/StepDownProcess"/>
    <dgm:cxn modelId="{40B73BC7-CA3A-4A34-914F-300A9C3472B1}" type="presParOf" srcId="{0FA08B98-2BEE-4CB6-8E9B-C80DF34976D5}" destId="{333EAA40-6FB4-44F3-B7F8-16507DD04AB0}" srcOrd="2" destOrd="0" presId="urn:microsoft.com/office/officeart/2005/8/layout/StepDownProcess"/>
    <dgm:cxn modelId="{0C06A339-6667-483E-8284-514CCC76D70E}" type="presParOf" srcId="{333EAA40-6FB4-44F3-B7F8-16507DD04AB0}" destId="{EA4FEE52-FBAA-4D3F-9CCE-0322D546BB15}" srcOrd="0" destOrd="0" presId="urn:microsoft.com/office/officeart/2005/8/layout/StepDownProcess"/>
    <dgm:cxn modelId="{1D8504B7-5119-4A6F-A762-9753F70C0CD9}" type="presParOf" srcId="{333EAA40-6FB4-44F3-B7F8-16507DD04AB0}" destId="{E88846D1-2A4C-42CA-A22B-4B757D10848E}" srcOrd="1" destOrd="0" presId="urn:microsoft.com/office/officeart/2005/8/layout/StepDownProcess"/>
    <dgm:cxn modelId="{9CB8AFF8-BEF3-4A6E-ABE9-DB14813AA6EB}" type="presParOf" srcId="{333EAA40-6FB4-44F3-B7F8-16507DD04AB0}" destId="{F4C75E10-4F95-4127-BF0B-A8D7C37ECEB0}" srcOrd="2" destOrd="0" presId="urn:microsoft.com/office/officeart/2005/8/layout/StepDownProcess"/>
    <dgm:cxn modelId="{3A6E6DCB-B0BD-429F-ABBA-1CC5D3D38863}" type="presParOf" srcId="{0FA08B98-2BEE-4CB6-8E9B-C80DF34976D5}" destId="{BC16FFBE-B258-4C0D-8B31-675B7DD35F88}" srcOrd="3" destOrd="0" presId="urn:microsoft.com/office/officeart/2005/8/layout/StepDownProcess"/>
    <dgm:cxn modelId="{FE5B66B8-79DB-4637-AC02-A9D29D12ACA5}" type="presParOf" srcId="{0FA08B98-2BEE-4CB6-8E9B-C80DF34976D5}" destId="{DB5EAB43-7B9B-4071-9173-DCCFE269C1B3}" srcOrd="4" destOrd="0" presId="urn:microsoft.com/office/officeart/2005/8/layout/StepDownProcess"/>
    <dgm:cxn modelId="{22866238-2A85-42FE-879C-A2C55D59629D}" type="presParOf" srcId="{DB5EAB43-7B9B-4071-9173-DCCFE269C1B3}" destId="{0F1F70E7-386B-4A19-AFC4-324E0D83CAD0}"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276ADD-1A59-40A4-908E-CDA58E0D6183}"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1B7860DD-7885-4BD0-97AF-B6C4A709A71E}">
      <dgm:prSet phldrT="[Text]"/>
      <dgm:spPr/>
      <dgm:t>
        <a:bodyPr/>
        <a:lstStyle/>
        <a:p>
          <a:pPr algn="ctr"/>
          <a:r>
            <a:rPr lang="en-US" dirty="0"/>
            <a:t>Population Objectives</a:t>
          </a:r>
        </a:p>
      </dgm:t>
    </dgm:pt>
    <dgm:pt modelId="{73F74945-1F43-427C-9ECE-DE2461145F98}" type="parTrans" cxnId="{505EBD6C-AE00-41AF-A644-8B50E50AA206}">
      <dgm:prSet/>
      <dgm:spPr/>
      <dgm:t>
        <a:bodyPr/>
        <a:lstStyle/>
        <a:p>
          <a:pPr algn="ctr"/>
          <a:endParaRPr lang="en-US"/>
        </a:p>
      </dgm:t>
    </dgm:pt>
    <dgm:pt modelId="{409BB2C1-3FB2-4249-95CF-B7B850F55FE9}" type="sibTrans" cxnId="{505EBD6C-AE00-41AF-A644-8B50E50AA206}">
      <dgm:prSet/>
      <dgm:spPr/>
      <dgm:t>
        <a:bodyPr/>
        <a:lstStyle/>
        <a:p>
          <a:pPr algn="ctr"/>
          <a:endParaRPr lang="en-US"/>
        </a:p>
      </dgm:t>
    </dgm:pt>
    <dgm:pt modelId="{897097FF-945B-4916-9EFF-9646092A01C9}">
      <dgm:prSet phldrT="[Text]"/>
      <dgm:spPr/>
      <dgm:t>
        <a:bodyPr/>
        <a:lstStyle/>
        <a:p>
          <a:pPr algn="ctr"/>
          <a:r>
            <a:rPr lang="en-US" dirty="0"/>
            <a:t>Monitoring Program</a:t>
          </a:r>
        </a:p>
      </dgm:t>
    </dgm:pt>
    <dgm:pt modelId="{1E9C5352-3E3D-46BE-81F0-A2C1D55B7CE6}" type="parTrans" cxnId="{AA95B9E7-552E-4868-A7F3-C10AA080C67E}">
      <dgm:prSet/>
      <dgm:spPr/>
      <dgm:t>
        <a:bodyPr/>
        <a:lstStyle/>
        <a:p>
          <a:pPr algn="ctr"/>
          <a:endParaRPr lang="en-US"/>
        </a:p>
      </dgm:t>
    </dgm:pt>
    <dgm:pt modelId="{E18B2011-C6C6-485D-A27D-B05832E65E09}" type="sibTrans" cxnId="{AA95B9E7-552E-4868-A7F3-C10AA080C67E}">
      <dgm:prSet/>
      <dgm:spPr/>
      <dgm:t>
        <a:bodyPr/>
        <a:lstStyle/>
        <a:p>
          <a:pPr algn="ctr"/>
          <a:endParaRPr lang="en-US"/>
        </a:p>
      </dgm:t>
    </dgm:pt>
    <dgm:pt modelId="{14BE80A7-C6F8-4DDB-B4F1-FF79D06AE10F}">
      <dgm:prSet phldrT="[Text]"/>
      <dgm:spPr/>
      <dgm:t>
        <a:bodyPr/>
        <a:lstStyle/>
        <a:p>
          <a:pPr algn="ctr"/>
          <a:r>
            <a:rPr lang="en-US" dirty="0"/>
            <a:t>Hunting Regulation Alternatives</a:t>
          </a:r>
        </a:p>
      </dgm:t>
    </dgm:pt>
    <dgm:pt modelId="{0A69FEDB-B714-44B5-A5A5-DE738145E954}" type="parTrans" cxnId="{58672BB2-A157-4F15-AA7C-8D793BECCE37}">
      <dgm:prSet/>
      <dgm:spPr/>
      <dgm:t>
        <a:bodyPr/>
        <a:lstStyle/>
        <a:p>
          <a:pPr algn="ctr"/>
          <a:endParaRPr lang="en-US"/>
        </a:p>
      </dgm:t>
    </dgm:pt>
    <dgm:pt modelId="{5B096CB3-F3BB-4E96-A69C-351E3C142DEB}" type="sibTrans" cxnId="{58672BB2-A157-4F15-AA7C-8D793BECCE37}">
      <dgm:prSet/>
      <dgm:spPr/>
      <dgm:t>
        <a:bodyPr/>
        <a:lstStyle/>
        <a:p>
          <a:pPr algn="ctr"/>
          <a:endParaRPr lang="en-US"/>
        </a:p>
      </dgm:t>
    </dgm:pt>
    <dgm:pt modelId="{0FA08B98-2BEE-4CB6-8E9B-C80DF34976D5}" type="pres">
      <dgm:prSet presAssocID="{00276ADD-1A59-40A4-908E-CDA58E0D6183}" presName="rootnode" presStyleCnt="0">
        <dgm:presLayoutVars>
          <dgm:chMax/>
          <dgm:chPref/>
          <dgm:dir/>
          <dgm:animLvl val="lvl"/>
        </dgm:presLayoutVars>
      </dgm:prSet>
      <dgm:spPr/>
    </dgm:pt>
    <dgm:pt modelId="{12E71086-A278-4CDC-A507-EDD8F032EBC9}" type="pres">
      <dgm:prSet presAssocID="{1B7860DD-7885-4BD0-97AF-B6C4A709A71E}" presName="composite" presStyleCnt="0"/>
      <dgm:spPr/>
    </dgm:pt>
    <dgm:pt modelId="{174CFDF7-E4C3-4705-ACE1-9969AB2A9537}" type="pres">
      <dgm:prSet presAssocID="{1B7860DD-7885-4BD0-97AF-B6C4A709A71E}" presName="bentUpArrow1" presStyleLbl="alignImgPlace1" presStyleIdx="0" presStyleCnt="2"/>
      <dgm:spPr/>
    </dgm:pt>
    <dgm:pt modelId="{233594EA-B583-4FCF-900D-26F74E482C95}" type="pres">
      <dgm:prSet presAssocID="{1B7860DD-7885-4BD0-97AF-B6C4A709A71E}" presName="ParentText" presStyleLbl="node1" presStyleIdx="0" presStyleCnt="3">
        <dgm:presLayoutVars>
          <dgm:chMax val="1"/>
          <dgm:chPref val="1"/>
          <dgm:bulletEnabled val="1"/>
        </dgm:presLayoutVars>
      </dgm:prSet>
      <dgm:spPr/>
    </dgm:pt>
    <dgm:pt modelId="{E4963A97-7C30-4966-9416-5FF52346A7DC}" type="pres">
      <dgm:prSet presAssocID="{1B7860DD-7885-4BD0-97AF-B6C4A709A71E}" presName="ChildText" presStyleLbl="revTx" presStyleIdx="0" presStyleCnt="2" custScaleX="151741">
        <dgm:presLayoutVars>
          <dgm:chMax val="0"/>
          <dgm:chPref val="0"/>
          <dgm:bulletEnabled val="1"/>
        </dgm:presLayoutVars>
      </dgm:prSet>
      <dgm:spPr/>
    </dgm:pt>
    <dgm:pt modelId="{711FC555-5B93-4AB1-904A-8D36EE3477F0}" type="pres">
      <dgm:prSet presAssocID="{409BB2C1-3FB2-4249-95CF-B7B850F55FE9}" presName="sibTrans" presStyleCnt="0"/>
      <dgm:spPr/>
    </dgm:pt>
    <dgm:pt modelId="{333EAA40-6FB4-44F3-B7F8-16507DD04AB0}" type="pres">
      <dgm:prSet presAssocID="{897097FF-945B-4916-9EFF-9646092A01C9}" presName="composite" presStyleCnt="0"/>
      <dgm:spPr/>
    </dgm:pt>
    <dgm:pt modelId="{EA4FEE52-FBAA-4D3F-9CCE-0322D546BB15}" type="pres">
      <dgm:prSet presAssocID="{897097FF-945B-4916-9EFF-9646092A01C9}" presName="bentUpArrow1" presStyleLbl="alignImgPlace1" presStyleIdx="1" presStyleCnt="2"/>
      <dgm:spPr/>
    </dgm:pt>
    <dgm:pt modelId="{E88846D1-2A4C-42CA-A22B-4B757D10848E}" type="pres">
      <dgm:prSet presAssocID="{897097FF-945B-4916-9EFF-9646092A01C9}" presName="ParentText" presStyleLbl="node1" presStyleIdx="1" presStyleCnt="3">
        <dgm:presLayoutVars>
          <dgm:chMax val="1"/>
          <dgm:chPref val="1"/>
          <dgm:bulletEnabled val="1"/>
        </dgm:presLayoutVars>
      </dgm:prSet>
      <dgm:spPr/>
    </dgm:pt>
    <dgm:pt modelId="{F4C75E10-4F95-4127-BF0B-A8D7C37ECEB0}" type="pres">
      <dgm:prSet presAssocID="{897097FF-945B-4916-9EFF-9646092A01C9}" presName="ChildText" presStyleLbl="revTx" presStyleIdx="1" presStyleCnt="2">
        <dgm:presLayoutVars>
          <dgm:chMax val="0"/>
          <dgm:chPref val="0"/>
          <dgm:bulletEnabled val="1"/>
        </dgm:presLayoutVars>
      </dgm:prSet>
      <dgm:spPr/>
    </dgm:pt>
    <dgm:pt modelId="{BC16FFBE-B258-4C0D-8B31-675B7DD35F88}" type="pres">
      <dgm:prSet presAssocID="{E18B2011-C6C6-485D-A27D-B05832E65E09}" presName="sibTrans" presStyleCnt="0"/>
      <dgm:spPr/>
    </dgm:pt>
    <dgm:pt modelId="{DB5EAB43-7B9B-4071-9173-DCCFE269C1B3}" type="pres">
      <dgm:prSet presAssocID="{14BE80A7-C6F8-4DDB-B4F1-FF79D06AE10F}" presName="composite" presStyleCnt="0"/>
      <dgm:spPr/>
    </dgm:pt>
    <dgm:pt modelId="{0F1F70E7-386B-4A19-AFC4-324E0D83CAD0}" type="pres">
      <dgm:prSet presAssocID="{14BE80A7-C6F8-4DDB-B4F1-FF79D06AE10F}" presName="ParentText" presStyleLbl="node1" presStyleIdx="2" presStyleCnt="3">
        <dgm:presLayoutVars>
          <dgm:chMax val="1"/>
          <dgm:chPref val="1"/>
          <dgm:bulletEnabled val="1"/>
        </dgm:presLayoutVars>
      </dgm:prSet>
      <dgm:spPr/>
    </dgm:pt>
  </dgm:ptLst>
  <dgm:cxnLst>
    <dgm:cxn modelId="{175FF347-BB37-4754-8257-4CA9F5F7FDA4}" type="presOf" srcId="{14BE80A7-C6F8-4DDB-B4F1-FF79D06AE10F}" destId="{0F1F70E7-386B-4A19-AFC4-324E0D83CAD0}" srcOrd="0" destOrd="0" presId="urn:microsoft.com/office/officeart/2005/8/layout/StepDownProcess"/>
    <dgm:cxn modelId="{505EBD6C-AE00-41AF-A644-8B50E50AA206}" srcId="{00276ADD-1A59-40A4-908E-CDA58E0D6183}" destId="{1B7860DD-7885-4BD0-97AF-B6C4A709A71E}" srcOrd="0" destOrd="0" parTransId="{73F74945-1F43-427C-9ECE-DE2461145F98}" sibTransId="{409BB2C1-3FB2-4249-95CF-B7B850F55FE9}"/>
    <dgm:cxn modelId="{58672BB2-A157-4F15-AA7C-8D793BECCE37}" srcId="{00276ADD-1A59-40A4-908E-CDA58E0D6183}" destId="{14BE80A7-C6F8-4DDB-B4F1-FF79D06AE10F}" srcOrd="2" destOrd="0" parTransId="{0A69FEDB-B714-44B5-A5A5-DE738145E954}" sibTransId="{5B096CB3-F3BB-4E96-A69C-351E3C142DEB}"/>
    <dgm:cxn modelId="{84537BB3-C0DE-4341-834E-07D791C746D2}" type="presOf" srcId="{897097FF-945B-4916-9EFF-9646092A01C9}" destId="{E88846D1-2A4C-42CA-A22B-4B757D10848E}" srcOrd="0" destOrd="0" presId="urn:microsoft.com/office/officeart/2005/8/layout/StepDownProcess"/>
    <dgm:cxn modelId="{C292B3BA-3AF2-4307-AB0D-6CF335E63C93}" type="presOf" srcId="{00276ADD-1A59-40A4-908E-CDA58E0D6183}" destId="{0FA08B98-2BEE-4CB6-8E9B-C80DF34976D5}" srcOrd="0" destOrd="0" presId="urn:microsoft.com/office/officeart/2005/8/layout/StepDownProcess"/>
    <dgm:cxn modelId="{AA95B9E7-552E-4868-A7F3-C10AA080C67E}" srcId="{00276ADD-1A59-40A4-908E-CDA58E0D6183}" destId="{897097FF-945B-4916-9EFF-9646092A01C9}" srcOrd="1" destOrd="0" parTransId="{1E9C5352-3E3D-46BE-81F0-A2C1D55B7CE6}" sibTransId="{E18B2011-C6C6-485D-A27D-B05832E65E09}"/>
    <dgm:cxn modelId="{F9552CF8-2F0E-423C-BC04-5690891EA6A6}" type="presOf" srcId="{1B7860DD-7885-4BD0-97AF-B6C4A709A71E}" destId="{233594EA-B583-4FCF-900D-26F74E482C95}" srcOrd="0" destOrd="0" presId="urn:microsoft.com/office/officeart/2005/8/layout/StepDownProcess"/>
    <dgm:cxn modelId="{DA3444DE-ADF3-430F-BD92-AA814FB6DFEB}" type="presParOf" srcId="{0FA08B98-2BEE-4CB6-8E9B-C80DF34976D5}" destId="{12E71086-A278-4CDC-A507-EDD8F032EBC9}" srcOrd="0" destOrd="0" presId="urn:microsoft.com/office/officeart/2005/8/layout/StepDownProcess"/>
    <dgm:cxn modelId="{5C28C6D7-0C15-4D2C-8394-690D61684510}" type="presParOf" srcId="{12E71086-A278-4CDC-A507-EDD8F032EBC9}" destId="{174CFDF7-E4C3-4705-ACE1-9969AB2A9537}" srcOrd="0" destOrd="0" presId="urn:microsoft.com/office/officeart/2005/8/layout/StepDownProcess"/>
    <dgm:cxn modelId="{65FBF916-0B0E-4E38-BBE6-73FCB7B65924}" type="presParOf" srcId="{12E71086-A278-4CDC-A507-EDD8F032EBC9}" destId="{233594EA-B583-4FCF-900D-26F74E482C95}" srcOrd="1" destOrd="0" presId="urn:microsoft.com/office/officeart/2005/8/layout/StepDownProcess"/>
    <dgm:cxn modelId="{8B5DE302-FA45-4E0B-9A10-FBFB89D560EE}" type="presParOf" srcId="{12E71086-A278-4CDC-A507-EDD8F032EBC9}" destId="{E4963A97-7C30-4966-9416-5FF52346A7DC}" srcOrd="2" destOrd="0" presId="urn:microsoft.com/office/officeart/2005/8/layout/StepDownProcess"/>
    <dgm:cxn modelId="{3E470A61-17BA-4DC5-B374-847F170E9251}" type="presParOf" srcId="{0FA08B98-2BEE-4CB6-8E9B-C80DF34976D5}" destId="{711FC555-5B93-4AB1-904A-8D36EE3477F0}" srcOrd="1" destOrd="0" presId="urn:microsoft.com/office/officeart/2005/8/layout/StepDownProcess"/>
    <dgm:cxn modelId="{40B73BC7-CA3A-4A34-914F-300A9C3472B1}" type="presParOf" srcId="{0FA08B98-2BEE-4CB6-8E9B-C80DF34976D5}" destId="{333EAA40-6FB4-44F3-B7F8-16507DD04AB0}" srcOrd="2" destOrd="0" presId="urn:microsoft.com/office/officeart/2005/8/layout/StepDownProcess"/>
    <dgm:cxn modelId="{0C06A339-6667-483E-8284-514CCC76D70E}" type="presParOf" srcId="{333EAA40-6FB4-44F3-B7F8-16507DD04AB0}" destId="{EA4FEE52-FBAA-4D3F-9CCE-0322D546BB15}" srcOrd="0" destOrd="0" presId="urn:microsoft.com/office/officeart/2005/8/layout/StepDownProcess"/>
    <dgm:cxn modelId="{1D8504B7-5119-4A6F-A762-9753F70C0CD9}" type="presParOf" srcId="{333EAA40-6FB4-44F3-B7F8-16507DD04AB0}" destId="{E88846D1-2A4C-42CA-A22B-4B757D10848E}" srcOrd="1" destOrd="0" presId="urn:microsoft.com/office/officeart/2005/8/layout/StepDownProcess"/>
    <dgm:cxn modelId="{9CB8AFF8-BEF3-4A6E-ABE9-DB14813AA6EB}" type="presParOf" srcId="{333EAA40-6FB4-44F3-B7F8-16507DD04AB0}" destId="{F4C75E10-4F95-4127-BF0B-A8D7C37ECEB0}" srcOrd="2" destOrd="0" presId="urn:microsoft.com/office/officeart/2005/8/layout/StepDownProcess"/>
    <dgm:cxn modelId="{3A6E6DCB-B0BD-429F-ABBA-1CC5D3D38863}" type="presParOf" srcId="{0FA08B98-2BEE-4CB6-8E9B-C80DF34976D5}" destId="{BC16FFBE-B258-4C0D-8B31-675B7DD35F88}" srcOrd="3" destOrd="0" presId="urn:microsoft.com/office/officeart/2005/8/layout/StepDownProcess"/>
    <dgm:cxn modelId="{FE5B66B8-79DB-4637-AC02-A9D29D12ACA5}" type="presParOf" srcId="{0FA08B98-2BEE-4CB6-8E9B-C80DF34976D5}" destId="{DB5EAB43-7B9B-4071-9173-DCCFE269C1B3}" srcOrd="4" destOrd="0" presId="urn:microsoft.com/office/officeart/2005/8/layout/StepDownProcess"/>
    <dgm:cxn modelId="{22866238-2A85-42FE-879C-A2C55D59629D}" type="presParOf" srcId="{DB5EAB43-7B9B-4071-9173-DCCFE269C1B3}" destId="{0F1F70E7-386B-4A19-AFC4-324E0D83CAD0}"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4CFDF7-E4C3-4705-ACE1-9969AB2A9537}">
      <dsp:nvSpPr>
        <dsp:cNvPr id="0" name=""/>
        <dsp:cNvSpPr/>
      </dsp:nvSpPr>
      <dsp:spPr>
        <a:xfrm rot="5400000">
          <a:off x="3513332" y="1374515"/>
          <a:ext cx="1215640" cy="1383964"/>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3594EA-B583-4FCF-900D-26F74E482C95}">
      <dsp:nvSpPr>
        <dsp:cNvPr id="0" name=""/>
        <dsp:cNvSpPr/>
      </dsp:nvSpPr>
      <dsp:spPr>
        <a:xfrm>
          <a:off x="3191261" y="26953"/>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Population Objectives</a:t>
          </a:r>
        </a:p>
      </dsp:txBody>
      <dsp:txXfrm>
        <a:off x="3261199" y="96891"/>
        <a:ext cx="1906547" cy="1292554"/>
      </dsp:txXfrm>
    </dsp:sp>
    <dsp:sp modelId="{E4963A97-7C30-4966-9416-5FF52346A7DC}">
      <dsp:nvSpPr>
        <dsp:cNvPr id="0" name=""/>
        <dsp:cNvSpPr/>
      </dsp:nvSpPr>
      <dsp:spPr>
        <a:xfrm>
          <a:off x="4852635" y="163568"/>
          <a:ext cx="2258472" cy="1157753"/>
        </a:xfrm>
        <a:prstGeom prst="rect">
          <a:avLst/>
        </a:prstGeom>
        <a:noFill/>
        <a:ln>
          <a:noFill/>
        </a:ln>
        <a:effectLst/>
      </dsp:spPr>
      <dsp:style>
        <a:lnRef idx="0">
          <a:scrgbClr r="0" g="0" b="0"/>
        </a:lnRef>
        <a:fillRef idx="0">
          <a:scrgbClr r="0" g="0" b="0"/>
        </a:fillRef>
        <a:effectRef idx="0">
          <a:scrgbClr r="0" g="0" b="0"/>
        </a:effectRef>
        <a:fontRef idx="minor"/>
      </dsp:style>
    </dsp:sp>
    <dsp:sp modelId="{EA4FEE52-FBAA-4D3F-9CCE-0322D546BB15}">
      <dsp:nvSpPr>
        <dsp:cNvPr id="0" name=""/>
        <dsp:cNvSpPr/>
      </dsp:nvSpPr>
      <dsp:spPr>
        <a:xfrm rot="5400000">
          <a:off x="5394859" y="2983607"/>
          <a:ext cx="1215640" cy="1383964"/>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8846D1-2A4C-42CA-A22B-4B757D10848E}">
      <dsp:nvSpPr>
        <dsp:cNvPr id="0" name=""/>
        <dsp:cNvSpPr/>
      </dsp:nvSpPr>
      <dsp:spPr>
        <a:xfrm>
          <a:off x="5072788" y="1636045"/>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Monitoring Program</a:t>
          </a:r>
        </a:p>
      </dsp:txBody>
      <dsp:txXfrm>
        <a:off x="5142726" y="1705983"/>
        <a:ext cx="1906547" cy="1292554"/>
      </dsp:txXfrm>
    </dsp:sp>
    <dsp:sp modelId="{F4C75E10-4F95-4127-BF0B-A8D7C37ECEB0}">
      <dsp:nvSpPr>
        <dsp:cNvPr id="0" name=""/>
        <dsp:cNvSpPr/>
      </dsp:nvSpPr>
      <dsp:spPr>
        <a:xfrm>
          <a:off x="7119211" y="1772660"/>
          <a:ext cx="1488373" cy="1157753"/>
        </a:xfrm>
        <a:prstGeom prst="rect">
          <a:avLst/>
        </a:prstGeom>
        <a:noFill/>
        <a:ln>
          <a:noFill/>
        </a:ln>
        <a:effectLst/>
      </dsp:spPr>
      <dsp:style>
        <a:lnRef idx="0">
          <a:scrgbClr r="0" g="0" b="0"/>
        </a:lnRef>
        <a:fillRef idx="0">
          <a:scrgbClr r="0" g="0" b="0"/>
        </a:fillRef>
        <a:effectRef idx="0">
          <a:scrgbClr r="0" g="0" b="0"/>
        </a:effectRef>
        <a:fontRef idx="minor"/>
      </dsp:style>
    </dsp:sp>
    <dsp:sp modelId="{0F1F70E7-386B-4A19-AFC4-324E0D83CAD0}">
      <dsp:nvSpPr>
        <dsp:cNvPr id="0" name=""/>
        <dsp:cNvSpPr/>
      </dsp:nvSpPr>
      <dsp:spPr>
        <a:xfrm>
          <a:off x="6954314" y="3245137"/>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Hunting Regulation Alternatives</a:t>
          </a:r>
        </a:p>
      </dsp:txBody>
      <dsp:txXfrm>
        <a:off x="7024252" y="3315075"/>
        <a:ext cx="1906547" cy="12925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4CFDF7-E4C3-4705-ACE1-9969AB2A9537}">
      <dsp:nvSpPr>
        <dsp:cNvPr id="0" name=""/>
        <dsp:cNvSpPr/>
      </dsp:nvSpPr>
      <dsp:spPr>
        <a:xfrm rot="5400000">
          <a:off x="3513332" y="1374515"/>
          <a:ext cx="1215640" cy="1383964"/>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3594EA-B583-4FCF-900D-26F74E482C95}">
      <dsp:nvSpPr>
        <dsp:cNvPr id="0" name=""/>
        <dsp:cNvSpPr/>
      </dsp:nvSpPr>
      <dsp:spPr>
        <a:xfrm>
          <a:off x="3191261" y="26953"/>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Population Objectives</a:t>
          </a:r>
        </a:p>
      </dsp:txBody>
      <dsp:txXfrm>
        <a:off x="3261199" y="96891"/>
        <a:ext cx="1906547" cy="1292554"/>
      </dsp:txXfrm>
    </dsp:sp>
    <dsp:sp modelId="{E4963A97-7C30-4966-9416-5FF52346A7DC}">
      <dsp:nvSpPr>
        <dsp:cNvPr id="0" name=""/>
        <dsp:cNvSpPr/>
      </dsp:nvSpPr>
      <dsp:spPr>
        <a:xfrm>
          <a:off x="4852635" y="163568"/>
          <a:ext cx="2258472" cy="1157753"/>
        </a:xfrm>
        <a:prstGeom prst="rect">
          <a:avLst/>
        </a:prstGeom>
        <a:noFill/>
        <a:ln>
          <a:noFill/>
        </a:ln>
        <a:effectLst/>
      </dsp:spPr>
      <dsp:style>
        <a:lnRef idx="0">
          <a:scrgbClr r="0" g="0" b="0"/>
        </a:lnRef>
        <a:fillRef idx="0">
          <a:scrgbClr r="0" g="0" b="0"/>
        </a:fillRef>
        <a:effectRef idx="0">
          <a:scrgbClr r="0" g="0" b="0"/>
        </a:effectRef>
        <a:fontRef idx="minor"/>
      </dsp:style>
    </dsp:sp>
    <dsp:sp modelId="{EA4FEE52-FBAA-4D3F-9CCE-0322D546BB15}">
      <dsp:nvSpPr>
        <dsp:cNvPr id="0" name=""/>
        <dsp:cNvSpPr/>
      </dsp:nvSpPr>
      <dsp:spPr>
        <a:xfrm rot="5400000">
          <a:off x="5394859" y="2983607"/>
          <a:ext cx="1215640" cy="1383964"/>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8846D1-2A4C-42CA-A22B-4B757D10848E}">
      <dsp:nvSpPr>
        <dsp:cNvPr id="0" name=""/>
        <dsp:cNvSpPr/>
      </dsp:nvSpPr>
      <dsp:spPr>
        <a:xfrm>
          <a:off x="5072788" y="1636045"/>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Monitoring Program</a:t>
          </a:r>
        </a:p>
      </dsp:txBody>
      <dsp:txXfrm>
        <a:off x="5142726" y="1705983"/>
        <a:ext cx="1906547" cy="1292554"/>
      </dsp:txXfrm>
    </dsp:sp>
    <dsp:sp modelId="{F4C75E10-4F95-4127-BF0B-A8D7C37ECEB0}">
      <dsp:nvSpPr>
        <dsp:cNvPr id="0" name=""/>
        <dsp:cNvSpPr/>
      </dsp:nvSpPr>
      <dsp:spPr>
        <a:xfrm>
          <a:off x="7119211" y="1772660"/>
          <a:ext cx="1488373" cy="1157753"/>
        </a:xfrm>
        <a:prstGeom prst="rect">
          <a:avLst/>
        </a:prstGeom>
        <a:noFill/>
        <a:ln>
          <a:noFill/>
        </a:ln>
        <a:effectLst/>
      </dsp:spPr>
      <dsp:style>
        <a:lnRef idx="0">
          <a:scrgbClr r="0" g="0" b="0"/>
        </a:lnRef>
        <a:fillRef idx="0">
          <a:scrgbClr r="0" g="0" b="0"/>
        </a:fillRef>
        <a:effectRef idx="0">
          <a:scrgbClr r="0" g="0" b="0"/>
        </a:effectRef>
        <a:fontRef idx="minor"/>
      </dsp:style>
    </dsp:sp>
    <dsp:sp modelId="{0F1F70E7-386B-4A19-AFC4-324E0D83CAD0}">
      <dsp:nvSpPr>
        <dsp:cNvPr id="0" name=""/>
        <dsp:cNvSpPr/>
      </dsp:nvSpPr>
      <dsp:spPr>
        <a:xfrm>
          <a:off x="6954314" y="3245137"/>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Hunting Regulation Alternatives</a:t>
          </a:r>
        </a:p>
      </dsp:txBody>
      <dsp:txXfrm>
        <a:off x="7024252" y="3315075"/>
        <a:ext cx="1906547" cy="12925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4CFDF7-E4C3-4705-ACE1-9969AB2A9537}">
      <dsp:nvSpPr>
        <dsp:cNvPr id="0" name=""/>
        <dsp:cNvSpPr/>
      </dsp:nvSpPr>
      <dsp:spPr>
        <a:xfrm rot="5400000">
          <a:off x="3513332" y="1374515"/>
          <a:ext cx="1215640" cy="1383964"/>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3594EA-B583-4FCF-900D-26F74E482C95}">
      <dsp:nvSpPr>
        <dsp:cNvPr id="0" name=""/>
        <dsp:cNvSpPr/>
      </dsp:nvSpPr>
      <dsp:spPr>
        <a:xfrm>
          <a:off x="3191261" y="26953"/>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Population Objectives</a:t>
          </a:r>
        </a:p>
      </dsp:txBody>
      <dsp:txXfrm>
        <a:off x="3261199" y="96891"/>
        <a:ext cx="1906547" cy="1292554"/>
      </dsp:txXfrm>
    </dsp:sp>
    <dsp:sp modelId="{E4963A97-7C30-4966-9416-5FF52346A7DC}">
      <dsp:nvSpPr>
        <dsp:cNvPr id="0" name=""/>
        <dsp:cNvSpPr/>
      </dsp:nvSpPr>
      <dsp:spPr>
        <a:xfrm>
          <a:off x="4852635" y="163568"/>
          <a:ext cx="2258472" cy="1157753"/>
        </a:xfrm>
        <a:prstGeom prst="rect">
          <a:avLst/>
        </a:prstGeom>
        <a:noFill/>
        <a:ln>
          <a:noFill/>
        </a:ln>
        <a:effectLst/>
      </dsp:spPr>
      <dsp:style>
        <a:lnRef idx="0">
          <a:scrgbClr r="0" g="0" b="0"/>
        </a:lnRef>
        <a:fillRef idx="0">
          <a:scrgbClr r="0" g="0" b="0"/>
        </a:fillRef>
        <a:effectRef idx="0">
          <a:scrgbClr r="0" g="0" b="0"/>
        </a:effectRef>
        <a:fontRef idx="minor"/>
      </dsp:style>
    </dsp:sp>
    <dsp:sp modelId="{EA4FEE52-FBAA-4D3F-9CCE-0322D546BB15}">
      <dsp:nvSpPr>
        <dsp:cNvPr id="0" name=""/>
        <dsp:cNvSpPr/>
      </dsp:nvSpPr>
      <dsp:spPr>
        <a:xfrm rot="5400000">
          <a:off x="5394859" y="2983607"/>
          <a:ext cx="1215640" cy="1383964"/>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8846D1-2A4C-42CA-A22B-4B757D10848E}">
      <dsp:nvSpPr>
        <dsp:cNvPr id="0" name=""/>
        <dsp:cNvSpPr/>
      </dsp:nvSpPr>
      <dsp:spPr>
        <a:xfrm>
          <a:off x="5072788" y="1636045"/>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Monitoring Program</a:t>
          </a:r>
        </a:p>
      </dsp:txBody>
      <dsp:txXfrm>
        <a:off x="5142726" y="1705983"/>
        <a:ext cx="1906547" cy="1292554"/>
      </dsp:txXfrm>
    </dsp:sp>
    <dsp:sp modelId="{F4C75E10-4F95-4127-BF0B-A8D7C37ECEB0}">
      <dsp:nvSpPr>
        <dsp:cNvPr id="0" name=""/>
        <dsp:cNvSpPr/>
      </dsp:nvSpPr>
      <dsp:spPr>
        <a:xfrm>
          <a:off x="7119211" y="1772660"/>
          <a:ext cx="1488373" cy="1157753"/>
        </a:xfrm>
        <a:prstGeom prst="rect">
          <a:avLst/>
        </a:prstGeom>
        <a:noFill/>
        <a:ln>
          <a:noFill/>
        </a:ln>
        <a:effectLst/>
      </dsp:spPr>
      <dsp:style>
        <a:lnRef idx="0">
          <a:scrgbClr r="0" g="0" b="0"/>
        </a:lnRef>
        <a:fillRef idx="0">
          <a:scrgbClr r="0" g="0" b="0"/>
        </a:fillRef>
        <a:effectRef idx="0">
          <a:scrgbClr r="0" g="0" b="0"/>
        </a:effectRef>
        <a:fontRef idx="minor"/>
      </dsp:style>
    </dsp:sp>
    <dsp:sp modelId="{0F1F70E7-386B-4A19-AFC4-324E0D83CAD0}">
      <dsp:nvSpPr>
        <dsp:cNvPr id="0" name=""/>
        <dsp:cNvSpPr/>
      </dsp:nvSpPr>
      <dsp:spPr>
        <a:xfrm>
          <a:off x="6954314" y="3245137"/>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Hunting Regulation Alternatives</a:t>
          </a:r>
        </a:p>
      </dsp:txBody>
      <dsp:txXfrm>
        <a:off x="7024252" y="3315075"/>
        <a:ext cx="1906547" cy="12925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4CFDF7-E4C3-4705-ACE1-9969AB2A9537}">
      <dsp:nvSpPr>
        <dsp:cNvPr id="0" name=""/>
        <dsp:cNvSpPr/>
      </dsp:nvSpPr>
      <dsp:spPr>
        <a:xfrm rot="5400000">
          <a:off x="3513332" y="1374515"/>
          <a:ext cx="1215640" cy="1383964"/>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3594EA-B583-4FCF-900D-26F74E482C95}">
      <dsp:nvSpPr>
        <dsp:cNvPr id="0" name=""/>
        <dsp:cNvSpPr/>
      </dsp:nvSpPr>
      <dsp:spPr>
        <a:xfrm>
          <a:off x="3191261" y="26953"/>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Population Objectives</a:t>
          </a:r>
        </a:p>
      </dsp:txBody>
      <dsp:txXfrm>
        <a:off x="3261199" y="96891"/>
        <a:ext cx="1906547" cy="1292554"/>
      </dsp:txXfrm>
    </dsp:sp>
    <dsp:sp modelId="{E4963A97-7C30-4966-9416-5FF52346A7DC}">
      <dsp:nvSpPr>
        <dsp:cNvPr id="0" name=""/>
        <dsp:cNvSpPr/>
      </dsp:nvSpPr>
      <dsp:spPr>
        <a:xfrm>
          <a:off x="4852635" y="163568"/>
          <a:ext cx="2258472" cy="1157753"/>
        </a:xfrm>
        <a:prstGeom prst="rect">
          <a:avLst/>
        </a:prstGeom>
        <a:noFill/>
        <a:ln>
          <a:noFill/>
        </a:ln>
        <a:effectLst/>
      </dsp:spPr>
      <dsp:style>
        <a:lnRef idx="0">
          <a:scrgbClr r="0" g="0" b="0"/>
        </a:lnRef>
        <a:fillRef idx="0">
          <a:scrgbClr r="0" g="0" b="0"/>
        </a:fillRef>
        <a:effectRef idx="0">
          <a:scrgbClr r="0" g="0" b="0"/>
        </a:effectRef>
        <a:fontRef idx="minor"/>
      </dsp:style>
    </dsp:sp>
    <dsp:sp modelId="{EA4FEE52-FBAA-4D3F-9CCE-0322D546BB15}">
      <dsp:nvSpPr>
        <dsp:cNvPr id="0" name=""/>
        <dsp:cNvSpPr/>
      </dsp:nvSpPr>
      <dsp:spPr>
        <a:xfrm rot="5400000">
          <a:off x="5394859" y="2983607"/>
          <a:ext cx="1215640" cy="1383964"/>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8846D1-2A4C-42CA-A22B-4B757D10848E}">
      <dsp:nvSpPr>
        <dsp:cNvPr id="0" name=""/>
        <dsp:cNvSpPr/>
      </dsp:nvSpPr>
      <dsp:spPr>
        <a:xfrm>
          <a:off x="5072788" y="1636045"/>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Monitoring Program</a:t>
          </a:r>
        </a:p>
      </dsp:txBody>
      <dsp:txXfrm>
        <a:off x="5142726" y="1705983"/>
        <a:ext cx="1906547" cy="1292554"/>
      </dsp:txXfrm>
    </dsp:sp>
    <dsp:sp modelId="{F4C75E10-4F95-4127-BF0B-A8D7C37ECEB0}">
      <dsp:nvSpPr>
        <dsp:cNvPr id="0" name=""/>
        <dsp:cNvSpPr/>
      </dsp:nvSpPr>
      <dsp:spPr>
        <a:xfrm>
          <a:off x="7119211" y="1772660"/>
          <a:ext cx="1488373" cy="1157753"/>
        </a:xfrm>
        <a:prstGeom prst="rect">
          <a:avLst/>
        </a:prstGeom>
        <a:noFill/>
        <a:ln>
          <a:noFill/>
        </a:ln>
        <a:effectLst/>
      </dsp:spPr>
      <dsp:style>
        <a:lnRef idx="0">
          <a:scrgbClr r="0" g="0" b="0"/>
        </a:lnRef>
        <a:fillRef idx="0">
          <a:scrgbClr r="0" g="0" b="0"/>
        </a:fillRef>
        <a:effectRef idx="0">
          <a:scrgbClr r="0" g="0" b="0"/>
        </a:effectRef>
        <a:fontRef idx="minor"/>
      </dsp:style>
    </dsp:sp>
    <dsp:sp modelId="{0F1F70E7-386B-4A19-AFC4-324E0D83CAD0}">
      <dsp:nvSpPr>
        <dsp:cNvPr id="0" name=""/>
        <dsp:cNvSpPr/>
      </dsp:nvSpPr>
      <dsp:spPr>
        <a:xfrm>
          <a:off x="6954314" y="3245137"/>
          <a:ext cx="2046423" cy="143243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Hunting Regulation Alternatives</a:t>
          </a:r>
        </a:p>
      </dsp:txBody>
      <dsp:txXfrm>
        <a:off x="7024252" y="3315075"/>
        <a:ext cx="1906547" cy="129255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953096-0353-4307-A613-A545EB0D2EB3}" type="datetimeFigureOut">
              <a:rPr lang="en-US" smtClean="0"/>
              <a:t>5/2/2024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728C92-2DF4-49C4-9848-84178D1C8F83}" type="slidenum">
              <a:rPr lang="en-US" smtClean="0"/>
              <a:t>‹#›</a:t>
            </a:fld>
            <a:endParaRPr lang="en-US" dirty="0"/>
          </a:p>
        </p:txBody>
      </p:sp>
    </p:spTree>
    <p:extLst>
      <p:ext uri="{BB962C8B-B14F-4D97-AF65-F5344CB8AC3E}">
        <p14:creationId xmlns:p14="http://schemas.microsoft.com/office/powerpoint/2010/main" val="546882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45C28A-0B37-45CC-88AE-7EA6B57EC06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4173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trigger 1 AND trigger 2 must be met to move between packages. There are two alternative methods for measuring total number of deer; trend survey total counts and buck harvest on general license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728C92-2DF4-49C4-9848-84178D1C8F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95385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trigger 1 AND trigger 2 must be met to move between packages. There are two alternative methods for measuring total number of deer; trend survey total counts and buck harvest on general license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728C92-2DF4-49C4-9848-84178D1C8F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1400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FWP is concerned that increasing the number of HDs with unlimited or limited permits may cause increased pressure in HDs with any antlered buck regulations thus decreasing buck:doe ratios in those HDs</a:t>
            </a:r>
          </a:p>
          <a:p>
            <a:endParaRPr lang="en-US" dirty="0"/>
          </a:p>
        </p:txBody>
      </p:sp>
      <p:sp>
        <p:nvSpPr>
          <p:cNvPr id="4" name="Slide Number Placeholder 3"/>
          <p:cNvSpPr>
            <a:spLocks noGrp="1"/>
          </p:cNvSpPr>
          <p:nvPr>
            <p:ph type="sldNum" sz="quarter" idx="5"/>
          </p:nvPr>
        </p:nvSpPr>
        <p:spPr/>
        <p:txBody>
          <a:bodyPr/>
          <a:lstStyle/>
          <a:p>
            <a:fld id="{B9728C92-2DF4-49C4-9848-84178D1C8F83}" type="slidenum">
              <a:rPr lang="en-US" smtClean="0"/>
              <a:t>28</a:t>
            </a:fld>
            <a:endParaRPr lang="en-US" dirty="0"/>
          </a:p>
        </p:txBody>
      </p:sp>
    </p:spTree>
    <p:extLst>
      <p:ext uri="{BB962C8B-B14F-4D97-AF65-F5344CB8AC3E}">
        <p14:creationId xmlns:p14="http://schemas.microsoft.com/office/powerpoint/2010/main" val="4144725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728C92-2DF4-49C4-9848-84178D1C8F83}" type="slidenum">
              <a:rPr lang="en-US" smtClean="0"/>
              <a:t>30</a:t>
            </a:fld>
            <a:endParaRPr lang="en-US" dirty="0"/>
          </a:p>
        </p:txBody>
      </p:sp>
    </p:spTree>
    <p:extLst>
      <p:ext uri="{BB962C8B-B14F-4D97-AF65-F5344CB8AC3E}">
        <p14:creationId xmlns:p14="http://schemas.microsoft.com/office/powerpoint/2010/main" val="4007637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FWP is concerned that increasing the number of HDs with unlimited or limited permits may cause increased pressure in HDs with any antlered buck regulations thus decreasing buck:doe ratios in those HDs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728C92-2DF4-49C4-9848-84178D1C8F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0025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2022, MT under went a “regulations simplification” process in which several hunting districts were combined, license/permit types were removed, and an overall effort to add consistency across the state occurred. This resulted in a reduction of 26 hunting districts to 136, but the ratio of districts maximizing “opportunity” to districts with some sort of restriction remained the same, with the same percentage of those being considered SMDs. </a:t>
            </a:r>
          </a:p>
          <a:p>
            <a:endParaRPr lang="en-US" dirty="0"/>
          </a:p>
          <a:p>
            <a:r>
              <a:rPr lang="en-US" dirty="0"/>
              <a:t>During the 2022 season, MT offered 98 general season HDs, 17 limited permit HDs, 11 districts with a shortened season, 6 with a combination shortened season/permit, and 4 weapons-restricted areas. We did away with limited permits and most of those districts became limited (with higher quotas).</a:t>
            </a:r>
          </a:p>
        </p:txBody>
      </p:sp>
      <p:sp>
        <p:nvSpPr>
          <p:cNvPr id="4" name="Slide Number Placeholder 3"/>
          <p:cNvSpPr>
            <a:spLocks noGrp="1"/>
          </p:cNvSpPr>
          <p:nvPr>
            <p:ph type="sldNum" sz="quarter" idx="5"/>
          </p:nvPr>
        </p:nvSpPr>
        <p:spPr/>
        <p:txBody>
          <a:bodyPr/>
          <a:lstStyle/>
          <a:p>
            <a:fld id="{EA8021A3-473A-4A37-8F7F-EB136DF2DA77}" type="slidenum">
              <a:rPr lang="en-US" smtClean="0"/>
              <a:t>33</a:t>
            </a:fld>
            <a:endParaRPr lang="en-US"/>
          </a:p>
        </p:txBody>
      </p:sp>
    </p:spTree>
    <p:extLst>
      <p:ext uri="{BB962C8B-B14F-4D97-AF65-F5344CB8AC3E}">
        <p14:creationId xmlns:p14="http://schemas.microsoft.com/office/powerpoint/2010/main" val="15640250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728C92-2DF4-49C4-9848-84178D1C8F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5204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45C28A-0B37-45CC-88AE-7EA6B57EC06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7118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45C28A-0B37-45CC-88AE-7EA6B57EC06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9690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recognizing the importance of each of these elements, the focus on AHM is only on these components. </a:t>
            </a:r>
          </a:p>
        </p:txBody>
      </p:sp>
      <p:sp>
        <p:nvSpPr>
          <p:cNvPr id="4" name="Slide Number Placeholder 3"/>
          <p:cNvSpPr>
            <a:spLocks noGrp="1"/>
          </p:cNvSpPr>
          <p:nvPr>
            <p:ph type="sldNum" sz="quarter" idx="5"/>
          </p:nvPr>
        </p:nvSpPr>
        <p:spPr/>
        <p:txBody>
          <a:bodyPr/>
          <a:lstStyle/>
          <a:p>
            <a:fld id="{B9728C92-2DF4-49C4-9848-84178D1C8F83}" type="slidenum">
              <a:rPr lang="en-US" smtClean="0"/>
              <a:t>7</a:t>
            </a:fld>
            <a:endParaRPr lang="en-US" dirty="0"/>
          </a:p>
        </p:txBody>
      </p:sp>
    </p:spTree>
    <p:extLst>
      <p:ext uri="{BB962C8B-B14F-4D97-AF65-F5344CB8AC3E}">
        <p14:creationId xmlns:p14="http://schemas.microsoft.com/office/powerpoint/2010/main" val="3405128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Long term research studies=Described deer population dynamics in open, complex ecological systems</a:t>
            </a:r>
          </a:p>
          <a:p>
            <a:endParaRPr lang="en-US" dirty="0"/>
          </a:p>
        </p:txBody>
      </p:sp>
      <p:sp>
        <p:nvSpPr>
          <p:cNvPr id="4" name="Slide Number Placeholder 3"/>
          <p:cNvSpPr>
            <a:spLocks noGrp="1"/>
          </p:cNvSpPr>
          <p:nvPr>
            <p:ph type="sldNum" sz="quarter" idx="5"/>
          </p:nvPr>
        </p:nvSpPr>
        <p:spPr/>
        <p:txBody>
          <a:bodyPr/>
          <a:lstStyle/>
          <a:p>
            <a:fld id="{B9728C92-2DF4-49C4-9848-84178D1C8F83}" type="slidenum">
              <a:rPr lang="en-US" smtClean="0"/>
              <a:t>10</a:t>
            </a:fld>
            <a:endParaRPr lang="en-US" dirty="0"/>
          </a:p>
        </p:txBody>
      </p:sp>
    </p:spTree>
    <p:extLst>
      <p:ext uri="{BB962C8B-B14F-4D97-AF65-F5344CB8AC3E}">
        <p14:creationId xmlns:p14="http://schemas.microsoft.com/office/powerpoint/2010/main" val="1691399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HDs that are not surveyed may be grouped with the nearest HD, occupying a similar representative environment that has a trend area</a:t>
            </a:r>
          </a:p>
          <a:p>
            <a:endParaRPr lang="en-US" dirty="0"/>
          </a:p>
        </p:txBody>
      </p:sp>
      <p:sp>
        <p:nvSpPr>
          <p:cNvPr id="4" name="Slide Number Placeholder 3"/>
          <p:cNvSpPr>
            <a:spLocks noGrp="1"/>
          </p:cNvSpPr>
          <p:nvPr>
            <p:ph type="sldNum" sz="quarter" idx="5"/>
          </p:nvPr>
        </p:nvSpPr>
        <p:spPr/>
        <p:txBody>
          <a:bodyPr/>
          <a:lstStyle/>
          <a:p>
            <a:fld id="{B9728C92-2DF4-49C4-9848-84178D1C8F83}" type="slidenum">
              <a:rPr lang="en-US" smtClean="0"/>
              <a:t>15</a:t>
            </a:fld>
            <a:endParaRPr lang="en-US" dirty="0"/>
          </a:p>
        </p:txBody>
      </p:sp>
    </p:spTree>
    <p:extLst>
      <p:ext uri="{BB962C8B-B14F-4D97-AF65-F5344CB8AC3E}">
        <p14:creationId xmlns:p14="http://schemas.microsoft.com/office/powerpoint/2010/main" val="2234977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trigger 1 AND trigger 2 must be met to move between packages. There are two alternative methods for measuring total number of deer; trend survey total counts and buck harvest on general license </a:t>
            </a:r>
          </a:p>
        </p:txBody>
      </p:sp>
      <p:sp>
        <p:nvSpPr>
          <p:cNvPr id="4" name="Slide Number Placeholder 3"/>
          <p:cNvSpPr>
            <a:spLocks noGrp="1"/>
          </p:cNvSpPr>
          <p:nvPr>
            <p:ph type="sldNum" sz="quarter" idx="5"/>
          </p:nvPr>
        </p:nvSpPr>
        <p:spPr/>
        <p:txBody>
          <a:bodyPr/>
          <a:lstStyle/>
          <a:p>
            <a:fld id="{B9728C92-2DF4-49C4-9848-84178D1C8F83}" type="slidenum">
              <a:rPr lang="en-US" smtClean="0"/>
              <a:t>20</a:t>
            </a:fld>
            <a:endParaRPr lang="en-US" dirty="0"/>
          </a:p>
        </p:txBody>
      </p:sp>
    </p:spTree>
    <p:extLst>
      <p:ext uri="{BB962C8B-B14F-4D97-AF65-F5344CB8AC3E}">
        <p14:creationId xmlns:p14="http://schemas.microsoft.com/office/powerpoint/2010/main" val="197513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trigger 1 AND trigger 2 must be met to move between packages. There are two alternative methods for measuring total number of deer; trend survey total counts and buck harvest on general license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728C92-2DF4-49C4-9848-84178D1C8F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8787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trigger 1 AND trigger 2 must be met to move between packages. There are two alternative methods for measuring total number of deer; trend survey total counts and buck harvest on general license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728C92-2DF4-49C4-9848-84178D1C8F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6929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trigger 1 AND trigger 2 must be met to move between packages. There are two alternative methods for measuring total number of deer; trend survey total counts and buck harvest on general license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728C92-2DF4-49C4-9848-84178D1C8F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3720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994693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51800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3848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02315E"/>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6DE32558-ADB5-7C4D-8A62-5959B4E6FAB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4097" y="-845925"/>
            <a:ext cx="11259293" cy="8428918"/>
          </a:xfrm>
          <a:prstGeom prst="rect">
            <a:avLst/>
          </a:prstGeom>
        </p:spPr>
      </p:pic>
    </p:spTree>
    <p:extLst>
      <p:ext uri="{BB962C8B-B14F-4D97-AF65-F5344CB8AC3E}">
        <p14:creationId xmlns:p14="http://schemas.microsoft.com/office/powerpoint/2010/main" val="44352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31320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751139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5332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4361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15158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946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958446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014988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a:extLst>
              <a:ext uri="{FF2B5EF4-FFF2-40B4-BE49-F238E27FC236}">
                <a16:creationId xmlns:a16="http://schemas.microsoft.com/office/drawing/2014/main" id="{C1F5EF0E-713E-C447-BF93-C2ECBBB4D5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5" name="Slide Number Placeholder 4">
            <a:extLst>
              <a:ext uri="{FF2B5EF4-FFF2-40B4-BE49-F238E27FC236}">
                <a16:creationId xmlns:a16="http://schemas.microsoft.com/office/drawing/2014/main" id="{2B40E3FF-CF61-8A4A-ADFE-444DEEB393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433E9F-D3BD-B04D-87FF-53C2A8B42B4E}" type="slidenum">
              <a:rPr lang="en-US" smtClean="0"/>
              <a:t>‹#›</a:t>
            </a:fld>
            <a:endParaRPr lang="en-US" dirty="0"/>
          </a:p>
        </p:txBody>
      </p:sp>
    </p:spTree>
    <p:extLst>
      <p:ext uri="{BB962C8B-B14F-4D97-AF65-F5344CB8AC3E}">
        <p14:creationId xmlns:p14="http://schemas.microsoft.com/office/powerpoint/2010/main" val="33911405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mailto:Blonner@mt.gov"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sv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183537E-355E-43EE-8F03-CCF36B22B252}"/>
              </a:ext>
            </a:extLst>
          </p:cNvPr>
          <p:cNvSpPr>
            <a:spLocks noGrp="1"/>
          </p:cNvSpPr>
          <p:nvPr>
            <p:ph type="ctrTitle"/>
          </p:nvPr>
        </p:nvSpPr>
        <p:spPr>
          <a:xfrm>
            <a:off x="1" y="249383"/>
            <a:ext cx="12192000" cy="797539"/>
          </a:xfrm>
        </p:spPr>
        <p:txBody>
          <a:bodyPr>
            <a:normAutofit/>
          </a:bodyPr>
          <a:lstStyle/>
          <a:p>
            <a:r>
              <a:rPr lang="en-US" sz="4800" dirty="0">
                <a:solidFill>
                  <a:schemeClr val="bg1"/>
                </a:solidFill>
                <a:latin typeface="Times New Roman" panose="02020603050405020304" pitchFamily="18" charset="0"/>
                <a:cs typeface="Times New Roman" panose="02020603050405020304" pitchFamily="18" charset="0"/>
              </a:rPr>
              <a:t>Mule Deer Adaptive Harvest Management</a:t>
            </a:r>
          </a:p>
        </p:txBody>
      </p:sp>
      <p:sp>
        <p:nvSpPr>
          <p:cNvPr id="8" name="TextBox 7">
            <a:extLst>
              <a:ext uri="{FF2B5EF4-FFF2-40B4-BE49-F238E27FC236}">
                <a16:creationId xmlns:a16="http://schemas.microsoft.com/office/drawing/2014/main" id="{43501A6B-DD97-4CAD-88C1-087EEE77918A}"/>
              </a:ext>
            </a:extLst>
          </p:cNvPr>
          <p:cNvSpPr txBox="1"/>
          <p:nvPr/>
        </p:nvSpPr>
        <p:spPr>
          <a:xfrm>
            <a:off x="600254" y="2199175"/>
            <a:ext cx="5920802" cy="1938992"/>
          </a:xfrm>
          <a:prstGeom prst="rect">
            <a:avLst/>
          </a:prstGeom>
          <a:noFill/>
        </p:spPr>
        <p:txBody>
          <a:bodyPr wrap="square" rtlCol="0">
            <a:spAutoFit/>
          </a:bodyPr>
          <a:lstStyle/>
          <a:p>
            <a:r>
              <a:rPr lang="en-US" sz="2400" b="1" dirty="0">
                <a:solidFill>
                  <a:schemeClr val="bg1"/>
                </a:solidFill>
              </a:rPr>
              <a:t>Deer Management Goal: </a:t>
            </a:r>
          </a:p>
          <a:p>
            <a:r>
              <a:rPr lang="en-US" sz="2400" i="1" dirty="0">
                <a:solidFill>
                  <a:schemeClr val="bg1"/>
                </a:solidFill>
              </a:rPr>
              <a:t>Manage for the long-term welfare of Montana’s deer resource and provide recreational opportunities that reflect the dynamic nature of deer populations. </a:t>
            </a:r>
          </a:p>
        </p:txBody>
      </p:sp>
      <p:pic>
        <p:nvPicPr>
          <p:cNvPr id="6" name="Picture 5" descr="A group of deer in the snow&#10;&#10;Description automatically generated">
            <a:extLst>
              <a:ext uri="{FF2B5EF4-FFF2-40B4-BE49-F238E27FC236}">
                <a16:creationId xmlns:a16="http://schemas.microsoft.com/office/drawing/2014/main" id="{EE587662-6A65-4EDE-963A-410665C89E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6510" y="1577340"/>
            <a:ext cx="5225236" cy="3927998"/>
          </a:xfrm>
          <a:prstGeom prst="rect">
            <a:avLst/>
          </a:prstGeom>
        </p:spPr>
      </p:pic>
    </p:spTree>
    <p:extLst>
      <p:ext uri="{BB962C8B-B14F-4D97-AF65-F5344CB8AC3E}">
        <p14:creationId xmlns:p14="http://schemas.microsoft.com/office/powerpoint/2010/main" val="3309513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91B19-68E1-48A8-8650-82A47571DB9B}"/>
              </a:ext>
            </a:extLst>
          </p:cNvPr>
          <p:cNvSpPr>
            <a:spLocks noGrp="1"/>
          </p:cNvSpPr>
          <p:nvPr>
            <p:ph type="title"/>
          </p:nvPr>
        </p:nvSpPr>
        <p:spPr>
          <a:xfrm>
            <a:off x="0" y="-204714"/>
            <a:ext cx="12192000" cy="1325563"/>
          </a:xfrm>
        </p:spPr>
        <p:txBody>
          <a:bodyPr/>
          <a:lstStyle/>
          <a:p>
            <a:pPr algn="ctr"/>
            <a:r>
              <a:rPr lang="en-US" dirty="0">
                <a:solidFill>
                  <a:schemeClr val="bg1"/>
                </a:solidFill>
              </a:rPr>
              <a:t>Population Management Units (PMUs)</a:t>
            </a:r>
          </a:p>
        </p:txBody>
      </p:sp>
      <p:sp>
        <p:nvSpPr>
          <p:cNvPr id="3" name="Content Placeholder 2">
            <a:extLst>
              <a:ext uri="{FF2B5EF4-FFF2-40B4-BE49-F238E27FC236}">
                <a16:creationId xmlns:a16="http://schemas.microsoft.com/office/drawing/2014/main" id="{1E0AC7D8-8A1B-458B-8EB5-04A25B733220}"/>
              </a:ext>
            </a:extLst>
          </p:cNvPr>
          <p:cNvSpPr>
            <a:spLocks noGrp="1"/>
          </p:cNvSpPr>
          <p:nvPr>
            <p:ph idx="1"/>
          </p:nvPr>
        </p:nvSpPr>
        <p:spPr>
          <a:xfrm>
            <a:off x="0" y="648907"/>
            <a:ext cx="4187687" cy="4760001"/>
          </a:xfrm>
        </p:spPr>
        <p:txBody>
          <a:bodyPr>
            <a:normAutofit/>
          </a:bodyPr>
          <a:lstStyle/>
          <a:p>
            <a:pPr marL="0" indent="0">
              <a:buNone/>
            </a:pPr>
            <a:endParaRPr lang="en-US" sz="900" dirty="0">
              <a:solidFill>
                <a:schemeClr val="bg1"/>
              </a:solidFill>
            </a:endParaRPr>
          </a:p>
          <a:p>
            <a:r>
              <a:rPr lang="en-US" dirty="0">
                <a:solidFill>
                  <a:schemeClr val="bg1"/>
                </a:solidFill>
              </a:rPr>
              <a:t>Hunting Districts within a PMU share similar habitat and mule deer population dynamics </a:t>
            </a:r>
          </a:p>
          <a:p>
            <a:pPr marL="0" indent="0">
              <a:buNone/>
            </a:pPr>
            <a:endParaRPr lang="en-US" sz="900" dirty="0">
              <a:solidFill>
                <a:schemeClr val="bg1"/>
              </a:solidFill>
            </a:endParaRPr>
          </a:p>
          <a:p>
            <a:r>
              <a:rPr lang="en-US" dirty="0">
                <a:solidFill>
                  <a:schemeClr val="bg1"/>
                </a:solidFill>
              </a:rPr>
              <a:t>Delineated from:</a:t>
            </a:r>
          </a:p>
          <a:p>
            <a:pPr lvl="1"/>
            <a:r>
              <a:rPr lang="en-US" dirty="0">
                <a:solidFill>
                  <a:schemeClr val="bg1"/>
                </a:solidFill>
              </a:rPr>
              <a:t>Long-term research studies</a:t>
            </a:r>
          </a:p>
          <a:p>
            <a:pPr lvl="1"/>
            <a:r>
              <a:rPr lang="en-US" dirty="0">
                <a:solidFill>
                  <a:schemeClr val="bg1"/>
                </a:solidFill>
              </a:rPr>
              <a:t>Analysis and input from regional management biologists</a:t>
            </a:r>
          </a:p>
        </p:txBody>
      </p:sp>
      <p:pic>
        <p:nvPicPr>
          <p:cNvPr id="4" name="Picture 3">
            <a:extLst>
              <a:ext uri="{FF2B5EF4-FFF2-40B4-BE49-F238E27FC236}">
                <a16:creationId xmlns:a16="http://schemas.microsoft.com/office/drawing/2014/main" id="{5D940825-804B-405C-89FB-D3AAE3B27CFA}"/>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187687" y="834887"/>
            <a:ext cx="8004313" cy="6023113"/>
          </a:xfrm>
          <a:prstGeom prst="rect">
            <a:avLst/>
          </a:prstGeom>
        </p:spPr>
      </p:pic>
    </p:spTree>
    <p:extLst>
      <p:ext uri="{BB962C8B-B14F-4D97-AF65-F5344CB8AC3E}">
        <p14:creationId xmlns:p14="http://schemas.microsoft.com/office/powerpoint/2010/main" val="3683593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grpId="0" nodeType="withEffect">
                                  <p:stCondLst>
                                    <p:cond delay="400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grpId="0" nodeType="withEffect">
                                  <p:stCondLst>
                                    <p:cond delay="600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4AA95-B09B-4195-9683-0F82951E0DA4}"/>
              </a:ext>
            </a:extLst>
          </p:cNvPr>
          <p:cNvSpPr>
            <a:spLocks noGrp="1"/>
          </p:cNvSpPr>
          <p:nvPr>
            <p:ph type="title"/>
          </p:nvPr>
        </p:nvSpPr>
        <p:spPr>
          <a:xfrm>
            <a:off x="0" y="115540"/>
            <a:ext cx="12192000" cy="1325563"/>
          </a:xfrm>
        </p:spPr>
        <p:txBody>
          <a:bodyPr/>
          <a:lstStyle/>
          <a:p>
            <a:pPr algn="ctr"/>
            <a:r>
              <a:rPr lang="en-US" dirty="0">
                <a:solidFill>
                  <a:schemeClr val="bg1"/>
                </a:solidFill>
              </a:rPr>
              <a:t>Mule Deer Population Objectives and</a:t>
            </a:r>
            <a:br>
              <a:rPr lang="en-US" dirty="0">
                <a:solidFill>
                  <a:schemeClr val="bg1"/>
                </a:solidFill>
              </a:rPr>
            </a:br>
            <a:r>
              <a:rPr lang="en-US" dirty="0">
                <a:solidFill>
                  <a:schemeClr val="bg1"/>
                </a:solidFill>
              </a:rPr>
              <a:t>Monitoring Program</a:t>
            </a:r>
          </a:p>
        </p:txBody>
      </p:sp>
      <p:sp>
        <p:nvSpPr>
          <p:cNvPr id="4" name="TextBox 3">
            <a:extLst>
              <a:ext uri="{FF2B5EF4-FFF2-40B4-BE49-F238E27FC236}">
                <a16:creationId xmlns:a16="http://schemas.microsoft.com/office/drawing/2014/main" id="{3B6E74D9-161F-42DB-B7A4-173C42E16D61}"/>
              </a:ext>
            </a:extLst>
          </p:cNvPr>
          <p:cNvSpPr txBox="1"/>
          <p:nvPr/>
        </p:nvSpPr>
        <p:spPr>
          <a:xfrm>
            <a:off x="1317356" y="1844430"/>
            <a:ext cx="9113004" cy="3108543"/>
          </a:xfrm>
          <a:prstGeom prst="rect">
            <a:avLst/>
          </a:prstGeom>
          <a:noFill/>
        </p:spPr>
        <p:txBody>
          <a:bodyPr wrap="square" rtlCol="0">
            <a:spAutoFit/>
          </a:bodyPr>
          <a:lstStyle/>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chemeClr val="tx1">
                    <a:lumMod val="50000"/>
                    <a:lumOff val="50000"/>
                  </a:schemeClr>
                </a:solidFill>
                <a:effectLst/>
                <a:uLnTx/>
                <a:uFillTx/>
                <a:latin typeface="Calibri" panose="020F0502020204030204"/>
                <a:ea typeface="+mn-ea"/>
                <a:cs typeface="+mn-cs"/>
              </a:rPr>
              <a:t>Objectives defined for groups of hunting districts known as Population Management Units (PMUs)</a:t>
            </a:r>
          </a:p>
          <a:p>
            <a:pPr marR="0" lvl="0" algn="ctr" defTabSz="914400" rtl="0" eaLnBrk="1" fontAlgn="auto" latinLnBrk="0" hangingPunct="1">
              <a:lnSpc>
                <a:spcPct val="100000"/>
              </a:lnSpc>
              <a:spcBef>
                <a:spcPts val="0"/>
              </a:spcBef>
              <a:spcAft>
                <a:spcPts val="0"/>
              </a:spcAft>
              <a:buClrTx/>
              <a:buSzTx/>
              <a:tabLst/>
              <a:defRPr/>
            </a:pPr>
            <a:endPar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Objectives and hunting regulations listed for each PMU are largely determined by characteristics of the population and the potential for hunter harvest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170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761A7-EB0F-4E10-98FA-C18319E15CD7}"/>
              </a:ext>
            </a:extLst>
          </p:cNvPr>
          <p:cNvSpPr>
            <a:spLocks noGrp="1"/>
          </p:cNvSpPr>
          <p:nvPr>
            <p:ph type="title"/>
          </p:nvPr>
        </p:nvSpPr>
        <p:spPr>
          <a:xfrm>
            <a:off x="-24063" y="0"/>
            <a:ext cx="12216063" cy="984947"/>
          </a:xfrm>
        </p:spPr>
        <p:txBody>
          <a:bodyPr>
            <a:normAutofit/>
          </a:bodyPr>
          <a:lstStyle/>
          <a:p>
            <a:pPr algn="ctr"/>
            <a:r>
              <a:rPr lang="en-US" sz="3800" dirty="0">
                <a:solidFill>
                  <a:schemeClr val="bg1"/>
                </a:solidFill>
              </a:rPr>
              <a:t>Variability in Population Characteristics Across Environments</a:t>
            </a:r>
          </a:p>
        </p:txBody>
      </p:sp>
      <p:sp>
        <p:nvSpPr>
          <p:cNvPr id="5" name="TextBox 4">
            <a:extLst>
              <a:ext uri="{FF2B5EF4-FFF2-40B4-BE49-F238E27FC236}">
                <a16:creationId xmlns:a16="http://schemas.microsoft.com/office/drawing/2014/main" id="{1A80F820-6C24-4CE1-8554-7B913AA31FDE}"/>
              </a:ext>
            </a:extLst>
          </p:cNvPr>
          <p:cNvSpPr txBox="1"/>
          <p:nvPr/>
        </p:nvSpPr>
        <p:spPr>
          <a:xfrm>
            <a:off x="494626" y="3653149"/>
            <a:ext cx="3208149" cy="369332"/>
          </a:xfrm>
          <a:prstGeom prst="rect">
            <a:avLst/>
          </a:prstGeom>
          <a:noFill/>
        </p:spPr>
        <p:txBody>
          <a:bodyPr wrap="square" rtlCol="0">
            <a:spAutoFit/>
          </a:bodyPr>
          <a:lstStyle/>
          <a:p>
            <a:r>
              <a:rPr lang="en-US" dirty="0">
                <a:solidFill>
                  <a:schemeClr val="bg1"/>
                </a:solidFill>
              </a:rPr>
              <a:t>Mountain Foothill Environment</a:t>
            </a:r>
          </a:p>
        </p:txBody>
      </p:sp>
      <p:sp>
        <p:nvSpPr>
          <p:cNvPr id="7" name="TextBox 6">
            <a:extLst>
              <a:ext uri="{FF2B5EF4-FFF2-40B4-BE49-F238E27FC236}">
                <a16:creationId xmlns:a16="http://schemas.microsoft.com/office/drawing/2014/main" id="{930BCB25-5DC2-4E98-82EF-261EC55DC83B}"/>
              </a:ext>
            </a:extLst>
          </p:cNvPr>
          <p:cNvSpPr txBox="1"/>
          <p:nvPr/>
        </p:nvSpPr>
        <p:spPr>
          <a:xfrm>
            <a:off x="4804746" y="6512563"/>
            <a:ext cx="3208149" cy="369332"/>
          </a:xfrm>
          <a:prstGeom prst="rect">
            <a:avLst/>
          </a:prstGeom>
          <a:noFill/>
        </p:spPr>
        <p:txBody>
          <a:bodyPr wrap="square" rtlCol="0">
            <a:spAutoFit/>
          </a:bodyPr>
          <a:lstStyle/>
          <a:p>
            <a:r>
              <a:rPr lang="en-US" dirty="0">
                <a:solidFill>
                  <a:schemeClr val="bg1"/>
                </a:solidFill>
              </a:rPr>
              <a:t>Timbered Breaks Environment</a:t>
            </a:r>
          </a:p>
        </p:txBody>
      </p:sp>
      <p:sp>
        <p:nvSpPr>
          <p:cNvPr id="9" name="TextBox 8">
            <a:extLst>
              <a:ext uri="{FF2B5EF4-FFF2-40B4-BE49-F238E27FC236}">
                <a16:creationId xmlns:a16="http://schemas.microsoft.com/office/drawing/2014/main" id="{44112EFC-AD77-46BD-8EE9-C791A56B971D}"/>
              </a:ext>
            </a:extLst>
          </p:cNvPr>
          <p:cNvSpPr txBox="1"/>
          <p:nvPr/>
        </p:nvSpPr>
        <p:spPr>
          <a:xfrm>
            <a:off x="8983851" y="3665726"/>
            <a:ext cx="3208149" cy="369332"/>
          </a:xfrm>
          <a:prstGeom prst="rect">
            <a:avLst/>
          </a:prstGeom>
          <a:noFill/>
        </p:spPr>
        <p:txBody>
          <a:bodyPr wrap="square" rtlCol="0">
            <a:spAutoFit/>
          </a:bodyPr>
          <a:lstStyle/>
          <a:p>
            <a:r>
              <a:rPr lang="en-US" dirty="0">
                <a:solidFill>
                  <a:schemeClr val="bg1"/>
                </a:solidFill>
              </a:rPr>
              <a:t>Prairie Badlands Environment</a:t>
            </a:r>
          </a:p>
        </p:txBody>
      </p:sp>
      <p:pic>
        <p:nvPicPr>
          <p:cNvPr id="11" name="Picture 10" descr="A picture containing diagram&#10;&#10;Description automatically generated">
            <a:extLst>
              <a:ext uri="{FF2B5EF4-FFF2-40B4-BE49-F238E27FC236}">
                <a16:creationId xmlns:a16="http://schemas.microsoft.com/office/drawing/2014/main" id="{7EAFF563-3871-47B4-8952-7D3A2939E22D}"/>
              </a:ext>
            </a:extLst>
          </p:cNvPr>
          <p:cNvPicPr>
            <a:picLocks noChangeAspect="1"/>
          </p:cNvPicPr>
          <p:nvPr/>
        </p:nvPicPr>
        <p:blipFill rotWithShape="1">
          <a:blip r:embed="rId2">
            <a:extLst>
              <a:ext uri="{28A0092B-C50C-407E-A947-70E740481C1C}">
                <a14:useLocalDpi xmlns:a14="http://schemas.microsoft.com/office/drawing/2010/main" val="0"/>
              </a:ext>
            </a:extLst>
          </a:blip>
          <a:srcRect l="713" t="3464" r="1" b="7386"/>
          <a:stretch/>
        </p:blipFill>
        <p:spPr>
          <a:xfrm>
            <a:off x="6665231" y="809540"/>
            <a:ext cx="5289762" cy="2848723"/>
          </a:xfrm>
          <a:prstGeom prst="rect">
            <a:avLst/>
          </a:prstGeom>
        </p:spPr>
      </p:pic>
      <p:pic>
        <p:nvPicPr>
          <p:cNvPr id="13" name="Picture 12" descr="Chart, radar chart&#10;&#10;Description automatically generated">
            <a:extLst>
              <a:ext uri="{FF2B5EF4-FFF2-40B4-BE49-F238E27FC236}">
                <a16:creationId xmlns:a16="http://schemas.microsoft.com/office/drawing/2014/main" id="{03296F31-0711-4238-9A57-466EE49733D6}"/>
              </a:ext>
            </a:extLst>
          </p:cNvPr>
          <p:cNvPicPr>
            <a:picLocks noChangeAspect="1"/>
          </p:cNvPicPr>
          <p:nvPr/>
        </p:nvPicPr>
        <p:blipFill rotWithShape="1">
          <a:blip r:embed="rId3">
            <a:extLst>
              <a:ext uri="{28A0092B-C50C-407E-A947-70E740481C1C}">
                <a14:useLocalDpi xmlns:a14="http://schemas.microsoft.com/office/drawing/2010/main" val="0"/>
              </a:ext>
            </a:extLst>
          </a:blip>
          <a:srcRect l="2886" b="1921"/>
          <a:stretch/>
        </p:blipFill>
        <p:spPr>
          <a:xfrm rot="16200000">
            <a:off x="4768956" y="2822401"/>
            <a:ext cx="2824565" cy="4695855"/>
          </a:xfrm>
          <a:prstGeom prst="rect">
            <a:avLst/>
          </a:prstGeom>
        </p:spPr>
      </p:pic>
      <p:pic>
        <p:nvPicPr>
          <p:cNvPr id="17" name="Picture 16" descr="Diagram, schematic&#10;&#10;Description automatically generated">
            <a:extLst>
              <a:ext uri="{FF2B5EF4-FFF2-40B4-BE49-F238E27FC236}">
                <a16:creationId xmlns:a16="http://schemas.microsoft.com/office/drawing/2014/main" id="{03FF901F-3106-4702-9B35-E72BD4A97E63}"/>
              </a:ext>
            </a:extLst>
          </p:cNvPr>
          <p:cNvPicPr>
            <a:picLocks noChangeAspect="1"/>
          </p:cNvPicPr>
          <p:nvPr/>
        </p:nvPicPr>
        <p:blipFill rotWithShape="1">
          <a:blip r:embed="rId4">
            <a:extLst>
              <a:ext uri="{28A0092B-C50C-407E-A947-70E740481C1C}">
                <a14:useLocalDpi xmlns:a14="http://schemas.microsoft.com/office/drawing/2010/main" val="0"/>
              </a:ext>
            </a:extLst>
          </a:blip>
          <a:srcRect l="2994" b="1868"/>
          <a:stretch/>
        </p:blipFill>
        <p:spPr>
          <a:xfrm rot="16200000">
            <a:off x="1187238" y="-140690"/>
            <a:ext cx="2843608" cy="4744069"/>
          </a:xfrm>
          <a:prstGeom prst="rect">
            <a:avLst/>
          </a:prstGeom>
        </p:spPr>
      </p:pic>
      <p:sp>
        <p:nvSpPr>
          <p:cNvPr id="18" name="TextBox 17">
            <a:extLst>
              <a:ext uri="{FF2B5EF4-FFF2-40B4-BE49-F238E27FC236}">
                <a16:creationId xmlns:a16="http://schemas.microsoft.com/office/drawing/2014/main" id="{0DB7BEA9-81EE-4936-8EEB-9F38A7D9F6E3}"/>
              </a:ext>
            </a:extLst>
          </p:cNvPr>
          <p:cNvSpPr txBox="1"/>
          <p:nvPr/>
        </p:nvSpPr>
        <p:spPr>
          <a:xfrm>
            <a:off x="10008370" y="6440374"/>
            <a:ext cx="2183630" cy="369332"/>
          </a:xfrm>
          <a:prstGeom prst="rect">
            <a:avLst/>
          </a:prstGeom>
          <a:noFill/>
        </p:spPr>
        <p:txBody>
          <a:bodyPr wrap="square" rtlCol="0">
            <a:spAutoFit/>
          </a:bodyPr>
          <a:lstStyle/>
          <a:p>
            <a:r>
              <a:rPr lang="en-US" dirty="0">
                <a:solidFill>
                  <a:schemeClr val="bg1"/>
                </a:solidFill>
              </a:rPr>
              <a:t>(Mackie et al. 1998)</a:t>
            </a:r>
          </a:p>
        </p:txBody>
      </p:sp>
    </p:spTree>
    <p:extLst>
      <p:ext uri="{BB962C8B-B14F-4D97-AF65-F5344CB8AC3E}">
        <p14:creationId xmlns:p14="http://schemas.microsoft.com/office/powerpoint/2010/main" val="3184300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1000"/>
                            </p:stCondLst>
                            <p:childTnLst>
                              <p:par>
                                <p:cTn id="12" presetID="10" presetClass="entr" presetSubtype="0" fill="hold" nodeType="afterEffect">
                                  <p:stCondLst>
                                    <p:cond delay="100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10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500"/>
                            </p:stCondLst>
                            <p:childTnLst>
                              <p:par>
                                <p:cTn id="19" presetID="10" presetClass="entr" presetSubtype="0" fill="hold" nodeType="afterEffect">
                                  <p:stCondLst>
                                    <p:cond delay="10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F7E3D13-E37E-4AA6-9F62-D6D5C0E8AB8E}"/>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2743201" y="1"/>
            <a:ext cx="9448800" cy="6858000"/>
          </a:xfrm>
          <a:prstGeom prst="rect">
            <a:avLst/>
          </a:prstGeom>
        </p:spPr>
      </p:pic>
      <p:sp>
        <p:nvSpPr>
          <p:cNvPr id="4" name="Rectangle 3">
            <a:extLst>
              <a:ext uri="{FF2B5EF4-FFF2-40B4-BE49-F238E27FC236}">
                <a16:creationId xmlns:a16="http://schemas.microsoft.com/office/drawing/2014/main" id="{2411C794-4869-4567-B0A5-B6F6CE5A07D0}"/>
              </a:ext>
            </a:extLst>
          </p:cNvPr>
          <p:cNvSpPr/>
          <p:nvPr/>
        </p:nvSpPr>
        <p:spPr>
          <a:xfrm>
            <a:off x="0" y="2138766"/>
            <a:ext cx="2743201" cy="1631216"/>
          </a:xfrm>
          <a:prstGeom prst="rect">
            <a:avLst/>
          </a:prstGeom>
          <a:solidFill>
            <a:schemeClr val="tx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all" spc="0" normalizeH="0" baseline="0" noProof="0" dirty="0">
                <a:ln>
                  <a:noFill/>
                </a:ln>
                <a:solidFill>
                  <a:prstClr val="white"/>
                </a:solidFill>
                <a:effectLst/>
                <a:uLnTx/>
                <a:uFillTx/>
                <a:latin typeface="Arial" panose="020B0604020202020204" pitchFamily="34" charset="0"/>
                <a:ea typeface="+mn-ea"/>
                <a:cs typeface="+mn-cs"/>
              </a:rPr>
              <a:t>Objective</a:t>
            </a:r>
            <a:r>
              <a:rPr kumimoji="0" 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 Maintain the population within 25% of the long-term average. </a:t>
            </a:r>
            <a:endParaRPr kumimoji="0" lang="en-US" sz="2000" b="1" i="0" u="sng"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 name="Rectangle 7">
            <a:extLst>
              <a:ext uri="{FF2B5EF4-FFF2-40B4-BE49-F238E27FC236}">
                <a16:creationId xmlns:a16="http://schemas.microsoft.com/office/drawing/2014/main" id="{3A103160-0EFB-4008-8F99-7C1BAC9510D5}"/>
              </a:ext>
            </a:extLst>
          </p:cNvPr>
          <p:cNvSpPr/>
          <p:nvPr/>
        </p:nvSpPr>
        <p:spPr>
          <a:xfrm>
            <a:off x="5129939" y="-18674"/>
            <a:ext cx="7062061" cy="1015663"/>
          </a:xfrm>
          <a:prstGeom prst="rect">
            <a:avLst/>
          </a:prstGeom>
          <a:solidFill>
            <a:schemeClr val="tx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all" spc="0" normalizeH="0" baseline="0" noProof="0" dirty="0">
                <a:ln>
                  <a:noFill/>
                </a:ln>
                <a:solidFill>
                  <a:prstClr val="white"/>
                </a:solidFill>
                <a:effectLst/>
                <a:uLnTx/>
                <a:uFillTx/>
                <a:latin typeface="Arial" panose="020B0604020202020204" pitchFamily="34" charset="0"/>
                <a:ea typeface="+mn-ea"/>
                <a:cs typeface="+mn-cs"/>
              </a:rPr>
              <a:t>Objective</a:t>
            </a:r>
            <a:r>
              <a:rPr kumimoji="0" 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 Maintain the total number of mule deer observed on trend areas within 20% above to 30% below long-term average.</a:t>
            </a:r>
            <a:endParaRPr kumimoji="0" lang="en-US" sz="2000" b="1" i="0" u="sng"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cxnSp>
        <p:nvCxnSpPr>
          <p:cNvPr id="11" name="Straight Arrow Connector 10">
            <a:extLst>
              <a:ext uri="{FF2B5EF4-FFF2-40B4-BE49-F238E27FC236}">
                <a16:creationId xmlns:a16="http://schemas.microsoft.com/office/drawing/2014/main" id="{E2A261F5-9F3F-4A8B-8C59-89821C33F001}"/>
              </a:ext>
            </a:extLst>
          </p:cNvPr>
          <p:cNvCxnSpPr>
            <a:cxnSpLocks/>
          </p:cNvCxnSpPr>
          <p:nvPr/>
        </p:nvCxnSpPr>
        <p:spPr>
          <a:xfrm flipV="1">
            <a:off x="2402237" y="1828800"/>
            <a:ext cx="1022888" cy="418454"/>
          </a:xfrm>
          <a:prstGeom prst="straightConnector1">
            <a:avLst/>
          </a:prstGeom>
          <a:ln w="857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2CF11D4-9CB9-4F2A-A63D-4DC23FD6D6E3}"/>
              </a:ext>
            </a:extLst>
          </p:cNvPr>
          <p:cNvCxnSpPr>
            <a:cxnSpLocks/>
          </p:cNvCxnSpPr>
          <p:nvPr/>
        </p:nvCxnSpPr>
        <p:spPr>
          <a:xfrm flipV="1">
            <a:off x="2492643" y="2733513"/>
            <a:ext cx="3603357" cy="203415"/>
          </a:xfrm>
          <a:prstGeom prst="straightConnector1">
            <a:avLst/>
          </a:prstGeom>
          <a:ln w="857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3D5247B-AE77-439B-830C-B5043A533CEC}"/>
              </a:ext>
            </a:extLst>
          </p:cNvPr>
          <p:cNvCxnSpPr>
            <a:cxnSpLocks/>
          </p:cNvCxnSpPr>
          <p:nvPr/>
        </p:nvCxnSpPr>
        <p:spPr>
          <a:xfrm>
            <a:off x="2554637" y="3638227"/>
            <a:ext cx="1428427" cy="437826"/>
          </a:xfrm>
          <a:prstGeom prst="straightConnector1">
            <a:avLst/>
          </a:prstGeom>
          <a:ln w="857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CB25B5D-8A53-4528-84D8-EDCBA5E6B283}"/>
              </a:ext>
            </a:extLst>
          </p:cNvPr>
          <p:cNvCxnSpPr>
            <a:cxnSpLocks/>
          </p:cNvCxnSpPr>
          <p:nvPr/>
        </p:nvCxnSpPr>
        <p:spPr>
          <a:xfrm flipH="1" flipV="1">
            <a:off x="7467601" y="4649492"/>
            <a:ext cx="627679" cy="860453"/>
          </a:xfrm>
          <a:prstGeom prst="straightConnector1">
            <a:avLst/>
          </a:prstGeom>
          <a:ln w="857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55D05E43-CE29-4D08-812F-6A08268BEB89}"/>
              </a:ext>
            </a:extLst>
          </p:cNvPr>
          <p:cNvSpPr/>
          <p:nvPr/>
        </p:nvSpPr>
        <p:spPr>
          <a:xfrm>
            <a:off x="6659104" y="5325624"/>
            <a:ext cx="3895241" cy="1323439"/>
          </a:xfrm>
          <a:prstGeom prst="rect">
            <a:avLst/>
          </a:prstGeom>
          <a:solidFill>
            <a:schemeClr val="tx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all" spc="0" normalizeH="0" baseline="0" noProof="0" dirty="0">
                <a:ln>
                  <a:noFill/>
                </a:ln>
                <a:solidFill>
                  <a:prstClr val="white"/>
                </a:solidFill>
                <a:effectLst/>
                <a:uLnTx/>
                <a:uFillTx/>
                <a:latin typeface="Arial" panose="020B0604020202020204" pitchFamily="34" charset="0"/>
                <a:ea typeface="+mn-ea"/>
                <a:cs typeface="+mn-cs"/>
              </a:rPr>
              <a:t>Objective</a:t>
            </a:r>
            <a:r>
              <a:rPr kumimoji="0" 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 Maintain the total number of mule deer observed on trend areas within 30% of the long-term average.</a:t>
            </a:r>
            <a:endParaRPr kumimoji="0" lang="en-US" sz="2000" b="1" i="0" u="sng"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cxnSp>
        <p:nvCxnSpPr>
          <p:cNvPr id="19" name="Straight Arrow Connector 18">
            <a:extLst>
              <a:ext uri="{FF2B5EF4-FFF2-40B4-BE49-F238E27FC236}">
                <a16:creationId xmlns:a16="http://schemas.microsoft.com/office/drawing/2014/main" id="{8B4BCB9F-EE59-4E69-AC33-762665508DFC}"/>
              </a:ext>
            </a:extLst>
          </p:cNvPr>
          <p:cNvCxnSpPr>
            <a:cxnSpLocks/>
          </p:cNvCxnSpPr>
          <p:nvPr/>
        </p:nvCxnSpPr>
        <p:spPr>
          <a:xfrm>
            <a:off x="8782378" y="793721"/>
            <a:ext cx="0" cy="1345045"/>
          </a:xfrm>
          <a:prstGeom prst="straightConnector1">
            <a:avLst/>
          </a:prstGeom>
          <a:ln w="857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1723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500"/>
                            </p:stCondLst>
                            <p:childTnLst>
                              <p:par>
                                <p:cTn id="18" presetID="10" presetClass="entr" presetSubtype="0" fill="hold" grpId="0" nodeType="afterEffect">
                                  <p:stCondLst>
                                    <p:cond delay="20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200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3000"/>
                            </p:stCondLst>
                            <p:childTnLst>
                              <p:par>
                                <p:cTn id="25" presetID="10" presetClass="entr" presetSubtype="0" fill="hold" grpId="0" nodeType="afterEffect">
                                  <p:stCondLst>
                                    <p:cond delay="2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nodeType="withEffect">
                                  <p:stCondLst>
                                    <p:cond delay="200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07DA422-DD04-4553-AE6D-D96308C26D54}"/>
              </a:ext>
            </a:extLst>
          </p:cNvPr>
          <p:cNvGraphicFramePr>
            <a:graphicFrameLocks noGrp="1"/>
          </p:cNvGraphicFramePr>
          <p:nvPr>
            <p:ph idx="1"/>
            <p:extLst>
              <p:ext uri="{D42A27DB-BD31-4B8C-83A1-F6EECF244321}">
                <p14:modId xmlns:p14="http://schemas.microsoft.com/office/powerpoint/2010/main" val="2933310500"/>
              </p:ext>
            </p:extLst>
          </p:nvPr>
        </p:nvGraphicFramePr>
        <p:xfrm>
          <a:off x="-647110" y="1076739"/>
          <a:ext cx="12192000" cy="47045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BB8E2714-8409-4DCC-ABBC-B28FB96040E1}"/>
              </a:ext>
            </a:extLst>
          </p:cNvPr>
          <p:cNvSpPr txBox="1"/>
          <p:nvPr/>
        </p:nvSpPr>
        <p:spPr>
          <a:xfrm>
            <a:off x="4736106" y="1258312"/>
            <a:ext cx="4293704" cy="70788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Must be measurable via a strong monitoring program</a:t>
            </a:r>
          </a:p>
        </p:txBody>
      </p:sp>
      <p:sp>
        <p:nvSpPr>
          <p:cNvPr id="6" name="TextBox 5">
            <a:extLst>
              <a:ext uri="{FF2B5EF4-FFF2-40B4-BE49-F238E27FC236}">
                <a16:creationId xmlns:a16="http://schemas.microsoft.com/office/drawing/2014/main" id="{F4AD058C-D5DC-4E92-ABA9-F154BDF0F52A}"/>
              </a:ext>
            </a:extLst>
          </p:cNvPr>
          <p:cNvSpPr txBox="1"/>
          <p:nvPr/>
        </p:nvSpPr>
        <p:spPr>
          <a:xfrm>
            <a:off x="6642761" y="2921167"/>
            <a:ext cx="4774097" cy="101566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When significant change in population status is detected, alternative hunting regulation may be triggered</a:t>
            </a:r>
          </a:p>
        </p:txBody>
      </p:sp>
      <p:sp>
        <p:nvSpPr>
          <p:cNvPr id="7" name="Title 1">
            <a:extLst>
              <a:ext uri="{FF2B5EF4-FFF2-40B4-BE49-F238E27FC236}">
                <a16:creationId xmlns:a16="http://schemas.microsoft.com/office/drawing/2014/main" id="{465090ED-235F-46D8-9B06-E3917946340B}"/>
              </a:ext>
            </a:extLst>
          </p:cNvPr>
          <p:cNvSpPr>
            <a:spLocks noGrp="1"/>
          </p:cNvSpPr>
          <p:nvPr>
            <p:ph type="title"/>
          </p:nvPr>
        </p:nvSpPr>
        <p:spPr>
          <a:xfrm>
            <a:off x="0" y="0"/>
            <a:ext cx="12192000" cy="1007165"/>
          </a:xfrm>
        </p:spPr>
        <p:txBody>
          <a:bodyPr/>
          <a:lstStyle/>
          <a:p>
            <a:pPr algn="ctr"/>
            <a:r>
              <a:rPr lang="en-US" dirty="0">
                <a:solidFill>
                  <a:schemeClr val="bg1"/>
                </a:solidFill>
              </a:rPr>
              <a:t>Components of Adaptive Harvest Management</a:t>
            </a:r>
          </a:p>
        </p:txBody>
      </p:sp>
      <p:sp>
        <p:nvSpPr>
          <p:cNvPr id="2" name="Oval 1">
            <a:extLst>
              <a:ext uri="{FF2B5EF4-FFF2-40B4-BE49-F238E27FC236}">
                <a16:creationId xmlns:a16="http://schemas.microsoft.com/office/drawing/2014/main" id="{87F09A2C-275A-46C7-A4EF-988CC7F9B8EF}"/>
              </a:ext>
            </a:extLst>
          </p:cNvPr>
          <p:cNvSpPr/>
          <p:nvPr/>
        </p:nvSpPr>
        <p:spPr>
          <a:xfrm>
            <a:off x="2598550" y="2425364"/>
            <a:ext cx="9593450" cy="2007267"/>
          </a:xfrm>
          <a:prstGeom prst="ellipse">
            <a:avLst/>
          </a:prstGeom>
          <a:solidFill>
            <a:schemeClr val="accent1">
              <a:alpha val="0"/>
            </a:schemeClr>
          </a:solidFill>
          <a:ln w="1238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2106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C525C3A-C755-4656-A997-4B302B01EA32}"/>
              </a:ext>
            </a:extLst>
          </p:cNvPr>
          <p:cNvSpPr>
            <a:spLocks noGrp="1"/>
          </p:cNvSpPr>
          <p:nvPr>
            <p:ph type="title"/>
          </p:nvPr>
        </p:nvSpPr>
        <p:spPr>
          <a:xfrm>
            <a:off x="0" y="0"/>
            <a:ext cx="4308529" cy="1325563"/>
          </a:xfrm>
        </p:spPr>
        <p:txBody>
          <a:bodyPr/>
          <a:lstStyle/>
          <a:p>
            <a:pPr algn="ctr"/>
            <a:r>
              <a:rPr lang="en-US" dirty="0">
                <a:solidFill>
                  <a:schemeClr val="bg1"/>
                </a:solidFill>
              </a:rPr>
              <a:t>Trend Area Surveys</a:t>
            </a:r>
          </a:p>
        </p:txBody>
      </p:sp>
      <p:pic>
        <p:nvPicPr>
          <p:cNvPr id="6" name="Picture 5">
            <a:extLst>
              <a:ext uri="{FF2B5EF4-FFF2-40B4-BE49-F238E27FC236}">
                <a16:creationId xmlns:a16="http://schemas.microsoft.com/office/drawing/2014/main" id="{D01B54EF-0653-47DE-9C79-06CDABF89C9D}"/>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556502" y="0"/>
            <a:ext cx="7635498" cy="6858000"/>
          </a:xfrm>
          <a:prstGeom prst="rect">
            <a:avLst/>
          </a:prstGeom>
        </p:spPr>
      </p:pic>
      <p:sp>
        <p:nvSpPr>
          <p:cNvPr id="7" name="TextBox 6">
            <a:extLst>
              <a:ext uri="{FF2B5EF4-FFF2-40B4-BE49-F238E27FC236}">
                <a16:creationId xmlns:a16="http://schemas.microsoft.com/office/drawing/2014/main" id="{656D24E5-03AC-4950-A88D-A5B2AF663323}"/>
              </a:ext>
            </a:extLst>
          </p:cNvPr>
          <p:cNvSpPr txBox="1"/>
          <p:nvPr/>
        </p:nvSpPr>
        <p:spPr>
          <a:xfrm>
            <a:off x="263471" y="1335351"/>
            <a:ext cx="4045058"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bg1"/>
                </a:solidFill>
              </a:rPr>
              <a:t>Post Hunting Season</a:t>
            </a:r>
          </a:p>
          <a:p>
            <a:pPr marL="742950" lvl="1" indent="-285750">
              <a:buFont typeface="Arial" panose="020B0604020202020204" pitchFamily="34" charset="0"/>
              <a:buChar char="•"/>
            </a:pPr>
            <a:r>
              <a:rPr lang="en-US" sz="2000" dirty="0">
                <a:solidFill>
                  <a:schemeClr val="bg1"/>
                </a:solidFill>
              </a:rPr>
              <a:t>Buck:Doe:Fawn Ratio</a:t>
            </a:r>
          </a:p>
          <a:p>
            <a:pPr marL="742950" lvl="1" indent="-285750">
              <a:buFont typeface="Arial" panose="020B0604020202020204" pitchFamily="34" charset="0"/>
              <a:buChar char="•"/>
            </a:pPr>
            <a:r>
              <a:rPr lang="en-US" sz="2000" dirty="0">
                <a:solidFill>
                  <a:schemeClr val="bg1"/>
                </a:solidFill>
              </a:rPr>
              <a:t>Total Count</a:t>
            </a:r>
          </a:p>
          <a:p>
            <a:pPr marL="285750" indent="-285750">
              <a:buFont typeface="Arial" panose="020B0604020202020204" pitchFamily="34" charset="0"/>
              <a:buChar char="•"/>
            </a:pPr>
            <a:r>
              <a:rPr lang="en-US" sz="2000" dirty="0">
                <a:solidFill>
                  <a:schemeClr val="bg1"/>
                </a:solidFill>
              </a:rPr>
              <a:t>Spring</a:t>
            </a:r>
          </a:p>
          <a:p>
            <a:pPr marL="742950" lvl="1" indent="-285750">
              <a:buFont typeface="Arial" panose="020B0604020202020204" pitchFamily="34" charset="0"/>
              <a:buChar char="•"/>
            </a:pPr>
            <a:r>
              <a:rPr lang="en-US" sz="2000" dirty="0">
                <a:solidFill>
                  <a:schemeClr val="bg1"/>
                </a:solidFill>
              </a:rPr>
              <a:t>Fawn:Adult Ratio</a:t>
            </a:r>
          </a:p>
          <a:p>
            <a:pPr marL="742950" lvl="1" indent="-285750">
              <a:buFont typeface="Arial" panose="020B0604020202020204" pitchFamily="34" charset="0"/>
              <a:buChar char="•"/>
            </a:pPr>
            <a:r>
              <a:rPr lang="en-US" sz="2000" dirty="0">
                <a:solidFill>
                  <a:schemeClr val="bg1"/>
                </a:solidFill>
              </a:rPr>
              <a:t>Total Count</a:t>
            </a:r>
          </a:p>
        </p:txBody>
      </p:sp>
      <p:sp>
        <p:nvSpPr>
          <p:cNvPr id="9" name="TextBox 8">
            <a:extLst>
              <a:ext uri="{FF2B5EF4-FFF2-40B4-BE49-F238E27FC236}">
                <a16:creationId xmlns:a16="http://schemas.microsoft.com/office/drawing/2014/main" id="{1E204AA4-DD10-40A6-8106-D35D3DE1AA28}"/>
              </a:ext>
            </a:extLst>
          </p:cNvPr>
          <p:cNvSpPr txBox="1"/>
          <p:nvPr/>
        </p:nvSpPr>
        <p:spPr>
          <a:xfrm>
            <a:off x="0" y="3429000"/>
            <a:ext cx="4308528" cy="1077218"/>
          </a:xfrm>
          <a:prstGeom prst="rect">
            <a:avLst/>
          </a:prstGeom>
          <a:noFill/>
        </p:spPr>
        <p:txBody>
          <a:bodyPr wrap="square" rtlCol="0">
            <a:spAutoFit/>
          </a:bodyPr>
          <a:lstStyle/>
          <a:p>
            <a:pPr algn="ctr"/>
            <a:r>
              <a:rPr lang="en-US" sz="3200" dirty="0">
                <a:solidFill>
                  <a:schemeClr val="bg1"/>
                </a:solidFill>
              </a:rPr>
              <a:t>= Recruitment &amp; </a:t>
            </a:r>
          </a:p>
          <a:p>
            <a:pPr algn="ctr"/>
            <a:r>
              <a:rPr lang="en-US" sz="3200" dirty="0">
                <a:solidFill>
                  <a:schemeClr val="bg1"/>
                </a:solidFill>
              </a:rPr>
              <a:t>Population Trend</a:t>
            </a:r>
          </a:p>
        </p:txBody>
      </p:sp>
      <p:pic>
        <p:nvPicPr>
          <p:cNvPr id="2" name="Picture 1">
            <a:extLst>
              <a:ext uri="{FF2B5EF4-FFF2-40B4-BE49-F238E27FC236}">
                <a16:creationId xmlns:a16="http://schemas.microsoft.com/office/drawing/2014/main" id="{ADC29D08-7781-4AF8-B17B-0525DDCD207C}"/>
              </a:ext>
            </a:extLst>
          </p:cNvPr>
          <p:cNvPicPr>
            <a:picLocks noChangeAspect="1"/>
          </p:cNvPicPr>
          <p:nvPr/>
        </p:nvPicPr>
        <p:blipFill>
          <a:blip r:embed="rId4"/>
          <a:stretch>
            <a:fillRect/>
          </a:stretch>
        </p:blipFill>
        <p:spPr>
          <a:xfrm>
            <a:off x="5353421" y="123101"/>
            <a:ext cx="6041660" cy="6657409"/>
          </a:xfrm>
          <a:prstGeom prst="rect">
            <a:avLst/>
          </a:prstGeom>
        </p:spPr>
      </p:pic>
      <p:pic>
        <p:nvPicPr>
          <p:cNvPr id="3" name="Picture 2">
            <a:extLst>
              <a:ext uri="{FF2B5EF4-FFF2-40B4-BE49-F238E27FC236}">
                <a16:creationId xmlns:a16="http://schemas.microsoft.com/office/drawing/2014/main" id="{87E6B969-8B0E-45FA-898A-938BACCB0DF7}"/>
              </a:ext>
            </a:extLst>
          </p:cNvPr>
          <p:cNvPicPr>
            <a:picLocks noChangeAspect="1"/>
          </p:cNvPicPr>
          <p:nvPr/>
        </p:nvPicPr>
        <p:blipFill>
          <a:blip r:embed="rId5"/>
          <a:stretch>
            <a:fillRect/>
          </a:stretch>
        </p:blipFill>
        <p:spPr>
          <a:xfrm>
            <a:off x="5399915" y="4872666"/>
            <a:ext cx="3164098" cy="1877731"/>
          </a:xfrm>
          <a:prstGeom prst="rect">
            <a:avLst/>
          </a:prstGeom>
        </p:spPr>
      </p:pic>
    </p:spTree>
    <p:extLst>
      <p:ext uri="{BB962C8B-B14F-4D97-AF65-F5344CB8AC3E}">
        <p14:creationId xmlns:p14="http://schemas.microsoft.com/office/powerpoint/2010/main" val="2280198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par>
                          <p:cTn id="13" fill="hold">
                            <p:stCondLst>
                              <p:cond delay="1500"/>
                            </p:stCondLst>
                            <p:childTnLst>
                              <p:par>
                                <p:cTn id="14" presetID="10" presetClass="entr" presetSubtype="0" fill="hold" nodeType="afterEffect">
                                  <p:stCondLst>
                                    <p:cond delay="500"/>
                                  </p:stCondLst>
                                  <p:childTnLst>
                                    <p:set>
                                      <p:cBhvr>
                                        <p:cTn id="15" dur="1" fill="hold">
                                          <p:stCondLst>
                                            <p:cond delay="0"/>
                                          </p:stCondLst>
                                        </p:cTn>
                                        <p:tgtEl>
                                          <p:spTgt spid="7">
                                            <p:txEl>
                                              <p:pRg st="1" end="1"/>
                                            </p:txEl>
                                          </p:spTgt>
                                        </p:tgtEl>
                                        <p:attrNameLst>
                                          <p:attrName>style.visibility</p:attrName>
                                        </p:attrNameLst>
                                      </p:cBhvr>
                                      <p:to>
                                        <p:strVal val="visible"/>
                                      </p:to>
                                    </p:set>
                                    <p:animEffect transition="in" filter="fade">
                                      <p:cBhvr>
                                        <p:cTn id="16" dur="500"/>
                                        <p:tgtEl>
                                          <p:spTgt spid="7">
                                            <p:txEl>
                                              <p:pRg st="1" end="1"/>
                                            </p:txEl>
                                          </p:spTgt>
                                        </p:tgtEl>
                                      </p:cBhvr>
                                    </p:animEffect>
                                  </p:childTnLst>
                                </p:cTn>
                              </p:par>
                            </p:childTnLst>
                          </p:cTn>
                        </p:par>
                        <p:par>
                          <p:cTn id="17" fill="hold">
                            <p:stCondLst>
                              <p:cond delay="2500"/>
                            </p:stCondLst>
                            <p:childTnLst>
                              <p:par>
                                <p:cTn id="18" presetID="10" presetClass="entr" presetSubtype="0" fill="hold" nodeType="afterEffect">
                                  <p:stCondLst>
                                    <p:cond delay="500"/>
                                  </p:stCondLst>
                                  <p:childTnLst>
                                    <p:set>
                                      <p:cBhvr>
                                        <p:cTn id="19" dur="1" fill="hold">
                                          <p:stCondLst>
                                            <p:cond delay="0"/>
                                          </p:stCondLst>
                                        </p:cTn>
                                        <p:tgtEl>
                                          <p:spTgt spid="7">
                                            <p:txEl>
                                              <p:pRg st="2" end="2"/>
                                            </p:txEl>
                                          </p:spTgt>
                                        </p:tgtEl>
                                        <p:attrNameLst>
                                          <p:attrName>style.visibility</p:attrName>
                                        </p:attrNameLst>
                                      </p:cBhvr>
                                      <p:to>
                                        <p:strVal val="visible"/>
                                      </p:to>
                                    </p:set>
                                    <p:animEffect transition="in" filter="fade">
                                      <p:cBhvr>
                                        <p:cTn id="20" dur="500"/>
                                        <p:tgtEl>
                                          <p:spTgt spid="7">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fade">
                                      <p:cBhvr>
                                        <p:cTn id="25" dur="500"/>
                                        <p:tgtEl>
                                          <p:spTgt spid="7">
                                            <p:txEl>
                                              <p:pRg st="3" end="3"/>
                                            </p:txEl>
                                          </p:spTgt>
                                        </p:tgtEl>
                                      </p:cBhvr>
                                    </p:animEffect>
                                  </p:childTnLst>
                                </p:cTn>
                              </p:par>
                            </p:childTnLst>
                          </p:cTn>
                        </p:par>
                        <p:par>
                          <p:cTn id="26" fill="hold">
                            <p:stCondLst>
                              <p:cond delay="500"/>
                            </p:stCondLst>
                            <p:childTnLst>
                              <p:par>
                                <p:cTn id="27" presetID="10" presetClass="entr" presetSubtype="0" fill="hold" nodeType="afterEffect">
                                  <p:stCondLst>
                                    <p:cond delay="500"/>
                                  </p:stCondLst>
                                  <p:childTnLst>
                                    <p:set>
                                      <p:cBhvr>
                                        <p:cTn id="28" dur="1" fill="hold">
                                          <p:stCondLst>
                                            <p:cond delay="0"/>
                                          </p:stCondLst>
                                        </p:cTn>
                                        <p:tgtEl>
                                          <p:spTgt spid="7">
                                            <p:txEl>
                                              <p:pRg st="4" end="4"/>
                                            </p:txEl>
                                          </p:spTgt>
                                        </p:tgtEl>
                                        <p:attrNameLst>
                                          <p:attrName>style.visibility</p:attrName>
                                        </p:attrNameLst>
                                      </p:cBhvr>
                                      <p:to>
                                        <p:strVal val="visible"/>
                                      </p:to>
                                    </p:set>
                                    <p:animEffect transition="in" filter="fade">
                                      <p:cBhvr>
                                        <p:cTn id="29" dur="500"/>
                                        <p:tgtEl>
                                          <p:spTgt spid="7">
                                            <p:txEl>
                                              <p:pRg st="4" end="4"/>
                                            </p:txEl>
                                          </p:spTgt>
                                        </p:tgtEl>
                                      </p:cBhvr>
                                    </p:animEffect>
                                  </p:childTnLst>
                                </p:cTn>
                              </p:par>
                            </p:childTnLst>
                          </p:cTn>
                        </p:par>
                        <p:par>
                          <p:cTn id="30" fill="hold">
                            <p:stCondLst>
                              <p:cond delay="1500"/>
                            </p:stCondLst>
                            <p:childTnLst>
                              <p:par>
                                <p:cTn id="31" presetID="10" presetClass="entr" presetSubtype="0" fill="hold" nodeType="after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Effect transition="in" filter="fade">
                                      <p:cBhvr>
                                        <p:cTn id="33" dur="500"/>
                                        <p:tgtEl>
                                          <p:spTgt spid="7">
                                            <p:txEl>
                                              <p:pRg st="5" end="5"/>
                                            </p:txEl>
                                          </p:spTgt>
                                        </p:tgtEl>
                                      </p:cBhvr>
                                    </p:animEffect>
                                  </p:childTnLst>
                                </p:cTn>
                              </p:par>
                            </p:childTnLst>
                          </p:cTn>
                        </p:par>
                        <p:par>
                          <p:cTn id="34" fill="hold">
                            <p:stCondLst>
                              <p:cond delay="2000"/>
                            </p:stCondLst>
                            <p:childTnLst>
                              <p:par>
                                <p:cTn id="35" presetID="10" presetClass="entr" presetSubtype="0" fill="hold" grpId="0" nodeType="afterEffect">
                                  <p:stCondLst>
                                    <p:cond delay="30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27CA0-1C4F-4184-898C-A5CA282CD09F}"/>
              </a:ext>
            </a:extLst>
          </p:cNvPr>
          <p:cNvSpPr>
            <a:spLocks noGrp="1"/>
          </p:cNvSpPr>
          <p:nvPr>
            <p:ph type="title"/>
          </p:nvPr>
        </p:nvSpPr>
        <p:spPr>
          <a:xfrm>
            <a:off x="713071" y="162751"/>
            <a:ext cx="10515600" cy="883403"/>
          </a:xfrm>
        </p:spPr>
        <p:txBody>
          <a:bodyPr>
            <a:normAutofit fontScale="90000"/>
          </a:bodyPr>
          <a:lstStyle/>
          <a:p>
            <a:pPr algn="ctr"/>
            <a:r>
              <a:rPr lang="en-US" dirty="0">
                <a:solidFill>
                  <a:schemeClr val="bg1"/>
                </a:solidFill>
              </a:rPr>
              <a:t>Areas Where Surveys are Unfeasible… Buck Harvest Rates</a:t>
            </a:r>
          </a:p>
        </p:txBody>
      </p:sp>
      <p:sp>
        <p:nvSpPr>
          <p:cNvPr id="3" name="Content Placeholder 2">
            <a:extLst>
              <a:ext uri="{FF2B5EF4-FFF2-40B4-BE49-F238E27FC236}">
                <a16:creationId xmlns:a16="http://schemas.microsoft.com/office/drawing/2014/main" id="{8B67F893-7BF4-4FE3-906B-0B0EEDAD7D2E}"/>
              </a:ext>
            </a:extLst>
          </p:cNvPr>
          <p:cNvSpPr>
            <a:spLocks noGrp="1"/>
          </p:cNvSpPr>
          <p:nvPr>
            <p:ph idx="1"/>
          </p:nvPr>
        </p:nvSpPr>
        <p:spPr>
          <a:xfrm>
            <a:off x="410678" y="1334737"/>
            <a:ext cx="11781322" cy="3886062"/>
          </a:xfrm>
        </p:spPr>
        <p:txBody>
          <a:bodyPr>
            <a:normAutofit/>
          </a:bodyPr>
          <a:lstStyle/>
          <a:p>
            <a:r>
              <a:rPr lang="en-US" dirty="0">
                <a:solidFill>
                  <a:schemeClr val="bg1"/>
                </a:solidFill>
              </a:rPr>
              <a:t>Deer demographic trends on some trend areas are less reliable indices of population size</a:t>
            </a:r>
          </a:p>
          <a:p>
            <a:pPr lvl="1"/>
            <a:r>
              <a:rPr lang="en-US" dirty="0">
                <a:solidFill>
                  <a:schemeClr val="bg1"/>
                </a:solidFill>
              </a:rPr>
              <a:t>Aerial surveys are unfeasible due to habitat type (e.g., dense forests)</a:t>
            </a:r>
          </a:p>
          <a:p>
            <a:pPr lvl="1"/>
            <a:r>
              <a:rPr lang="en-US" dirty="0">
                <a:solidFill>
                  <a:schemeClr val="bg1"/>
                </a:solidFill>
              </a:rPr>
              <a:t>Total counts on trend areas vary widely because of factors unrelated to population size</a:t>
            </a:r>
          </a:p>
          <a:p>
            <a:pPr lvl="2"/>
            <a:r>
              <a:rPr lang="en-US" dirty="0">
                <a:solidFill>
                  <a:schemeClr val="bg1"/>
                </a:solidFill>
              </a:rPr>
              <a:t> example: migratory mule deer that may or may not be on the trend area at the time of survey</a:t>
            </a:r>
          </a:p>
          <a:p>
            <a:r>
              <a:rPr lang="en-US" dirty="0">
                <a:solidFill>
                  <a:schemeClr val="bg1"/>
                </a:solidFill>
              </a:rPr>
              <a:t>Buck harvest (on general deer license) can be a reliable indicator of overall population trend (correlated to recruitment) </a:t>
            </a:r>
          </a:p>
          <a:p>
            <a:r>
              <a:rPr lang="en-US" dirty="0">
                <a:solidFill>
                  <a:schemeClr val="bg1"/>
                </a:solidFill>
              </a:rPr>
              <a:t>Buck harvest may be used in conjunction with trend survey data to recommend hunting regulations</a:t>
            </a:r>
          </a:p>
        </p:txBody>
      </p:sp>
    </p:spTree>
    <p:extLst>
      <p:ext uri="{BB962C8B-B14F-4D97-AF65-F5344CB8AC3E}">
        <p14:creationId xmlns:p14="http://schemas.microsoft.com/office/powerpoint/2010/main" val="263903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 presetClass="entr" presetSubtype="0" fill="hold"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par>
                          <p:cTn id="11" fill="hold">
                            <p:stCondLst>
                              <p:cond delay="1500"/>
                            </p:stCondLst>
                            <p:childTnLst>
                              <p:par>
                                <p:cTn id="12" presetID="1" presetClass="entr" presetSubtype="0" fill="hold" nodeType="afterEffect">
                                  <p:stCondLst>
                                    <p:cond delay="1000"/>
                                  </p:stCondLst>
                                  <p:childTnLst>
                                    <p:set>
                                      <p:cBhvr>
                                        <p:cTn id="13" dur="1" fill="hold">
                                          <p:stCondLst>
                                            <p:cond delay="0"/>
                                          </p:stCondLst>
                                        </p:cTn>
                                        <p:tgtEl>
                                          <p:spTgt spid="3">
                                            <p:txEl>
                                              <p:pRg st="2" end="2"/>
                                            </p:txEl>
                                          </p:spTgt>
                                        </p:tgtEl>
                                        <p:attrNameLst>
                                          <p:attrName>style.visibility</p:attrName>
                                        </p:attrNameLst>
                                      </p:cBhvr>
                                      <p:to>
                                        <p:strVal val="visible"/>
                                      </p:to>
                                    </p:set>
                                  </p:childTnLst>
                                </p:cTn>
                              </p:par>
                            </p:childTnLst>
                          </p:cTn>
                        </p:par>
                        <p:par>
                          <p:cTn id="14" fill="hold">
                            <p:stCondLst>
                              <p:cond delay="2500"/>
                            </p:stCondLst>
                            <p:childTnLst>
                              <p:par>
                                <p:cTn id="15" presetID="1" presetClass="entr" presetSubtype="0" fill="hold" nodeType="afterEffect">
                                  <p:stCondLst>
                                    <p:cond delay="100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07DA422-DD04-4553-AE6D-D96308C26D54}"/>
              </a:ext>
            </a:extLst>
          </p:cNvPr>
          <p:cNvGraphicFramePr>
            <a:graphicFrameLocks noGrp="1"/>
          </p:cNvGraphicFramePr>
          <p:nvPr>
            <p:ph idx="1"/>
            <p:extLst>
              <p:ext uri="{D42A27DB-BD31-4B8C-83A1-F6EECF244321}">
                <p14:modId xmlns:p14="http://schemas.microsoft.com/office/powerpoint/2010/main" val="3331976525"/>
              </p:ext>
            </p:extLst>
          </p:nvPr>
        </p:nvGraphicFramePr>
        <p:xfrm>
          <a:off x="-662609" y="1076739"/>
          <a:ext cx="12192000" cy="47045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BB8E2714-8409-4DCC-ABBC-B28FB96040E1}"/>
              </a:ext>
            </a:extLst>
          </p:cNvPr>
          <p:cNvSpPr txBox="1"/>
          <p:nvPr/>
        </p:nvSpPr>
        <p:spPr>
          <a:xfrm>
            <a:off x="4736106" y="1183810"/>
            <a:ext cx="4293704" cy="70788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Must be measurable via a strong monitoring program</a:t>
            </a:r>
          </a:p>
        </p:txBody>
      </p:sp>
      <p:sp>
        <p:nvSpPr>
          <p:cNvPr id="6" name="TextBox 5">
            <a:extLst>
              <a:ext uri="{FF2B5EF4-FFF2-40B4-BE49-F238E27FC236}">
                <a16:creationId xmlns:a16="http://schemas.microsoft.com/office/drawing/2014/main" id="{F4AD058C-D5DC-4E92-ABA9-F154BDF0F52A}"/>
              </a:ext>
            </a:extLst>
          </p:cNvPr>
          <p:cNvSpPr txBox="1"/>
          <p:nvPr/>
        </p:nvSpPr>
        <p:spPr>
          <a:xfrm>
            <a:off x="6642761" y="2782232"/>
            <a:ext cx="4774097" cy="101566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When significant change in population status is detected, alternative hunting regulation may be triggered</a:t>
            </a:r>
          </a:p>
        </p:txBody>
      </p:sp>
      <p:sp>
        <p:nvSpPr>
          <p:cNvPr id="7" name="Title 1">
            <a:extLst>
              <a:ext uri="{FF2B5EF4-FFF2-40B4-BE49-F238E27FC236}">
                <a16:creationId xmlns:a16="http://schemas.microsoft.com/office/drawing/2014/main" id="{465090ED-235F-46D8-9B06-E3917946340B}"/>
              </a:ext>
            </a:extLst>
          </p:cNvPr>
          <p:cNvSpPr>
            <a:spLocks noGrp="1"/>
          </p:cNvSpPr>
          <p:nvPr>
            <p:ph type="title"/>
          </p:nvPr>
        </p:nvSpPr>
        <p:spPr>
          <a:xfrm>
            <a:off x="0" y="0"/>
            <a:ext cx="12192000" cy="1007165"/>
          </a:xfrm>
        </p:spPr>
        <p:txBody>
          <a:bodyPr/>
          <a:lstStyle/>
          <a:p>
            <a:pPr algn="ctr"/>
            <a:r>
              <a:rPr lang="en-US" dirty="0">
                <a:solidFill>
                  <a:schemeClr val="bg1"/>
                </a:solidFill>
              </a:rPr>
              <a:t>Components of Adaptive Harvest Management</a:t>
            </a:r>
          </a:p>
        </p:txBody>
      </p:sp>
      <p:sp>
        <p:nvSpPr>
          <p:cNvPr id="2" name="Oval 1">
            <a:extLst>
              <a:ext uri="{FF2B5EF4-FFF2-40B4-BE49-F238E27FC236}">
                <a16:creationId xmlns:a16="http://schemas.microsoft.com/office/drawing/2014/main" id="{87F09A2C-275A-46C7-A4EF-988CC7F9B8EF}"/>
              </a:ext>
            </a:extLst>
          </p:cNvPr>
          <p:cNvSpPr/>
          <p:nvPr/>
        </p:nvSpPr>
        <p:spPr>
          <a:xfrm>
            <a:off x="2714054" y="3962671"/>
            <a:ext cx="9336775" cy="2007267"/>
          </a:xfrm>
          <a:prstGeom prst="ellipse">
            <a:avLst/>
          </a:prstGeom>
          <a:solidFill>
            <a:schemeClr val="accent1">
              <a:alpha val="0"/>
            </a:schemeClr>
          </a:solidFill>
          <a:ln w="1238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156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76115-0F90-4A58-8137-C1CA535167EF}"/>
              </a:ext>
            </a:extLst>
          </p:cNvPr>
          <p:cNvSpPr>
            <a:spLocks noGrp="1"/>
          </p:cNvSpPr>
          <p:nvPr>
            <p:ph type="title"/>
          </p:nvPr>
        </p:nvSpPr>
        <p:spPr>
          <a:xfrm>
            <a:off x="2217119" y="0"/>
            <a:ext cx="7757762" cy="703275"/>
          </a:xfrm>
        </p:spPr>
        <p:txBody>
          <a:bodyPr>
            <a:normAutofit/>
          </a:bodyPr>
          <a:lstStyle/>
          <a:p>
            <a:r>
              <a:rPr lang="en-US" sz="4000" dirty="0">
                <a:solidFill>
                  <a:schemeClr val="bg1"/>
                </a:solidFill>
              </a:rPr>
              <a:t>Hunting Season Regulation Packages</a:t>
            </a:r>
          </a:p>
        </p:txBody>
      </p:sp>
      <p:sp>
        <p:nvSpPr>
          <p:cNvPr id="3" name="Content Placeholder 2">
            <a:extLst>
              <a:ext uri="{FF2B5EF4-FFF2-40B4-BE49-F238E27FC236}">
                <a16:creationId xmlns:a16="http://schemas.microsoft.com/office/drawing/2014/main" id="{30EFE895-22A4-438E-9201-4F3FFA120F39}"/>
              </a:ext>
            </a:extLst>
          </p:cNvPr>
          <p:cNvSpPr>
            <a:spLocks noGrp="1"/>
          </p:cNvSpPr>
          <p:nvPr>
            <p:ph idx="1"/>
          </p:nvPr>
        </p:nvSpPr>
        <p:spPr>
          <a:xfrm>
            <a:off x="392731" y="616017"/>
            <a:ext cx="11406538" cy="4801803"/>
          </a:xfrm>
        </p:spPr>
        <p:txBody>
          <a:bodyPr>
            <a:normAutofit lnSpcReduction="10000"/>
          </a:bodyPr>
          <a:lstStyle/>
          <a:p>
            <a:r>
              <a:rPr lang="en-US" sz="2600" dirty="0">
                <a:solidFill>
                  <a:schemeClr val="bg1"/>
                </a:solidFill>
              </a:rPr>
              <a:t>Each regulation includes a description of:</a:t>
            </a:r>
          </a:p>
          <a:p>
            <a:pPr lvl="1"/>
            <a:r>
              <a:rPr lang="en-US" sz="2200" dirty="0">
                <a:solidFill>
                  <a:schemeClr val="bg1"/>
                </a:solidFill>
              </a:rPr>
              <a:t>General rifle season/Archery only season descriptions and antlerless B license availability</a:t>
            </a:r>
          </a:p>
          <a:p>
            <a:pPr marL="457200" lvl="1" indent="0">
              <a:buNone/>
            </a:pPr>
            <a:endParaRPr lang="en-US" sz="900" dirty="0">
              <a:solidFill>
                <a:schemeClr val="bg1"/>
              </a:solidFill>
            </a:endParaRPr>
          </a:p>
          <a:p>
            <a:r>
              <a:rPr lang="en-US" sz="2600" dirty="0">
                <a:solidFill>
                  <a:schemeClr val="bg1"/>
                </a:solidFill>
              </a:rPr>
              <a:t>A specific hunting season type may be considered liberal (↑ antlerless harvest), restrictive (↓ antlerless harvest) or standard.  Attributed to different:</a:t>
            </a:r>
          </a:p>
          <a:p>
            <a:pPr lvl="1"/>
            <a:r>
              <a:rPr lang="en-US" sz="2200" dirty="0">
                <a:solidFill>
                  <a:schemeClr val="bg1"/>
                </a:solidFill>
              </a:rPr>
              <a:t>Mule deer population characteristics and performance</a:t>
            </a:r>
          </a:p>
          <a:p>
            <a:pPr lvl="1"/>
            <a:r>
              <a:rPr lang="en-US" sz="2200" dirty="0">
                <a:solidFill>
                  <a:schemeClr val="bg1"/>
                </a:solidFill>
              </a:rPr>
              <a:t>Environments</a:t>
            </a:r>
          </a:p>
          <a:p>
            <a:pPr lvl="1"/>
            <a:r>
              <a:rPr lang="en-US" sz="2200" dirty="0">
                <a:solidFill>
                  <a:schemeClr val="bg1"/>
                </a:solidFill>
              </a:rPr>
              <a:t>Security provided by the terrain and vegetation</a:t>
            </a:r>
          </a:p>
          <a:p>
            <a:pPr lvl="1"/>
            <a:r>
              <a:rPr lang="en-US" sz="2200" dirty="0">
                <a:solidFill>
                  <a:schemeClr val="bg1"/>
                </a:solidFill>
              </a:rPr>
              <a:t>Land designations (public/private land, adjacent preserves, wilderness, etc.)</a:t>
            </a:r>
          </a:p>
          <a:p>
            <a:pPr lvl="1"/>
            <a:r>
              <a:rPr lang="en-US" sz="2200" dirty="0">
                <a:solidFill>
                  <a:schemeClr val="bg1"/>
                </a:solidFill>
              </a:rPr>
              <a:t>Access </a:t>
            </a:r>
          </a:p>
          <a:p>
            <a:pPr marL="457200" lvl="1" indent="0">
              <a:buNone/>
            </a:pPr>
            <a:endParaRPr lang="en-US" sz="900" dirty="0">
              <a:solidFill>
                <a:schemeClr val="bg1"/>
              </a:solidFill>
            </a:endParaRPr>
          </a:p>
          <a:p>
            <a:r>
              <a:rPr lang="en-US" sz="2600" dirty="0">
                <a:solidFill>
                  <a:schemeClr val="bg1"/>
                </a:solidFill>
              </a:rPr>
              <a:t>Most HDs have regulations designed to provide maximum </a:t>
            </a:r>
            <a:r>
              <a:rPr lang="en-US" sz="2600" i="1" dirty="0">
                <a:solidFill>
                  <a:schemeClr val="bg1"/>
                </a:solidFill>
              </a:rPr>
              <a:t>hunting opportunity</a:t>
            </a:r>
            <a:r>
              <a:rPr lang="en-US" sz="2600" dirty="0">
                <a:solidFill>
                  <a:schemeClr val="bg1"/>
                </a:solidFill>
              </a:rPr>
              <a:t> and harvest of mule deer (e.g., five-week general rifle season) consistent with the long-term welfare of the mule deer resource</a:t>
            </a:r>
          </a:p>
        </p:txBody>
      </p:sp>
      <p:sp>
        <p:nvSpPr>
          <p:cNvPr id="4" name="Content Placeholder 2">
            <a:extLst>
              <a:ext uri="{FF2B5EF4-FFF2-40B4-BE49-F238E27FC236}">
                <a16:creationId xmlns:a16="http://schemas.microsoft.com/office/drawing/2014/main" id="{BAE7BFBE-608C-4319-A13D-2C2424891B57}"/>
              </a:ext>
            </a:extLst>
          </p:cNvPr>
          <p:cNvSpPr txBox="1">
            <a:spLocks/>
          </p:cNvSpPr>
          <p:nvPr/>
        </p:nvSpPr>
        <p:spPr>
          <a:xfrm>
            <a:off x="1877728" y="6164981"/>
            <a:ext cx="10515600" cy="4241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solidFill>
                  <a:schemeClr val="bg1"/>
                </a:solidFill>
              </a:rPr>
              <a:t>**The Commission has full authority under MCA 87-1-301 to determine final hunting regulations established each year</a:t>
            </a:r>
          </a:p>
        </p:txBody>
      </p:sp>
    </p:spTree>
    <p:extLst>
      <p:ext uri="{BB962C8B-B14F-4D97-AF65-F5344CB8AC3E}">
        <p14:creationId xmlns:p14="http://schemas.microsoft.com/office/powerpoint/2010/main" val="349555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0" presetClass="entr" presetSubtype="0" fill="hold" nodeType="withEffect">
                                  <p:stCondLst>
                                    <p:cond delay="150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250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nodeType="withEffect">
                                  <p:stCondLst>
                                    <p:cond delay="350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nodeType="withEffect">
                                  <p:stCondLst>
                                    <p:cond delay="450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nodeType="withEffect">
                                  <p:stCondLst>
                                    <p:cond delay="550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childTnLst>
                                </p:cTn>
                              </p:par>
                              <p:par>
                                <p:cTn id="34" presetID="10"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07DA422-DD04-4553-AE6D-D96308C26D54}"/>
              </a:ext>
            </a:extLst>
          </p:cNvPr>
          <p:cNvGraphicFramePr>
            <a:graphicFrameLocks noGrp="1"/>
          </p:cNvGraphicFramePr>
          <p:nvPr>
            <p:ph idx="1"/>
            <p:extLst>
              <p:ext uri="{D42A27DB-BD31-4B8C-83A1-F6EECF244321}">
                <p14:modId xmlns:p14="http://schemas.microsoft.com/office/powerpoint/2010/main" val="2965460152"/>
              </p:ext>
            </p:extLst>
          </p:nvPr>
        </p:nvGraphicFramePr>
        <p:xfrm>
          <a:off x="-600615" y="1076739"/>
          <a:ext cx="12192000" cy="47045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BB8E2714-8409-4DCC-ABBC-B28FB96040E1}"/>
              </a:ext>
            </a:extLst>
          </p:cNvPr>
          <p:cNvSpPr txBox="1"/>
          <p:nvPr/>
        </p:nvSpPr>
        <p:spPr>
          <a:xfrm>
            <a:off x="4736106" y="1219740"/>
            <a:ext cx="4293704" cy="70788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Must be measurable via a strong monitoring program</a:t>
            </a:r>
          </a:p>
        </p:txBody>
      </p:sp>
      <p:sp>
        <p:nvSpPr>
          <p:cNvPr id="6" name="TextBox 5">
            <a:extLst>
              <a:ext uri="{FF2B5EF4-FFF2-40B4-BE49-F238E27FC236}">
                <a16:creationId xmlns:a16="http://schemas.microsoft.com/office/drawing/2014/main" id="{F4AD058C-D5DC-4E92-ABA9-F154BDF0F52A}"/>
              </a:ext>
            </a:extLst>
          </p:cNvPr>
          <p:cNvSpPr txBox="1"/>
          <p:nvPr/>
        </p:nvSpPr>
        <p:spPr>
          <a:xfrm>
            <a:off x="6642761" y="2838779"/>
            <a:ext cx="4774097" cy="101566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When significant change in population status is detected, alternative hunting regulation may be triggered</a:t>
            </a:r>
          </a:p>
        </p:txBody>
      </p:sp>
      <p:sp>
        <p:nvSpPr>
          <p:cNvPr id="7" name="Title 1">
            <a:extLst>
              <a:ext uri="{FF2B5EF4-FFF2-40B4-BE49-F238E27FC236}">
                <a16:creationId xmlns:a16="http://schemas.microsoft.com/office/drawing/2014/main" id="{465090ED-235F-46D8-9B06-E3917946340B}"/>
              </a:ext>
            </a:extLst>
          </p:cNvPr>
          <p:cNvSpPr>
            <a:spLocks noGrp="1"/>
          </p:cNvSpPr>
          <p:nvPr>
            <p:ph type="title"/>
          </p:nvPr>
        </p:nvSpPr>
        <p:spPr>
          <a:xfrm>
            <a:off x="0" y="0"/>
            <a:ext cx="12192000" cy="1007165"/>
          </a:xfrm>
        </p:spPr>
        <p:txBody>
          <a:bodyPr/>
          <a:lstStyle/>
          <a:p>
            <a:pPr algn="ctr"/>
            <a:r>
              <a:rPr lang="en-US" dirty="0">
                <a:solidFill>
                  <a:schemeClr val="bg1"/>
                </a:solidFill>
              </a:rPr>
              <a:t>Components of Adaptive Harvest Management</a:t>
            </a:r>
          </a:p>
        </p:txBody>
      </p:sp>
    </p:spTree>
    <p:extLst>
      <p:ext uri="{BB962C8B-B14F-4D97-AF65-F5344CB8AC3E}">
        <p14:creationId xmlns:p14="http://schemas.microsoft.com/office/powerpoint/2010/main" val="2686095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183537E-355E-43EE-8F03-CCF36B22B252}"/>
              </a:ext>
            </a:extLst>
          </p:cNvPr>
          <p:cNvSpPr>
            <a:spLocks noGrp="1"/>
          </p:cNvSpPr>
          <p:nvPr>
            <p:ph type="ctrTitle"/>
          </p:nvPr>
        </p:nvSpPr>
        <p:spPr>
          <a:xfrm>
            <a:off x="1" y="249383"/>
            <a:ext cx="12192000" cy="797539"/>
          </a:xfrm>
        </p:spPr>
        <p:txBody>
          <a:bodyPr>
            <a:normAutofit/>
          </a:bodyPr>
          <a:lstStyle/>
          <a:p>
            <a:r>
              <a:rPr lang="en-US" sz="4800" dirty="0">
                <a:solidFill>
                  <a:schemeClr val="bg1"/>
                </a:solidFill>
                <a:latin typeface="Times New Roman" panose="02020603050405020304" pitchFamily="18" charset="0"/>
                <a:cs typeface="Times New Roman" panose="02020603050405020304" pitchFamily="18" charset="0"/>
              </a:rPr>
              <a:t>Mule Deer Adaptive Harvest Management</a:t>
            </a:r>
          </a:p>
        </p:txBody>
      </p:sp>
      <p:sp>
        <p:nvSpPr>
          <p:cNvPr id="8" name="TextBox 7">
            <a:extLst>
              <a:ext uri="{FF2B5EF4-FFF2-40B4-BE49-F238E27FC236}">
                <a16:creationId xmlns:a16="http://schemas.microsoft.com/office/drawing/2014/main" id="{43501A6B-DD97-4CAD-88C1-087EEE77918A}"/>
              </a:ext>
            </a:extLst>
          </p:cNvPr>
          <p:cNvSpPr txBox="1"/>
          <p:nvPr/>
        </p:nvSpPr>
        <p:spPr>
          <a:xfrm>
            <a:off x="411480" y="1577340"/>
            <a:ext cx="6309360" cy="2677656"/>
          </a:xfrm>
          <a:prstGeom prst="rect">
            <a:avLst/>
          </a:prstGeom>
          <a:noFill/>
        </p:spPr>
        <p:txBody>
          <a:bodyPr wrap="square" rtlCol="0">
            <a:spAutoFit/>
          </a:bodyPr>
          <a:lstStyle/>
          <a:p>
            <a:pPr marL="342900" indent="-342900">
              <a:buFont typeface="Arial" panose="020B0604020202020204" pitchFamily="34" charset="0"/>
              <a:buChar char="•"/>
            </a:pPr>
            <a:r>
              <a:rPr lang="en-US" sz="2800" dirty="0">
                <a:solidFill>
                  <a:schemeClr val="bg1"/>
                </a:solidFill>
              </a:rPr>
              <a:t>Brief History/Background</a:t>
            </a:r>
          </a:p>
          <a:p>
            <a:pPr marL="342900" indent="-342900">
              <a:buFont typeface="Arial" panose="020B0604020202020204" pitchFamily="34" charset="0"/>
              <a:buChar char="•"/>
            </a:pPr>
            <a:r>
              <a:rPr lang="en-US" sz="2800" dirty="0">
                <a:solidFill>
                  <a:schemeClr val="bg1"/>
                </a:solidFill>
              </a:rPr>
              <a:t>General Concept and Components of AHM</a:t>
            </a:r>
          </a:p>
          <a:p>
            <a:pPr marL="342900" indent="-342900">
              <a:buFont typeface="Arial" panose="020B0604020202020204" pitchFamily="34" charset="0"/>
              <a:buChar char="•"/>
            </a:pPr>
            <a:r>
              <a:rPr lang="en-US" sz="2800" dirty="0">
                <a:solidFill>
                  <a:schemeClr val="bg1"/>
                </a:solidFill>
              </a:rPr>
              <a:t>Buck Management</a:t>
            </a:r>
          </a:p>
          <a:p>
            <a:pPr marL="342900" indent="-342900">
              <a:buFont typeface="Arial" panose="020B0604020202020204" pitchFamily="34" charset="0"/>
              <a:buChar char="•"/>
            </a:pPr>
            <a:r>
              <a:rPr lang="en-US" sz="2800" dirty="0">
                <a:solidFill>
                  <a:schemeClr val="bg1"/>
                </a:solidFill>
              </a:rPr>
              <a:t>CWD Management in the context of AHM</a:t>
            </a:r>
          </a:p>
        </p:txBody>
      </p:sp>
      <p:pic>
        <p:nvPicPr>
          <p:cNvPr id="6" name="Picture 5" descr="A group of deer in the snow&#10;&#10;Description automatically generated">
            <a:extLst>
              <a:ext uri="{FF2B5EF4-FFF2-40B4-BE49-F238E27FC236}">
                <a16:creationId xmlns:a16="http://schemas.microsoft.com/office/drawing/2014/main" id="{EE587662-6A65-4EDE-963A-410665C89E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6510" y="1577340"/>
            <a:ext cx="5225236" cy="3927998"/>
          </a:xfrm>
          <a:prstGeom prst="rect">
            <a:avLst/>
          </a:prstGeom>
        </p:spPr>
      </p:pic>
    </p:spTree>
    <p:extLst>
      <p:ext uri="{BB962C8B-B14F-4D97-AF65-F5344CB8AC3E}">
        <p14:creationId xmlns:p14="http://schemas.microsoft.com/office/powerpoint/2010/main" val="3704275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8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F554F9A9-65D0-4420-ACF2-C0CC3ABA4C8B}"/>
              </a:ext>
            </a:extLst>
          </p:cNvPr>
          <p:cNvSpPr/>
          <p:nvPr/>
        </p:nvSpPr>
        <p:spPr>
          <a:xfrm>
            <a:off x="5880373" y="1454265"/>
            <a:ext cx="204281" cy="14591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966770DE-1124-45C6-8856-6536189C7F36}"/>
              </a:ext>
            </a:extLst>
          </p:cNvPr>
          <p:cNvSpPr txBox="1"/>
          <p:nvPr/>
        </p:nvSpPr>
        <p:spPr>
          <a:xfrm>
            <a:off x="4990292" y="1080079"/>
            <a:ext cx="2159541" cy="369332"/>
          </a:xfrm>
          <a:prstGeom prst="rect">
            <a:avLst/>
          </a:prstGeom>
          <a:noFill/>
        </p:spPr>
        <p:txBody>
          <a:bodyPr wrap="square" rtlCol="0">
            <a:spAutoFit/>
          </a:bodyPr>
          <a:lstStyle/>
          <a:p>
            <a:r>
              <a:rPr lang="en-US" dirty="0">
                <a:solidFill>
                  <a:schemeClr val="bg1"/>
                </a:solidFill>
              </a:rPr>
              <a:t>Long-Term Average</a:t>
            </a:r>
          </a:p>
        </p:txBody>
      </p:sp>
      <p:cxnSp>
        <p:nvCxnSpPr>
          <p:cNvPr id="9" name="Straight Arrow Connector 8">
            <a:extLst>
              <a:ext uri="{FF2B5EF4-FFF2-40B4-BE49-F238E27FC236}">
                <a16:creationId xmlns:a16="http://schemas.microsoft.com/office/drawing/2014/main" id="{67C2A921-98F5-45AD-9822-1D330E388882}"/>
              </a:ext>
            </a:extLst>
          </p:cNvPr>
          <p:cNvCxnSpPr>
            <a:cxnSpLocks/>
          </p:cNvCxnSpPr>
          <p:nvPr/>
        </p:nvCxnSpPr>
        <p:spPr>
          <a:xfrm flipV="1">
            <a:off x="5870634" y="1529351"/>
            <a:ext cx="2416718" cy="274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E5C618E-E3EE-4F8D-9574-4E153AF0B2AC}"/>
              </a:ext>
            </a:extLst>
          </p:cNvPr>
          <p:cNvCxnSpPr>
            <a:cxnSpLocks/>
            <a:stCxn id="6" idx="6"/>
          </p:cNvCxnSpPr>
          <p:nvPr/>
        </p:nvCxnSpPr>
        <p:spPr>
          <a:xfrm flipH="1">
            <a:off x="3685607" y="1527223"/>
            <a:ext cx="2399047" cy="0"/>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16ED1B0-1B0D-449B-8B14-0BA52E39C438}"/>
              </a:ext>
            </a:extLst>
          </p:cNvPr>
          <p:cNvSpPr txBox="1"/>
          <p:nvPr/>
        </p:nvSpPr>
        <p:spPr>
          <a:xfrm>
            <a:off x="7373569" y="1182219"/>
            <a:ext cx="515566" cy="369332"/>
          </a:xfrm>
          <a:prstGeom prst="rect">
            <a:avLst/>
          </a:prstGeom>
          <a:noFill/>
        </p:spPr>
        <p:txBody>
          <a:bodyPr wrap="square" rtlCol="0">
            <a:spAutoFit/>
          </a:bodyPr>
          <a:lstStyle/>
          <a:p>
            <a:r>
              <a:rPr lang="en-US" dirty="0">
                <a:solidFill>
                  <a:schemeClr val="bg1"/>
                </a:solidFill>
              </a:rPr>
              <a:t>+ %</a:t>
            </a:r>
          </a:p>
        </p:txBody>
      </p:sp>
      <p:sp>
        <p:nvSpPr>
          <p:cNvPr id="15" name="TextBox 14">
            <a:extLst>
              <a:ext uri="{FF2B5EF4-FFF2-40B4-BE49-F238E27FC236}">
                <a16:creationId xmlns:a16="http://schemas.microsoft.com/office/drawing/2014/main" id="{CFB5AD52-A0BF-4785-B611-2FDD66FE3C9E}"/>
              </a:ext>
            </a:extLst>
          </p:cNvPr>
          <p:cNvSpPr txBox="1"/>
          <p:nvPr/>
        </p:nvSpPr>
        <p:spPr>
          <a:xfrm>
            <a:off x="4036982" y="1153036"/>
            <a:ext cx="515566" cy="369332"/>
          </a:xfrm>
          <a:prstGeom prst="rect">
            <a:avLst/>
          </a:prstGeom>
          <a:noFill/>
        </p:spPr>
        <p:txBody>
          <a:bodyPr wrap="square" rtlCol="0">
            <a:spAutoFit/>
          </a:bodyPr>
          <a:lstStyle/>
          <a:p>
            <a:r>
              <a:rPr lang="en-US" dirty="0">
                <a:solidFill>
                  <a:schemeClr val="bg1"/>
                </a:solidFill>
              </a:rPr>
              <a:t>- %</a:t>
            </a:r>
          </a:p>
        </p:txBody>
      </p:sp>
      <p:sp>
        <p:nvSpPr>
          <p:cNvPr id="79" name="Title 78">
            <a:extLst>
              <a:ext uri="{FF2B5EF4-FFF2-40B4-BE49-F238E27FC236}">
                <a16:creationId xmlns:a16="http://schemas.microsoft.com/office/drawing/2014/main" id="{76B9ECB2-DAED-4C1F-A9AE-5C79ADB1D68E}"/>
              </a:ext>
            </a:extLst>
          </p:cNvPr>
          <p:cNvSpPr>
            <a:spLocks noGrp="1"/>
          </p:cNvSpPr>
          <p:nvPr>
            <p:ph type="title"/>
          </p:nvPr>
        </p:nvSpPr>
        <p:spPr>
          <a:xfrm>
            <a:off x="395801" y="106517"/>
            <a:ext cx="11400398" cy="646016"/>
          </a:xfrm>
        </p:spPr>
        <p:txBody>
          <a:bodyPr>
            <a:noAutofit/>
          </a:bodyPr>
          <a:lstStyle/>
          <a:p>
            <a:pPr algn="ctr"/>
            <a:r>
              <a:rPr lang="en-US" dirty="0">
                <a:solidFill>
                  <a:schemeClr val="bg1"/>
                </a:solidFill>
              </a:rPr>
              <a:t>AHM Diagram</a:t>
            </a:r>
          </a:p>
        </p:txBody>
      </p:sp>
      <p:sp>
        <p:nvSpPr>
          <p:cNvPr id="83" name="Rectangle 82">
            <a:extLst>
              <a:ext uri="{FF2B5EF4-FFF2-40B4-BE49-F238E27FC236}">
                <a16:creationId xmlns:a16="http://schemas.microsoft.com/office/drawing/2014/main" id="{C83B87B7-CA5F-400E-87FE-E5ABD71DE2D7}"/>
              </a:ext>
            </a:extLst>
          </p:cNvPr>
          <p:cNvSpPr/>
          <p:nvPr/>
        </p:nvSpPr>
        <p:spPr>
          <a:xfrm>
            <a:off x="4027249" y="1673148"/>
            <a:ext cx="3939702"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4" name="TextBox 83">
            <a:extLst>
              <a:ext uri="{FF2B5EF4-FFF2-40B4-BE49-F238E27FC236}">
                <a16:creationId xmlns:a16="http://schemas.microsoft.com/office/drawing/2014/main" id="{48AEB536-9F4D-4DBF-836F-36A020520BB4}"/>
              </a:ext>
            </a:extLst>
          </p:cNvPr>
          <p:cNvSpPr txBox="1"/>
          <p:nvPr/>
        </p:nvSpPr>
        <p:spPr>
          <a:xfrm>
            <a:off x="4276928" y="2137837"/>
            <a:ext cx="363814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Population Objective Range</a:t>
            </a:r>
          </a:p>
        </p:txBody>
      </p:sp>
    </p:spTree>
    <p:extLst>
      <p:ext uri="{BB962C8B-B14F-4D97-AF65-F5344CB8AC3E}">
        <p14:creationId xmlns:p14="http://schemas.microsoft.com/office/powerpoint/2010/main" val="1364750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83" grpId="0" animBg="1"/>
      <p:bldP spid="8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F554F9A9-65D0-4420-ACF2-C0CC3ABA4C8B}"/>
              </a:ext>
            </a:extLst>
          </p:cNvPr>
          <p:cNvSpPr/>
          <p:nvPr/>
        </p:nvSpPr>
        <p:spPr>
          <a:xfrm>
            <a:off x="5880373" y="1454265"/>
            <a:ext cx="204281" cy="14591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66770DE-1124-45C6-8856-6536189C7F36}"/>
              </a:ext>
            </a:extLst>
          </p:cNvPr>
          <p:cNvSpPr txBox="1"/>
          <p:nvPr/>
        </p:nvSpPr>
        <p:spPr>
          <a:xfrm>
            <a:off x="4990292" y="1080079"/>
            <a:ext cx="21595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Long-Term Average</a:t>
            </a:r>
          </a:p>
        </p:txBody>
      </p:sp>
      <p:cxnSp>
        <p:nvCxnSpPr>
          <p:cNvPr id="9" name="Straight Arrow Connector 8">
            <a:extLst>
              <a:ext uri="{FF2B5EF4-FFF2-40B4-BE49-F238E27FC236}">
                <a16:creationId xmlns:a16="http://schemas.microsoft.com/office/drawing/2014/main" id="{67C2A921-98F5-45AD-9822-1D330E388882}"/>
              </a:ext>
            </a:extLst>
          </p:cNvPr>
          <p:cNvCxnSpPr>
            <a:cxnSpLocks/>
          </p:cNvCxnSpPr>
          <p:nvPr/>
        </p:nvCxnSpPr>
        <p:spPr>
          <a:xfrm flipV="1">
            <a:off x="5870634" y="1529351"/>
            <a:ext cx="2416718" cy="274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E5C618E-E3EE-4F8D-9574-4E153AF0B2AC}"/>
              </a:ext>
            </a:extLst>
          </p:cNvPr>
          <p:cNvCxnSpPr>
            <a:cxnSpLocks/>
            <a:stCxn id="6" idx="6"/>
          </p:cNvCxnSpPr>
          <p:nvPr/>
        </p:nvCxnSpPr>
        <p:spPr>
          <a:xfrm flipH="1">
            <a:off x="3685607" y="1527223"/>
            <a:ext cx="2399047" cy="0"/>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16ED1B0-1B0D-449B-8B14-0BA52E39C438}"/>
              </a:ext>
            </a:extLst>
          </p:cNvPr>
          <p:cNvSpPr txBox="1"/>
          <p:nvPr/>
        </p:nvSpPr>
        <p:spPr>
          <a:xfrm>
            <a:off x="7373569" y="1182219"/>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5" name="TextBox 14">
            <a:extLst>
              <a:ext uri="{FF2B5EF4-FFF2-40B4-BE49-F238E27FC236}">
                <a16:creationId xmlns:a16="http://schemas.microsoft.com/office/drawing/2014/main" id="{CFB5AD52-A0BF-4785-B611-2FDD66FE3C9E}"/>
              </a:ext>
            </a:extLst>
          </p:cNvPr>
          <p:cNvSpPr txBox="1"/>
          <p:nvPr/>
        </p:nvSpPr>
        <p:spPr>
          <a:xfrm>
            <a:off x="4036982" y="1153036"/>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6" name="Rectangle 15">
            <a:extLst>
              <a:ext uri="{FF2B5EF4-FFF2-40B4-BE49-F238E27FC236}">
                <a16:creationId xmlns:a16="http://schemas.microsoft.com/office/drawing/2014/main" id="{1B432FBB-5B35-4994-AC8B-22C74DC64386}"/>
              </a:ext>
            </a:extLst>
          </p:cNvPr>
          <p:cNvSpPr/>
          <p:nvPr/>
        </p:nvSpPr>
        <p:spPr>
          <a:xfrm>
            <a:off x="4027249" y="1673148"/>
            <a:ext cx="3939702"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29776623-855E-4762-A454-80E84285A732}"/>
              </a:ext>
            </a:extLst>
          </p:cNvPr>
          <p:cNvSpPr txBox="1"/>
          <p:nvPr/>
        </p:nvSpPr>
        <p:spPr>
          <a:xfrm>
            <a:off x="4276928" y="2137837"/>
            <a:ext cx="363814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Population Objective Range</a:t>
            </a:r>
          </a:p>
        </p:txBody>
      </p:sp>
      <p:sp>
        <p:nvSpPr>
          <p:cNvPr id="22" name="Oval 21">
            <a:extLst>
              <a:ext uri="{FF2B5EF4-FFF2-40B4-BE49-F238E27FC236}">
                <a16:creationId xmlns:a16="http://schemas.microsoft.com/office/drawing/2014/main" id="{482AF6AA-3952-468A-8308-9EE3C747BFE5}"/>
              </a:ext>
            </a:extLst>
          </p:cNvPr>
          <p:cNvSpPr/>
          <p:nvPr/>
        </p:nvSpPr>
        <p:spPr>
          <a:xfrm>
            <a:off x="4292350" y="3394948"/>
            <a:ext cx="3469998" cy="1906616"/>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BD63B17D-9C7B-4B8F-A94E-88456BD6F919}"/>
              </a:ext>
            </a:extLst>
          </p:cNvPr>
          <p:cNvSpPr txBox="1"/>
          <p:nvPr/>
        </p:nvSpPr>
        <p:spPr>
          <a:xfrm>
            <a:off x="4401768" y="3932759"/>
            <a:ext cx="316148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Standard Regulation Package</a:t>
            </a:r>
          </a:p>
        </p:txBody>
      </p:sp>
      <p:sp>
        <p:nvSpPr>
          <p:cNvPr id="79" name="Title 78">
            <a:extLst>
              <a:ext uri="{FF2B5EF4-FFF2-40B4-BE49-F238E27FC236}">
                <a16:creationId xmlns:a16="http://schemas.microsoft.com/office/drawing/2014/main" id="{76B9ECB2-DAED-4C1F-A9AE-5C79ADB1D68E}"/>
              </a:ext>
            </a:extLst>
          </p:cNvPr>
          <p:cNvSpPr>
            <a:spLocks noGrp="1"/>
          </p:cNvSpPr>
          <p:nvPr>
            <p:ph type="title"/>
          </p:nvPr>
        </p:nvSpPr>
        <p:spPr>
          <a:xfrm>
            <a:off x="395801" y="106517"/>
            <a:ext cx="11400398" cy="646016"/>
          </a:xfrm>
        </p:spPr>
        <p:txBody>
          <a:bodyPr>
            <a:noAutofit/>
          </a:bodyPr>
          <a:lstStyle/>
          <a:p>
            <a:pPr algn="ctr"/>
            <a:r>
              <a:rPr lang="en-US" dirty="0">
                <a:solidFill>
                  <a:schemeClr val="bg1"/>
                </a:solidFill>
              </a:rPr>
              <a:t>AHM Diagram</a:t>
            </a:r>
          </a:p>
        </p:txBody>
      </p:sp>
    </p:spTree>
    <p:extLst>
      <p:ext uri="{BB962C8B-B14F-4D97-AF65-F5344CB8AC3E}">
        <p14:creationId xmlns:p14="http://schemas.microsoft.com/office/powerpoint/2010/main" val="2956109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F554F9A9-65D0-4420-ACF2-C0CC3ABA4C8B}"/>
              </a:ext>
            </a:extLst>
          </p:cNvPr>
          <p:cNvSpPr/>
          <p:nvPr/>
        </p:nvSpPr>
        <p:spPr>
          <a:xfrm>
            <a:off x="5880373" y="1454265"/>
            <a:ext cx="204281" cy="14591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66770DE-1124-45C6-8856-6536189C7F36}"/>
              </a:ext>
            </a:extLst>
          </p:cNvPr>
          <p:cNvSpPr txBox="1"/>
          <p:nvPr/>
        </p:nvSpPr>
        <p:spPr>
          <a:xfrm>
            <a:off x="4990292" y="1080079"/>
            <a:ext cx="21595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Long-Term Average</a:t>
            </a:r>
          </a:p>
        </p:txBody>
      </p:sp>
      <p:cxnSp>
        <p:nvCxnSpPr>
          <p:cNvPr id="9" name="Straight Arrow Connector 8">
            <a:extLst>
              <a:ext uri="{FF2B5EF4-FFF2-40B4-BE49-F238E27FC236}">
                <a16:creationId xmlns:a16="http://schemas.microsoft.com/office/drawing/2014/main" id="{67C2A921-98F5-45AD-9822-1D330E388882}"/>
              </a:ext>
            </a:extLst>
          </p:cNvPr>
          <p:cNvCxnSpPr>
            <a:cxnSpLocks/>
          </p:cNvCxnSpPr>
          <p:nvPr/>
        </p:nvCxnSpPr>
        <p:spPr>
          <a:xfrm flipV="1">
            <a:off x="5870634" y="1529351"/>
            <a:ext cx="2416718" cy="274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E5C618E-E3EE-4F8D-9574-4E153AF0B2AC}"/>
              </a:ext>
            </a:extLst>
          </p:cNvPr>
          <p:cNvCxnSpPr>
            <a:cxnSpLocks/>
            <a:stCxn id="6" idx="6"/>
          </p:cNvCxnSpPr>
          <p:nvPr/>
        </p:nvCxnSpPr>
        <p:spPr>
          <a:xfrm flipH="1">
            <a:off x="3685607" y="1527223"/>
            <a:ext cx="2399047" cy="0"/>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16ED1B0-1B0D-449B-8B14-0BA52E39C438}"/>
              </a:ext>
            </a:extLst>
          </p:cNvPr>
          <p:cNvSpPr txBox="1"/>
          <p:nvPr/>
        </p:nvSpPr>
        <p:spPr>
          <a:xfrm>
            <a:off x="7373569" y="1182219"/>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5" name="TextBox 14">
            <a:extLst>
              <a:ext uri="{FF2B5EF4-FFF2-40B4-BE49-F238E27FC236}">
                <a16:creationId xmlns:a16="http://schemas.microsoft.com/office/drawing/2014/main" id="{CFB5AD52-A0BF-4785-B611-2FDD66FE3C9E}"/>
              </a:ext>
            </a:extLst>
          </p:cNvPr>
          <p:cNvSpPr txBox="1"/>
          <p:nvPr/>
        </p:nvSpPr>
        <p:spPr>
          <a:xfrm>
            <a:off x="4036982" y="1153036"/>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6" name="Rectangle 15">
            <a:extLst>
              <a:ext uri="{FF2B5EF4-FFF2-40B4-BE49-F238E27FC236}">
                <a16:creationId xmlns:a16="http://schemas.microsoft.com/office/drawing/2014/main" id="{1B432FBB-5B35-4994-AC8B-22C74DC64386}"/>
              </a:ext>
            </a:extLst>
          </p:cNvPr>
          <p:cNvSpPr/>
          <p:nvPr/>
        </p:nvSpPr>
        <p:spPr>
          <a:xfrm>
            <a:off x="4027249" y="1673148"/>
            <a:ext cx="3939702"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29776623-855E-4762-A454-80E84285A732}"/>
              </a:ext>
            </a:extLst>
          </p:cNvPr>
          <p:cNvSpPr txBox="1"/>
          <p:nvPr/>
        </p:nvSpPr>
        <p:spPr>
          <a:xfrm>
            <a:off x="4276928" y="2137837"/>
            <a:ext cx="363814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Population Objective Range</a:t>
            </a:r>
          </a:p>
        </p:txBody>
      </p:sp>
      <p:sp>
        <p:nvSpPr>
          <p:cNvPr id="19" name="Rectangle 18">
            <a:extLst>
              <a:ext uri="{FF2B5EF4-FFF2-40B4-BE49-F238E27FC236}">
                <a16:creationId xmlns:a16="http://schemas.microsoft.com/office/drawing/2014/main" id="{BDE13B12-1A3F-461F-A54F-EE7DF3DBCBE5}"/>
              </a:ext>
            </a:extLst>
          </p:cNvPr>
          <p:cNvSpPr/>
          <p:nvPr/>
        </p:nvSpPr>
        <p:spPr>
          <a:xfrm>
            <a:off x="110389" y="1682878"/>
            <a:ext cx="3155004"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018A83B8-9DD1-40EA-BB0D-C823EB88BDFA}"/>
              </a:ext>
            </a:extLst>
          </p:cNvPr>
          <p:cNvSpPr txBox="1"/>
          <p:nvPr/>
        </p:nvSpPr>
        <p:spPr>
          <a:xfrm>
            <a:off x="197936" y="1962899"/>
            <a:ext cx="297990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Below Population Objective Range</a:t>
            </a:r>
          </a:p>
        </p:txBody>
      </p:sp>
      <p:cxnSp>
        <p:nvCxnSpPr>
          <p:cNvPr id="36" name="Straight Arrow Connector 35">
            <a:extLst>
              <a:ext uri="{FF2B5EF4-FFF2-40B4-BE49-F238E27FC236}">
                <a16:creationId xmlns:a16="http://schemas.microsoft.com/office/drawing/2014/main" id="{761AF0E6-97FA-48BD-B3B0-77C1DED79BE3}"/>
              </a:ext>
            </a:extLst>
          </p:cNvPr>
          <p:cNvCxnSpPr>
            <a:cxnSpLocks/>
          </p:cNvCxnSpPr>
          <p:nvPr/>
        </p:nvCxnSpPr>
        <p:spPr>
          <a:xfrm flipH="1">
            <a:off x="9729" y="1527223"/>
            <a:ext cx="3581964" cy="1460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06DB2BA0-81CB-4165-951C-038E944B1DA4}"/>
              </a:ext>
            </a:extLst>
          </p:cNvPr>
          <p:cNvSpPr txBox="1"/>
          <p:nvPr/>
        </p:nvSpPr>
        <p:spPr>
          <a:xfrm>
            <a:off x="1436450" y="1130238"/>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79" name="Title 78">
            <a:extLst>
              <a:ext uri="{FF2B5EF4-FFF2-40B4-BE49-F238E27FC236}">
                <a16:creationId xmlns:a16="http://schemas.microsoft.com/office/drawing/2014/main" id="{76B9ECB2-DAED-4C1F-A9AE-5C79ADB1D68E}"/>
              </a:ext>
            </a:extLst>
          </p:cNvPr>
          <p:cNvSpPr>
            <a:spLocks noGrp="1"/>
          </p:cNvSpPr>
          <p:nvPr>
            <p:ph type="title"/>
          </p:nvPr>
        </p:nvSpPr>
        <p:spPr>
          <a:xfrm>
            <a:off x="395801" y="106517"/>
            <a:ext cx="11400398" cy="646016"/>
          </a:xfrm>
        </p:spPr>
        <p:txBody>
          <a:bodyPr>
            <a:noAutofit/>
          </a:bodyPr>
          <a:lstStyle/>
          <a:p>
            <a:pPr algn="ctr"/>
            <a:r>
              <a:rPr lang="en-US" dirty="0">
                <a:solidFill>
                  <a:schemeClr val="bg1"/>
                </a:solidFill>
              </a:rPr>
              <a:t>AHM Diagram</a:t>
            </a:r>
          </a:p>
        </p:txBody>
      </p:sp>
      <p:sp>
        <p:nvSpPr>
          <p:cNvPr id="22" name="Oval 21">
            <a:extLst>
              <a:ext uri="{FF2B5EF4-FFF2-40B4-BE49-F238E27FC236}">
                <a16:creationId xmlns:a16="http://schemas.microsoft.com/office/drawing/2014/main" id="{145C6C16-CABE-4A36-ABC4-6D41EC9E1DD2}"/>
              </a:ext>
            </a:extLst>
          </p:cNvPr>
          <p:cNvSpPr/>
          <p:nvPr/>
        </p:nvSpPr>
        <p:spPr>
          <a:xfrm>
            <a:off x="4292350" y="3394948"/>
            <a:ext cx="3469998" cy="1906616"/>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2DECAD57-1A57-4A2D-979F-4FCCC4C53171}"/>
              </a:ext>
            </a:extLst>
          </p:cNvPr>
          <p:cNvSpPr txBox="1"/>
          <p:nvPr/>
        </p:nvSpPr>
        <p:spPr>
          <a:xfrm>
            <a:off x="4401768" y="3932759"/>
            <a:ext cx="316148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Standard Regulation Package</a:t>
            </a:r>
          </a:p>
        </p:txBody>
      </p:sp>
    </p:spTree>
    <p:extLst>
      <p:ext uri="{BB962C8B-B14F-4D97-AF65-F5344CB8AC3E}">
        <p14:creationId xmlns:p14="http://schemas.microsoft.com/office/powerpoint/2010/main" val="127132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F554F9A9-65D0-4420-ACF2-C0CC3ABA4C8B}"/>
              </a:ext>
            </a:extLst>
          </p:cNvPr>
          <p:cNvSpPr/>
          <p:nvPr/>
        </p:nvSpPr>
        <p:spPr>
          <a:xfrm>
            <a:off x="5880373" y="1454265"/>
            <a:ext cx="204281" cy="14591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66770DE-1124-45C6-8856-6536189C7F36}"/>
              </a:ext>
            </a:extLst>
          </p:cNvPr>
          <p:cNvSpPr txBox="1"/>
          <p:nvPr/>
        </p:nvSpPr>
        <p:spPr>
          <a:xfrm>
            <a:off x="4990292" y="1080079"/>
            <a:ext cx="21595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Long-Term Average</a:t>
            </a:r>
          </a:p>
        </p:txBody>
      </p:sp>
      <p:cxnSp>
        <p:nvCxnSpPr>
          <p:cNvPr id="9" name="Straight Arrow Connector 8">
            <a:extLst>
              <a:ext uri="{FF2B5EF4-FFF2-40B4-BE49-F238E27FC236}">
                <a16:creationId xmlns:a16="http://schemas.microsoft.com/office/drawing/2014/main" id="{67C2A921-98F5-45AD-9822-1D330E388882}"/>
              </a:ext>
            </a:extLst>
          </p:cNvPr>
          <p:cNvCxnSpPr>
            <a:cxnSpLocks/>
          </p:cNvCxnSpPr>
          <p:nvPr/>
        </p:nvCxnSpPr>
        <p:spPr>
          <a:xfrm flipV="1">
            <a:off x="5870634" y="1529351"/>
            <a:ext cx="2416718" cy="274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E5C618E-E3EE-4F8D-9574-4E153AF0B2AC}"/>
              </a:ext>
            </a:extLst>
          </p:cNvPr>
          <p:cNvCxnSpPr>
            <a:cxnSpLocks/>
            <a:stCxn id="6" idx="6"/>
          </p:cNvCxnSpPr>
          <p:nvPr/>
        </p:nvCxnSpPr>
        <p:spPr>
          <a:xfrm flipH="1">
            <a:off x="3685607" y="1527223"/>
            <a:ext cx="2399047" cy="0"/>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16ED1B0-1B0D-449B-8B14-0BA52E39C438}"/>
              </a:ext>
            </a:extLst>
          </p:cNvPr>
          <p:cNvSpPr txBox="1"/>
          <p:nvPr/>
        </p:nvSpPr>
        <p:spPr>
          <a:xfrm>
            <a:off x="7373569" y="1182219"/>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5" name="TextBox 14">
            <a:extLst>
              <a:ext uri="{FF2B5EF4-FFF2-40B4-BE49-F238E27FC236}">
                <a16:creationId xmlns:a16="http://schemas.microsoft.com/office/drawing/2014/main" id="{CFB5AD52-A0BF-4785-B611-2FDD66FE3C9E}"/>
              </a:ext>
            </a:extLst>
          </p:cNvPr>
          <p:cNvSpPr txBox="1"/>
          <p:nvPr/>
        </p:nvSpPr>
        <p:spPr>
          <a:xfrm>
            <a:off x="4036982" y="1153036"/>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6" name="Rectangle 15">
            <a:extLst>
              <a:ext uri="{FF2B5EF4-FFF2-40B4-BE49-F238E27FC236}">
                <a16:creationId xmlns:a16="http://schemas.microsoft.com/office/drawing/2014/main" id="{1B432FBB-5B35-4994-AC8B-22C74DC64386}"/>
              </a:ext>
            </a:extLst>
          </p:cNvPr>
          <p:cNvSpPr/>
          <p:nvPr/>
        </p:nvSpPr>
        <p:spPr>
          <a:xfrm>
            <a:off x="4027249" y="1673148"/>
            <a:ext cx="3939702"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29776623-855E-4762-A454-80E84285A732}"/>
              </a:ext>
            </a:extLst>
          </p:cNvPr>
          <p:cNvSpPr txBox="1"/>
          <p:nvPr/>
        </p:nvSpPr>
        <p:spPr>
          <a:xfrm>
            <a:off x="4276928" y="2137837"/>
            <a:ext cx="363814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Population Objective Range</a:t>
            </a:r>
          </a:p>
        </p:txBody>
      </p:sp>
      <p:sp>
        <p:nvSpPr>
          <p:cNvPr id="19" name="Rectangle 18">
            <a:extLst>
              <a:ext uri="{FF2B5EF4-FFF2-40B4-BE49-F238E27FC236}">
                <a16:creationId xmlns:a16="http://schemas.microsoft.com/office/drawing/2014/main" id="{BDE13B12-1A3F-461F-A54F-EE7DF3DBCBE5}"/>
              </a:ext>
            </a:extLst>
          </p:cNvPr>
          <p:cNvSpPr/>
          <p:nvPr/>
        </p:nvSpPr>
        <p:spPr>
          <a:xfrm>
            <a:off x="110389" y="1682878"/>
            <a:ext cx="3155004"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018A83B8-9DD1-40EA-BB0D-C823EB88BDFA}"/>
              </a:ext>
            </a:extLst>
          </p:cNvPr>
          <p:cNvSpPr txBox="1"/>
          <p:nvPr/>
        </p:nvSpPr>
        <p:spPr>
          <a:xfrm>
            <a:off x="197936" y="1962899"/>
            <a:ext cx="297990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Below Population Objective Range</a:t>
            </a:r>
          </a:p>
        </p:txBody>
      </p:sp>
      <p:sp>
        <p:nvSpPr>
          <p:cNvPr id="22" name="Oval 21">
            <a:extLst>
              <a:ext uri="{FF2B5EF4-FFF2-40B4-BE49-F238E27FC236}">
                <a16:creationId xmlns:a16="http://schemas.microsoft.com/office/drawing/2014/main" id="{482AF6AA-3952-468A-8308-9EE3C747BFE5}"/>
              </a:ext>
            </a:extLst>
          </p:cNvPr>
          <p:cNvSpPr/>
          <p:nvPr/>
        </p:nvSpPr>
        <p:spPr>
          <a:xfrm>
            <a:off x="4292350" y="3394948"/>
            <a:ext cx="3469998" cy="1906616"/>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BD63B17D-9C7B-4B8F-A94E-88456BD6F919}"/>
              </a:ext>
            </a:extLst>
          </p:cNvPr>
          <p:cNvSpPr txBox="1"/>
          <p:nvPr/>
        </p:nvSpPr>
        <p:spPr>
          <a:xfrm>
            <a:off x="4401768" y="3932759"/>
            <a:ext cx="316148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Standard Regulation Package</a:t>
            </a:r>
          </a:p>
        </p:txBody>
      </p:sp>
      <p:sp>
        <p:nvSpPr>
          <p:cNvPr id="26" name="Oval 25">
            <a:extLst>
              <a:ext uri="{FF2B5EF4-FFF2-40B4-BE49-F238E27FC236}">
                <a16:creationId xmlns:a16="http://schemas.microsoft.com/office/drawing/2014/main" id="{F72CFFE2-D86F-40CF-93B0-B578CDE38E74}"/>
              </a:ext>
            </a:extLst>
          </p:cNvPr>
          <p:cNvSpPr/>
          <p:nvPr/>
        </p:nvSpPr>
        <p:spPr>
          <a:xfrm>
            <a:off x="116732" y="3424113"/>
            <a:ext cx="2548647" cy="1632145"/>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FFE611F6-BEC7-4ADF-A910-BB9B7B9F60CA}"/>
              </a:ext>
            </a:extLst>
          </p:cNvPr>
          <p:cNvSpPr txBox="1"/>
          <p:nvPr/>
        </p:nvSpPr>
        <p:spPr>
          <a:xfrm>
            <a:off x="362359" y="3649742"/>
            <a:ext cx="2071989"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Restrictive Regulation Package</a:t>
            </a:r>
          </a:p>
        </p:txBody>
      </p:sp>
      <p:cxnSp>
        <p:nvCxnSpPr>
          <p:cNvPr id="36" name="Straight Arrow Connector 35">
            <a:extLst>
              <a:ext uri="{FF2B5EF4-FFF2-40B4-BE49-F238E27FC236}">
                <a16:creationId xmlns:a16="http://schemas.microsoft.com/office/drawing/2014/main" id="{761AF0E6-97FA-48BD-B3B0-77C1DED79BE3}"/>
              </a:ext>
            </a:extLst>
          </p:cNvPr>
          <p:cNvCxnSpPr>
            <a:cxnSpLocks/>
          </p:cNvCxnSpPr>
          <p:nvPr/>
        </p:nvCxnSpPr>
        <p:spPr>
          <a:xfrm flipH="1">
            <a:off x="9729" y="1527223"/>
            <a:ext cx="3581964" cy="1460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06DB2BA0-81CB-4165-951C-038E944B1DA4}"/>
              </a:ext>
            </a:extLst>
          </p:cNvPr>
          <p:cNvSpPr txBox="1"/>
          <p:nvPr/>
        </p:nvSpPr>
        <p:spPr>
          <a:xfrm>
            <a:off x="1436450" y="1130238"/>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79" name="Title 78">
            <a:extLst>
              <a:ext uri="{FF2B5EF4-FFF2-40B4-BE49-F238E27FC236}">
                <a16:creationId xmlns:a16="http://schemas.microsoft.com/office/drawing/2014/main" id="{76B9ECB2-DAED-4C1F-A9AE-5C79ADB1D68E}"/>
              </a:ext>
            </a:extLst>
          </p:cNvPr>
          <p:cNvSpPr>
            <a:spLocks noGrp="1"/>
          </p:cNvSpPr>
          <p:nvPr>
            <p:ph type="title"/>
          </p:nvPr>
        </p:nvSpPr>
        <p:spPr>
          <a:xfrm>
            <a:off x="395801" y="106517"/>
            <a:ext cx="11400398" cy="646016"/>
          </a:xfrm>
        </p:spPr>
        <p:txBody>
          <a:bodyPr>
            <a:noAutofit/>
          </a:bodyPr>
          <a:lstStyle/>
          <a:p>
            <a:pPr algn="ctr"/>
            <a:r>
              <a:rPr lang="en-US" dirty="0">
                <a:solidFill>
                  <a:schemeClr val="bg1"/>
                </a:solidFill>
              </a:rPr>
              <a:t>AHM Diagram</a:t>
            </a:r>
          </a:p>
        </p:txBody>
      </p:sp>
    </p:spTree>
    <p:extLst>
      <p:ext uri="{BB962C8B-B14F-4D97-AF65-F5344CB8AC3E}">
        <p14:creationId xmlns:p14="http://schemas.microsoft.com/office/powerpoint/2010/main" val="256368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F554F9A9-65D0-4420-ACF2-C0CC3ABA4C8B}"/>
              </a:ext>
            </a:extLst>
          </p:cNvPr>
          <p:cNvSpPr/>
          <p:nvPr/>
        </p:nvSpPr>
        <p:spPr>
          <a:xfrm>
            <a:off x="5880373" y="1454265"/>
            <a:ext cx="204281" cy="14591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66770DE-1124-45C6-8856-6536189C7F36}"/>
              </a:ext>
            </a:extLst>
          </p:cNvPr>
          <p:cNvSpPr txBox="1"/>
          <p:nvPr/>
        </p:nvSpPr>
        <p:spPr>
          <a:xfrm>
            <a:off x="4990292" y="1080079"/>
            <a:ext cx="21595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Long-Term Average</a:t>
            </a:r>
          </a:p>
        </p:txBody>
      </p:sp>
      <p:cxnSp>
        <p:nvCxnSpPr>
          <p:cNvPr id="9" name="Straight Arrow Connector 8">
            <a:extLst>
              <a:ext uri="{FF2B5EF4-FFF2-40B4-BE49-F238E27FC236}">
                <a16:creationId xmlns:a16="http://schemas.microsoft.com/office/drawing/2014/main" id="{67C2A921-98F5-45AD-9822-1D330E388882}"/>
              </a:ext>
            </a:extLst>
          </p:cNvPr>
          <p:cNvCxnSpPr>
            <a:cxnSpLocks/>
          </p:cNvCxnSpPr>
          <p:nvPr/>
        </p:nvCxnSpPr>
        <p:spPr>
          <a:xfrm flipV="1">
            <a:off x="5870634" y="1529351"/>
            <a:ext cx="2416718" cy="274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E5C618E-E3EE-4F8D-9574-4E153AF0B2AC}"/>
              </a:ext>
            </a:extLst>
          </p:cNvPr>
          <p:cNvCxnSpPr>
            <a:cxnSpLocks/>
            <a:stCxn id="6" idx="6"/>
          </p:cNvCxnSpPr>
          <p:nvPr/>
        </p:nvCxnSpPr>
        <p:spPr>
          <a:xfrm flipH="1">
            <a:off x="3685607" y="1527223"/>
            <a:ext cx="2399047" cy="0"/>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16ED1B0-1B0D-449B-8B14-0BA52E39C438}"/>
              </a:ext>
            </a:extLst>
          </p:cNvPr>
          <p:cNvSpPr txBox="1"/>
          <p:nvPr/>
        </p:nvSpPr>
        <p:spPr>
          <a:xfrm>
            <a:off x="7373569" y="1182219"/>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5" name="TextBox 14">
            <a:extLst>
              <a:ext uri="{FF2B5EF4-FFF2-40B4-BE49-F238E27FC236}">
                <a16:creationId xmlns:a16="http://schemas.microsoft.com/office/drawing/2014/main" id="{CFB5AD52-A0BF-4785-B611-2FDD66FE3C9E}"/>
              </a:ext>
            </a:extLst>
          </p:cNvPr>
          <p:cNvSpPr txBox="1"/>
          <p:nvPr/>
        </p:nvSpPr>
        <p:spPr>
          <a:xfrm>
            <a:off x="4036982" y="1153036"/>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6" name="Rectangle 15">
            <a:extLst>
              <a:ext uri="{FF2B5EF4-FFF2-40B4-BE49-F238E27FC236}">
                <a16:creationId xmlns:a16="http://schemas.microsoft.com/office/drawing/2014/main" id="{1B432FBB-5B35-4994-AC8B-22C74DC64386}"/>
              </a:ext>
            </a:extLst>
          </p:cNvPr>
          <p:cNvSpPr/>
          <p:nvPr/>
        </p:nvSpPr>
        <p:spPr>
          <a:xfrm>
            <a:off x="4027249" y="1673148"/>
            <a:ext cx="3939702"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29776623-855E-4762-A454-80E84285A732}"/>
              </a:ext>
            </a:extLst>
          </p:cNvPr>
          <p:cNvSpPr txBox="1"/>
          <p:nvPr/>
        </p:nvSpPr>
        <p:spPr>
          <a:xfrm>
            <a:off x="4276928" y="2137837"/>
            <a:ext cx="363814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Population Objective Range</a:t>
            </a:r>
          </a:p>
        </p:txBody>
      </p:sp>
      <p:sp>
        <p:nvSpPr>
          <p:cNvPr id="18" name="Rectangle 17">
            <a:extLst>
              <a:ext uri="{FF2B5EF4-FFF2-40B4-BE49-F238E27FC236}">
                <a16:creationId xmlns:a16="http://schemas.microsoft.com/office/drawing/2014/main" id="{7D36CDB0-CB3E-4F3C-9758-F260221C8114}"/>
              </a:ext>
            </a:extLst>
          </p:cNvPr>
          <p:cNvSpPr/>
          <p:nvPr/>
        </p:nvSpPr>
        <p:spPr>
          <a:xfrm>
            <a:off x="8732055" y="1673151"/>
            <a:ext cx="3349558"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BDE13B12-1A3F-461F-A54F-EE7DF3DBCBE5}"/>
              </a:ext>
            </a:extLst>
          </p:cNvPr>
          <p:cNvSpPr/>
          <p:nvPr/>
        </p:nvSpPr>
        <p:spPr>
          <a:xfrm>
            <a:off x="110389" y="1682878"/>
            <a:ext cx="3155004"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4F44308B-C977-4DE7-A605-FB6A23140398}"/>
              </a:ext>
            </a:extLst>
          </p:cNvPr>
          <p:cNvSpPr txBox="1"/>
          <p:nvPr/>
        </p:nvSpPr>
        <p:spPr>
          <a:xfrm>
            <a:off x="8916879" y="1953173"/>
            <a:ext cx="297990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Above Population Objective Range</a:t>
            </a:r>
          </a:p>
        </p:txBody>
      </p:sp>
      <p:sp>
        <p:nvSpPr>
          <p:cNvPr id="21" name="TextBox 20">
            <a:extLst>
              <a:ext uri="{FF2B5EF4-FFF2-40B4-BE49-F238E27FC236}">
                <a16:creationId xmlns:a16="http://schemas.microsoft.com/office/drawing/2014/main" id="{018A83B8-9DD1-40EA-BB0D-C823EB88BDFA}"/>
              </a:ext>
            </a:extLst>
          </p:cNvPr>
          <p:cNvSpPr txBox="1"/>
          <p:nvPr/>
        </p:nvSpPr>
        <p:spPr>
          <a:xfrm>
            <a:off x="197936" y="1962899"/>
            <a:ext cx="297990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Below Population Objective Range</a:t>
            </a:r>
          </a:p>
        </p:txBody>
      </p:sp>
      <p:sp>
        <p:nvSpPr>
          <p:cNvPr id="22" name="Oval 21">
            <a:extLst>
              <a:ext uri="{FF2B5EF4-FFF2-40B4-BE49-F238E27FC236}">
                <a16:creationId xmlns:a16="http://schemas.microsoft.com/office/drawing/2014/main" id="{482AF6AA-3952-468A-8308-9EE3C747BFE5}"/>
              </a:ext>
            </a:extLst>
          </p:cNvPr>
          <p:cNvSpPr/>
          <p:nvPr/>
        </p:nvSpPr>
        <p:spPr>
          <a:xfrm>
            <a:off x="4292350" y="3394948"/>
            <a:ext cx="3469998" cy="1906616"/>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BD63B17D-9C7B-4B8F-A94E-88456BD6F919}"/>
              </a:ext>
            </a:extLst>
          </p:cNvPr>
          <p:cNvSpPr txBox="1"/>
          <p:nvPr/>
        </p:nvSpPr>
        <p:spPr>
          <a:xfrm>
            <a:off x="4401768" y="3932759"/>
            <a:ext cx="316148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Standard Regulation Package</a:t>
            </a:r>
          </a:p>
        </p:txBody>
      </p:sp>
      <p:sp>
        <p:nvSpPr>
          <p:cNvPr id="25" name="Oval 24">
            <a:extLst>
              <a:ext uri="{FF2B5EF4-FFF2-40B4-BE49-F238E27FC236}">
                <a16:creationId xmlns:a16="http://schemas.microsoft.com/office/drawing/2014/main" id="{ADEBAAC5-FE1A-4600-BE4A-7EE3B703D6A1}"/>
              </a:ext>
            </a:extLst>
          </p:cNvPr>
          <p:cNvSpPr/>
          <p:nvPr/>
        </p:nvSpPr>
        <p:spPr>
          <a:xfrm>
            <a:off x="9321507" y="3433835"/>
            <a:ext cx="2753760" cy="1632145"/>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6" name="Oval 25">
            <a:extLst>
              <a:ext uri="{FF2B5EF4-FFF2-40B4-BE49-F238E27FC236}">
                <a16:creationId xmlns:a16="http://schemas.microsoft.com/office/drawing/2014/main" id="{F72CFFE2-D86F-40CF-93B0-B578CDE38E74}"/>
              </a:ext>
            </a:extLst>
          </p:cNvPr>
          <p:cNvSpPr/>
          <p:nvPr/>
        </p:nvSpPr>
        <p:spPr>
          <a:xfrm>
            <a:off x="116732" y="3424113"/>
            <a:ext cx="2548647" cy="1632145"/>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4E44DC04-5F99-400B-91DD-4D70CA6EE37D}"/>
              </a:ext>
            </a:extLst>
          </p:cNvPr>
          <p:cNvSpPr txBox="1"/>
          <p:nvPr/>
        </p:nvSpPr>
        <p:spPr>
          <a:xfrm>
            <a:off x="9634016" y="3584750"/>
            <a:ext cx="2128741"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Liberal Regulation Package</a:t>
            </a:r>
          </a:p>
        </p:txBody>
      </p:sp>
      <p:sp>
        <p:nvSpPr>
          <p:cNvPr id="28" name="TextBox 27">
            <a:extLst>
              <a:ext uri="{FF2B5EF4-FFF2-40B4-BE49-F238E27FC236}">
                <a16:creationId xmlns:a16="http://schemas.microsoft.com/office/drawing/2014/main" id="{FFE611F6-BEC7-4ADF-A910-BB9B7B9F60CA}"/>
              </a:ext>
            </a:extLst>
          </p:cNvPr>
          <p:cNvSpPr txBox="1"/>
          <p:nvPr/>
        </p:nvSpPr>
        <p:spPr>
          <a:xfrm>
            <a:off x="362359" y="3649742"/>
            <a:ext cx="2071989"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Restrictive Regulation Package</a:t>
            </a:r>
          </a:p>
        </p:txBody>
      </p:sp>
      <p:cxnSp>
        <p:nvCxnSpPr>
          <p:cNvPr id="34" name="Straight Arrow Connector 33">
            <a:extLst>
              <a:ext uri="{FF2B5EF4-FFF2-40B4-BE49-F238E27FC236}">
                <a16:creationId xmlns:a16="http://schemas.microsoft.com/office/drawing/2014/main" id="{B9A72BF0-47AA-4A15-BEDC-CBBDA4084A9B}"/>
              </a:ext>
            </a:extLst>
          </p:cNvPr>
          <p:cNvCxnSpPr>
            <a:cxnSpLocks/>
          </p:cNvCxnSpPr>
          <p:nvPr/>
        </p:nvCxnSpPr>
        <p:spPr>
          <a:xfrm>
            <a:off x="8489482" y="1522368"/>
            <a:ext cx="3702518" cy="7291"/>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761AF0E6-97FA-48BD-B3B0-77C1DED79BE3}"/>
              </a:ext>
            </a:extLst>
          </p:cNvPr>
          <p:cNvCxnSpPr>
            <a:cxnSpLocks/>
          </p:cNvCxnSpPr>
          <p:nvPr/>
        </p:nvCxnSpPr>
        <p:spPr>
          <a:xfrm flipH="1">
            <a:off x="9729" y="1527223"/>
            <a:ext cx="3581964" cy="1460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EC8C317-A909-43DF-939C-6DC9C6382493}"/>
              </a:ext>
            </a:extLst>
          </p:cNvPr>
          <p:cNvSpPr txBox="1"/>
          <p:nvPr/>
        </p:nvSpPr>
        <p:spPr>
          <a:xfrm>
            <a:off x="9970851" y="1160019"/>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40" name="TextBox 39">
            <a:extLst>
              <a:ext uri="{FF2B5EF4-FFF2-40B4-BE49-F238E27FC236}">
                <a16:creationId xmlns:a16="http://schemas.microsoft.com/office/drawing/2014/main" id="{06DB2BA0-81CB-4165-951C-038E944B1DA4}"/>
              </a:ext>
            </a:extLst>
          </p:cNvPr>
          <p:cNvSpPr txBox="1"/>
          <p:nvPr/>
        </p:nvSpPr>
        <p:spPr>
          <a:xfrm>
            <a:off x="1436450" y="1130238"/>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79" name="Title 78">
            <a:extLst>
              <a:ext uri="{FF2B5EF4-FFF2-40B4-BE49-F238E27FC236}">
                <a16:creationId xmlns:a16="http://schemas.microsoft.com/office/drawing/2014/main" id="{76B9ECB2-DAED-4C1F-A9AE-5C79ADB1D68E}"/>
              </a:ext>
            </a:extLst>
          </p:cNvPr>
          <p:cNvSpPr>
            <a:spLocks noGrp="1"/>
          </p:cNvSpPr>
          <p:nvPr>
            <p:ph type="title"/>
          </p:nvPr>
        </p:nvSpPr>
        <p:spPr>
          <a:xfrm>
            <a:off x="395801" y="106517"/>
            <a:ext cx="11400398" cy="646016"/>
          </a:xfrm>
        </p:spPr>
        <p:txBody>
          <a:bodyPr>
            <a:noAutofit/>
          </a:bodyPr>
          <a:lstStyle/>
          <a:p>
            <a:pPr algn="ctr"/>
            <a:r>
              <a:rPr lang="en-US" dirty="0">
                <a:solidFill>
                  <a:schemeClr val="bg1"/>
                </a:solidFill>
              </a:rPr>
              <a:t>AHM Diagram</a:t>
            </a:r>
          </a:p>
        </p:txBody>
      </p:sp>
      <p:cxnSp>
        <p:nvCxnSpPr>
          <p:cNvPr id="32" name="Straight Arrow Connector 31">
            <a:extLst>
              <a:ext uri="{FF2B5EF4-FFF2-40B4-BE49-F238E27FC236}">
                <a16:creationId xmlns:a16="http://schemas.microsoft.com/office/drawing/2014/main" id="{E9CC52A6-BB46-4737-92E1-B3E399DF6CE4}"/>
              </a:ext>
            </a:extLst>
          </p:cNvPr>
          <p:cNvCxnSpPr>
            <a:cxnSpLocks/>
          </p:cNvCxnSpPr>
          <p:nvPr/>
        </p:nvCxnSpPr>
        <p:spPr>
          <a:xfrm>
            <a:off x="3280466" y="4367316"/>
            <a:ext cx="996462" cy="0"/>
          </a:xfrm>
          <a:prstGeom prst="straightConnector1">
            <a:avLst/>
          </a:prstGeom>
          <a:ln w="539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994FB4C7-3912-439D-87B7-4175618B909C}"/>
              </a:ext>
            </a:extLst>
          </p:cNvPr>
          <p:cNvCxnSpPr>
            <a:cxnSpLocks/>
          </p:cNvCxnSpPr>
          <p:nvPr/>
        </p:nvCxnSpPr>
        <p:spPr>
          <a:xfrm flipH="1">
            <a:off x="2899337" y="4367316"/>
            <a:ext cx="785446" cy="0"/>
          </a:xfrm>
          <a:prstGeom prst="straightConnector1">
            <a:avLst/>
          </a:prstGeom>
          <a:ln w="539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28A5778-A58C-4F9B-968B-A98989D7755B}"/>
              </a:ext>
            </a:extLst>
          </p:cNvPr>
          <p:cNvCxnSpPr>
            <a:cxnSpLocks/>
          </p:cNvCxnSpPr>
          <p:nvPr/>
        </p:nvCxnSpPr>
        <p:spPr>
          <a:xfrm>
            <a:off x="8150468" y="4390763"/>
            <a:ext cx="996462" cy="0"/>
          </a:xfrm>
          <a:prstGeom prst="straightConnector1">
            <a:avLst/>
          </a:prstGeom>
          <a:ln w="539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5DCE399-5834-4462-903F-06A2B488D1F6}"/>
              </a:ext>
            </a:extLst>
          </p:cNvPr>
          <p:cNvCxnSpPr>
            <a:cxnSpLocks/>
          </p:cNvCxnSpPr>
          <p:nvPr/>
        </p:nvCxnSpPr>
        <p:spPr>
          <a:xfrm flipH="1">
            <a:off x="7769339" y="4390763"/>
            <a:ext cx="785446" cy="0"/>
          </a:xfrm>
          <a:prstGeom prst="straightConnector1">
            <a:avLst/>
          </a:prstGeom>
          <a:ln w="53975">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5992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5" grpId="0" animBg="1"/>
      <p:bldP spid="27"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F554F9A9-65D0-4420-ACF2-C0CC3ABA4C8B}"/>
              </a:ext>
            </a:extLst>
          </p:cNvPr>
          <p:cNvSpPr/>
          <p:nvPr/>
        </p:nvSpPr>
        <p:spPr>
          <a:xfrm>
            <a:off x="5880373" y="1454265"/>
            <a:ext cx="204281" cy="14591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66770DE-1124-45C6-8856-6536189C7F36}"/>
              </a:ext>
            </a:extLst>
          </p:cNvPr>
          <p:cNvSpPr txBox="1"/>
          <p:nvPr/>
        </p:nvSpPr>
        <p:spPr>
          <a:xfrm>
            <a:off x="4990292" y="1080079"/>
            <a:ext cx="21595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Long-Term Average</a:t>
            </a:r>
          </a:p>
        </p:txBody>
      </p:sp>
      <p:cxnSp>
        <p:nvCxnSpPr>
          <p:cNvPr id="9" name="Straight Arrow Connector 8">
            <a:extLst>
              <a:ext uri="{FF2B5EF4-FFF2-40B4-BE49-F238E27FC236}">
                <a16:creationId xmlns:a16="http://schemas.microsoft.com/office/drawing/2014/main" id="{67C2A921-98F5-45AD-9822-1D330E388882}"/>
              </a:ext>
            </a:extLst>
          </p:cNvPr>
          <p:cNvCxnSpPr>
            <a:cxnSpLocks/>
          </p:cNvCxnSpPr>
          <p:nvPr/>
        </p:nvCxnSpPr>
        <p:spPr>
          <a:xfrm flipV="1">
            <a:off x="5870634" y="1529351"/>
            <a:ext cx="2416718" cy="274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E5C618E-E3EE-4F8D-9574-4E153AF0B2AC}"/>
              </a:ext>
            </a:extLst>
          </p:cNvPr>
          <p:cNvCxnSpPr>
            <a:cxnSpLocks/>
            <a:stCxn id="6" idx="6"/>
          </p:cNvCxnSpPr>
          <p:nvPr/>
        </p:nvCxnSpPr>
        <p:spPr>
          <a:xfrm flipH="1">
            <a:off x="3685607" y="1527223"/>
            <a:ext cx="2399047" cy="0"/>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16ED1B0-1B0D-449B-8B14-0BA52E39C438}"/>
              </a:ext>
            </a:extLst>
          </p:cNvPr>
          <p:cNvSpPr txBox="1"/>
          <p:nvPr/>
        </p:nvSpPr>
        <p:spPr>
          <a:xfrm>
            <a:off x="7373569" y="1182219"/>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5" name="TextBox 14">
            <a:extLst>
              <a:ext uri="{FF2B5EF4-FFF2-40B4-BE49-F238E27FC236}">
                <a16:creationId xmlns:a16="http://schemas.microsoft.com/office/drawing/2014/main" id="{CFB5AD52-A0BF-4785-B611-2FDD66FE3C9E}"/>
              </a:ext>
            </a:extLst>
          </p:cNvPr>
          <p:cNvSpPr txBox="1"/>
          <p:nvPr/>
        </p:nvSpPr>
        <p:spPr>
          <a:xfrm>
            <a:off x="4036982" y="1153036"/>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6" name="Rectangle 15">
            <a:extLst>
              <a:ext uri="{FF2B5EF4-FFF2-40B4-BE49-F238E27FC236}">
                <a16:creationId xmlns:a16="http://schemas.microsoft.com/office/drawing/2014/main" id="{1B432FBB-5B35-4994-AC8B-22C74DC64386}"/>
              </a:ext>
            </a:extLst>
          </p:cNvPr>
          <p:cNvSpPr/>
          <p:nvPr/>
        </p:nvSpPr>
        <p:spPr>
          <a:xfrm>
            <a:off x="4027249" y="1673148"/>
            <a:ext cx="3939702"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29776623-855E-4762-A454-80E84285A732}"/>
              </a:ext>
            </a:extLst>
          </p:cNvPr>
          <p:cNvSpPr txBox="1"/>
          <p:nvPr/>
        </p:nvSpPr>
        <p:spPr>
          <a:xfrm>
            <a:off x="4276928" y="2137837"/>
            <a:ext cx="363814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Population Objective Range</a:t>
            </a:r>
          </a:p>
        </p:txBody>
      </p:sp>
      <p:sp>
        <p:nvSpPr>
          <p:cNvPr id="18" name="Rectangle 17">
            <a:extLst>
              <a:ext uri="{FF2B5EF4-FFF2-40B4-BE49-F238E27FC236}">
                <a16:creationId xmlns:a16="http://schemas.microsoft.com/office/drawing/2014/main" id="{7D36CDB0-CB3E-4F3C-9758-F260221C8114}"/>
              </a:ext>
            </a:extLst>
          </p:cNvPr>
          <p:cNvSpPr/>
          <p:nvPr/>
        </p:nvSpPr>
        <p:spPr>
          <a:xfrm>
            <a:off x="8732055" y="1673151"/>
            <a:ext cx="3349558"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BDE13B12-1A3F-461F-A54F-EE7DF3DBCBE5}"/>
              </a:ext>
            </a:extLst>
          </p:cNvPr>
          <p:cNvSpPr/>
          <p:nvPr/>
        </p:nvSpPr>
        <p:spPr>
          <a:xfrm>
            <a:off x="110389" y="1682878"/>
            <a:ext cx="3155004" cy="13910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4F44308B-C977-4DE7-A605-FB6A23140398}"/>
              </a:ext>
            </a:extLst>
          </p:cNvPr>
          <p:cNvSpPr txBox="1"/>
          <p:nvPr/>
        </p:nvSpPr>
        <p:spPr>
          <a:xfrm>
            <a:off x="8916879" y="1953173"/>
            <a:ext cx="297990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Above Population Objective Range</a:t>
            </a:r>
          </a:p>
        </p:txBody>
      </p:sp>
      <p:sp>
        <p:nvSpPr>
          <p:cNvPr id="21" name="TextBox 20">
            <a:extLst>
              <a:ext uri="{FF2B5EF4-FFF2-40B4-BE49-F238E27FC236}">
                <a16:creationId xmlns:a16="http://schemas.microsoft.com/office/drawing/2014/main" id="{018A83B8-9DD1-40EA-BB0D-C823EB88BDFA}"/>
              </a:ext>
            </a:extLst>
          </p:cNvPr>
          <p:cNvSpPr txBox="1"/>
          <p:nvPr/>
        </p:nvSpPr>
        <p:spPr>
          <a:xfrm>
            <a:off x="197936" y="1962899"/>
            <a:ext cx="297990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Below Population Objective Range</a:t>
            </a:r>
          </a:p>
        </p:txBody>
      </p:sp>
      <p:sp>
        <p:nvSpPr>
          <p:cNvPr id="22" name="Oval 21">
            <a:extLst>
              <a:ext uri="{FF2B5EF4-FFF2-40B4-BE49-F238E27FC236}">
                <a16:creationId xmlns:a16="http://schemas.microsoft.com/office/drawing/2014/main" id="{482AF6AA-3952-468A-8308-9EE3C747BFE5}"/>
              </a:ext>
            </a:extLst>
          </p:cNvPr>
          <p:cNvSpPr/>
          <p:nvPr/>
        </p:nvSpPr>
        <p:spPr>
          <a:xfrm>
            <a:off x="4292350" y="3394948"/>
            <a:ext cx="3469998" cy="1906616"/>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BD63B17D-9C7B-4B8F-A94E-88456BD6F919}"/>
              </a:ext>
            </a:extLst>
          </p:cNvPr>
          <p:cNvSpPr txBox="1"/>
          <p:nvPr/>
        </p:nvSpPr>
        <p:spPr>
          <a:xfrm>
            <a:off x="4401768" y="3932759"/>
            <a:ext cx="316148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Standard Regulation Package</a:t>
            </a:r>
          </a:p>
        </p:txBody>
      </p:sp>
      <p:sp>
        <p:nvSpPr>
          <p:cNvPr id="25" name="Oval 24">
            <a:extLst>
              <a:ext uri="{FF2B5EF4-FFF2-40B4-BE49-F238E27FC236}">
                <a16:creationId xmlns:a16="http://schemas.microsoft.com/office/drawing/2014/main" id="{ADEBAAC5-FE1A-4600-BE4A-7EE3B703D6A1}"/>
              </a:ext>
            </a:extLst>
          </p:cNvPr>
          <p:cNvSpPr/>
          <p:nvPr/>
        </p:nvSpPr>
        <p:spPr>
          <a:xfrm>
            <a:off x="9321507" y="3433835"/>
            <a:ext cx="2753760" cy="1632145"/>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6" name="Oval 25">
            <a:extLst>
              <a:ext uri="{FF2B5EF4-FFF2-40B4-BE49-F238E27FC236}">
                <a16:creationId xmlns:a16="http://schemas.microsoft.com/office/drawing/2014/main" id="{F72CFFE2-D86F-40CF-93B0-B578CDE38E74}"/>
              </a:ext>
            </a:extLst>
          </p:cNvPr>
          <p:cNvSpPr/>
          <p:nvPr/>
        </p:nvSpPr>
        <p:spPr>
          <a:xfrm>
            <a:off x="116732" y="3424113"/>
            <a:ext cx="2548647" cy="1632145"/>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4E44DC04-5F99-400B-91DD-4D70CA6EE37D}"/>
              </a:ext>
            </a:extLst>
          </p:cNvPr>
          <p:cNvSpPr txBox="1"/>
          <p:nvPr/>
        </p:nvSpPr>
        <p:spPr>
          <a:xfrm>
            <a:off x="9634016" y="3584750"/>
            <a:ext cx="2128741"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Liberal Regulation Package</a:t>
            </a:r>
          </a:p>
        </p:txBody>
      </p:sp>
      <p:sp>
        <p:nvSpPr>
          <p:cNvPr id="28" name="TextBox 27">
            <a:extLst>
              <a:ext uri="{FF2B5EF4-FFF2-40B4-BE49-F238E27FC236}">
                <a16:creationId xmlns:a16="http://schemas.microsoft.com/office/drawing/2014/main" id="{FFE611F6-BEC7-4ADF-A910-BB9B7B9F60CA}"/>
              </a:ext>
            </a:extLst>
          </p:cNvPr>
          <p:cNvSpPr txBox="1"/>
          <p:nvPr/>
        </p:nvSpPr>
        <p:spPr>
          <a:xfrm>
            <a:off x="362359" y="3649742"/>
            <a:ext cx="2071989"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Restrictive Regulation Package</a:t>
            </a:r>
          </a:p>
        </p:txBody>
      </p:sp>
      <p:cxnSp>
        <p:nvCxnSpPr>
          <p:cNvPr id="31" name="Straight Connector 30">
            <a:extLst>
              <a:ext uri="{FF2B5EF4-FFF2-40B4-BE49-F238E27FC236}">
                <a16:creationId xmlns:a16="http://schemas.microsoft.com/office/drawing/2014/main" id="{7D22810C-6395-4916-9AA3-30ACB4D8A65E}"/>
              </a:ext>
            </a:extLst>
          </p:cNvPr>
          <p:cNvCxnSpPr>
            <a:cxnSpLocks/>
          </p:cNvCxnSpPr>
          <p:nvPr/>
        </p:nvCxnSpPr>
        <p:spPr>
          <a:xfrm>
            <a:off x="8371208" y="875489"/>
            <a:ext cx="38916" cy="5243209"/>
          </a:xfrm>
          <a:prstGeom prst="line">
            <a:avLst/>
          </a:prstGeom>
          <a:ln w="3492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6689298-0472-4991-8209-C8CA176F495C}"/>
              </a:ext>
            </a:extLst>
          </p:cNvPr>
          <p:cNvCxnSpPr>
            <a:cxnSpLocks/>
          </p:cNvCxnSpPr>
          <p:nvPr/>
        </p:nvCxnSpPr>
        <p:spPr>
          <a:xfrm>
            <a:off x="3646691" y="865863"/>
            <a:ext cx="38916" cy="5243209"/>
          </a:xfrm>
          <a:prstGeom prst="line">
            <a:avLst/>
          </a:prstGeom>
          <a:ln w="3492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B9A72BF0-47AA-4A15-BEDC-CBBDA4084A9B}"/>
              </a:ext>
            </a:extLst>
          </p:cNvPr>
          <p:cNvCxnSpPr>
            <a:cxnSpLocks/>
          </p:cNvCxnSpPr>
          <p:nvPr/>
        </p:nvCxnSpPr>
        <p:spPr>
          <a:xfrm>
            <a:off x="8489482" y="1522368"/>
            <a:ext cx="3702518" cy="7291"/>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761AF0E6-97FA-48BD-B3B0-77C1DED79BE3}"/>
              </a:ext>
            </a:extLst>
          </p:cNvPr>
          <p:cNvCxnSpPr>
            <a:cxnSpLocks/>
          </p:cNvCxnSpPr>
          <p:nvPr/>
        </p:nvCxnSpPr>
        <p:spPr>
          <a:xfrm flipH="1">
            <a:off x="9729" y="1527223"/>
            <a:ext cx="3581964" cy="14602"/>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EC8C317-A909-43DF-939C-6DC9C6382493}"/>
              </a:ext>
            </a:extLst>
          </p:cNvPr>
          <p:cNvSpPr txBox="1"/>
          <p:nvPr/>
        </p:nvSpPr>
        <p:spPr>
          <a:xfrm>
            <a:off x="9970851" y="1160019"/>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40" name="TextBox 39">
            <a:extLst>
              <a:ext uri="{FF2B5EF4-FFF2-40B4-BE49-F238E27FC236}">
                <a16:creationId xmlns:a16="http://schemas.microsoft.com/office/drawing/2014/main" id="{06DB2BA0-81CB-4165-951C-038E944B1DA4}"/>
              </a:ext>
            </a:extLst>
          </p:cNvPr>
          <p:cNvSpPr txBox="1"/>
          <p:nvPr/>
        </p:nvSpPr>
        <p:spPr>
          <a:xfrm>
            <a:off x="1436450" y="1130238"/>
            <a:ext cx="5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43" name="Octagon 42">
            <a:extLst>
              <a:ext uri="{FF2B5EF4-FFF2-40B4-BE49-F238E27FC236}">
                <a16:creationId xmlns:a16="http://schemas.microsoft.com/office/drawing/2014/main" id="{FB4D2F95-BBD7-4FCE-8F20-C448CB0907A3}"/>
              </a:ext>
            </a:extLst>
          </p:cNvPr>
          <p:cNvSpPr/>
          <p:nvPr/>
        </p:nvSpPr>
        <p:spPr>
          <a:xfrm>
            <a:off x="7926033" y="3443666"/>
            <a:ext cx="935481" cy="874791"/>
          </a:xfrm>
          <a:prstGeom prst="octagon">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5" name="TextBox 44">
            <a:extLst>
              <a:ext uri="{FF2B5EF4-FFF2-40B4-BE49-F238E27FC236}">
                <a16:creationId xmlns:a16="http://schemas.microsoft.com/office/drawing/2014/main" id="{BFCE821C-CD8B-494E-9788-B1589EFE80C8}"/>
              </a:ext>
            </a:extLst>
          </p:cNvPr>
          <p:cNvSpPr txBox="1"/>
          <p:nvPr/>
        </p:nvSpPr>
        <p:spPr>
          <a:xfrm>
            <a:off x="7847426" y="3697672"/>
            <a:ext cx="109269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Recruitment</a:t>
            </a:r>
          </a:p>
        </p:txBody>
      </p:sp>
      <p:sp>
        <p:nvSpPr>
          <p:cNvPr id="46" name="Octagon 45">
            <a:extLst>
              <a:ext uri="{FF2B5EF4-FFF2-40B4-BE49-F238E27FC236}">
                <a16:creationId xmlns:a16="http://schemas.microsoft.com/office/drawing/2014/main" id="{F2A81D0C-00E4-4303-8C47-0C8A58764CAC}"/>
              </a:ext>
            </a:extLst>
          </p:cNvPr>
          <p:cNvSpPr/>
          <p:nvPr/>
        </p:nvSpPr>
        <p:spPr>
          <a:xfrm>
            <a:off x="7935658" y="4752520"/>
            <a:ext cx="935481" cy="874791"/>
          </a:xfrm>
          <a:prstGeom prst="octagon">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A651EDF0-F18D-4EF5-B2FF-9D2259DAA833}"/>
              </a:ext>
            </a:extLst>
          </p:cNvPr>
          <p:cNvSpPr txBox="1"/>
          <p:nvPr/>
        </p:nvSpPr>
        <p:spPr>
          <a:xfrm>
            <a:off x="7874871" y="5033587"/>
            <a:ext cx="109269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Total # Deer</a:t>
            </a:r>
          </a:p>
        </p:txBody>
      </p:sp>
      <p:sp>
        <p:nvSpPr>
          <p:cNvPr id="48" name="Octagon 47">
            <a:extLst>
              <a:ext uri="{FF2B5EF4-FFF2-40B4-BE49-F238E27FC236}">
                <a16:creationId xmlns:a16="http://schemas.microsoft.com/office/drawing/2014/main" id="{EABFE5D1-5A17-4604-9E01-227C9A1DF6B2}"/>
              </a:ext>
            </a:extLst>
          </p:cNvPr>
          <p:cNvSpPr/>
          <p:nvPr/>
        </p:nvSpPr>
        <p:spPr>
          <a:xfrm>
            <a:off x="3200452" y="3451627"/>
            <a:ext cx="935481" cy="874791"/>
          </a:xfrm>
          <a:prstGeom prst="octagon">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9" name="TextBox 48">
            <a:extLst>
              <a:ext uri="{FF2B5EF4-FFF2-40B4-BE49-F238E27FC236}">
                <a16:creationId xmlns:a16="http://schemas.microsoft.com/office/drawing/2014/main" id="{84FB6899-B05B-4848-A584-7AB16681E1BC}"/>
              </a:ext>
            </a:extLst>
          </p:cNvPr>
          <p:cNvSpPr txBox="1"/>
          <p:nvPr/>
        </p:nvSpPr>
        <p:spPr>
          <a:xfrm>
            <a:off x="3130375" y="3735133"/>
            <a:ext cx="109269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Recruitment</a:t>
            </a:r>
          </a:p>
        </p:txBody>
      </p:sp>
      <p:sp>
        <p:nvSpPr>
          <p:cNvPr id="50" name="Octagon 49">
            <a:extLst>
              <a:ext uri="{FF2B5EF4-FFF2-40B4-BE49-F238E27FC236}">
                <a16:creationId xmlns:a16="http://schemas.microsoft.com/office/drawing/2014/main" id="{07BA6951-E799-451F-BCCE-421D67C77EE5}"/>
              </a:ext>
            </a:extLst>
          </p:cNvPr>
          <p:cNvSpPr/>
          <p:nvPr/>
        </p:nvSpPr>
        <p:spPr>
          <a:xfrm>
            <a:off x="3210074" y="4750079"/>
            <a:ext cx="935481" cy="874791"/>
          </a:xfrm>
          <a:prstGeom prst="octagon">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1" name="TextBox 50">
            <a:extLst>
              <a:ext uri="{FF2B5EF4-FFF2-40B4-BE49-F238E27FC236}">
                <a16:creationId xmlns:a16="http://schemas.microsoft.com/office/drawing/2014/main" id="{D5CA1B20-A7B5-438B-A765-8BFF3FAC44A7}"/>
              </a:ext>
            </a:extLst>
          </p:cNvPr>
          <p:cNvSpPr txBox="1"/>
          <p:nvPr/>
        </p:nvSpPr>
        <p:spPr>
          <a:xfrm>
            <a:off x="3147728" y="5033585"/>
            <a:ext cx="109269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Total # Deer</a:t>
            </a:r>
          </a:p>
        </p:txBody>
      </p:sp>
      <p:sp>
        <p:nvSpPr>
          <p:cNvPr id="52" name="TextBox 51">
            <a:extLst>
              <a:ext uri="{FF2B5EF4-FFF2-40B4-BE49-F238E27FC236}">
                <a16:creationId xmlns:a16="http://schemas.microsoft.com/office/drawing/2014/main" id="{D4823655-22B9-4B0F-8C95-4132C919C33E}"/>
              </a:ext>
            </a:extLst>
          </p:cNvPr>
          <p:cNvSpPr txBox="1"/>
          <p:nvPr/>
        </p:nvSpPr>
        <p:spPr>
          <a:xfrm>
            <a:off x="3237067" y="3080649"/>
            <a:ext cx="96504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Triggers</a:t>
            </a:r>
          </a:p>
        </p:txBody>
      </p:sp>
      <p:sp>
        <p:nvSpPr>
          <p:cNvPr id="53" name="TextBox 52">
            <a:extLst>
              <a:ext uri="{FF2B5EF4-FFF2-40B4-BE49-F238E27FC236}">
                <a16:creationId xmlns:a16="http://schemas.microsoft.com/office/drawing/2014/main" id="{048D55F3-F0EC-4BE7-AFF2-E6FA3C5BCCDA}"/>
              </a:ext>
            </a:extLst>
          </p:cNvPr>
          <p:cNvSpPr txBox="1"/>
          <p:nvPr/>
        </p:nvSpPr>
        <p:spPr>
          <a:xfrm>
            <a:off x="7906895" y="3061397"/>
            <a:ext cx="96504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Triggers</a:t>
            </a:r>
          </a:p>
        </p:txBody>
      </p:sp>
      <p:sp>
        <p:nvSpPr>
          <p:cNvPr id="76" name="TextBox 75">
            <a:extLst>
              <a:ext uri="{FF2B5EF4-FFF2-40B4-BE49-F238E27FC236}">
                <a16:creationId xmlns:a16="http://schemas.microsoft.com/office/drawing/2014/main" id="{C4DB5D33-38EE-4B58-9A68-DF252FAF4CF0}"/>
              </a:ext>
            </a:extLst>
          </p:cNvPr>
          <p:cNvSpPr txBox="1"/>
          <p:nvPr/>
        </p:nvSpPr>
        <p:spPr>
          <a:xfrm>
            <a:off x="3416677" y="4356957"/>
            <a:ext cx="542235" cy="369332"/>
          </a:xfrm>
          <a:prstGeom prst="rect">
            <a:avLst/>
          </a:prstGeom>
          <a:solidFill>
            <a:srgbClr val="03315E"/>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rPr>
              <a:t>&amp;</a:t>
            </a:r>
          </a:p>
        </p:txBody>
      </p:sp>
      <p:sp>
        <p:nvSpPr>
          <p:cNvPr id="77" name="TextBox 76">
            <a:extLst>
              <a:ext uri="{FF2B5EF4-FFF2-40B4-BE49-F238E27FC236}">
                <a16:creationId xmlns:a16="http://schemas.microsoft.com/office/drawing/2014/main" id="{1895352D-4318-452F-B0A2-1DA619762F8F}"/>
              </a:ext>
            </a:extLst>
          </p:cNvPr>
          <p:cNvSpPr txBox="1"/>
          <p:nvPr/>
        </p:nvSpPr>
        <p:spPr>
          <a:xfrm>
            <a:off x="8150468" y="4355593"/>
            <a:ext cx="542235" cy="369332"/>
          </a:xfrm>
          <a:prstGeom prst="rect">
            <a:avLst/>
          </a:prstGeom>
          <a:solidFill>
            <a:srgbClr val="03315E"/>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rPr>
              <a:t>&amp;</a:t>
            </a:r>
          </a:p>
        </p:txBody>
      </p:sp>
      <p:sp>
        <p:nvSpPr>
          <p:cNvPr id="79" name="Title 78">
            <a:extLst>
              <a:ext uri="{FF2B5EF4-FFF2-40B4-BE49-F238E27FC236}">
                <a16:creationId xmlns:a16="http://schemas.microsoft.com/office/drawing/2014/main" id="{76B9ECB2-DAED-4C1F-A9AE-5C79ADB1D68E}"/>
              </a:ext>
            </a:extLst>
          </p:cNvPr>
          <p:cNvSpPr>
            <a:spLocks noGrp="1"/>
          </p:cNvSpPr>
          <p:nvPr>
            <p:ph type="title"/>
          </p:nvPr>
        </p:nvSpPr>
        <p:spPr>
          <a:xfrm>
            <a:off x="395801" y="106517"/>
            <a:ext cx="11400398" cy="646016"/>
          </a:xfrm>
        </p:spPr>
        <p:txBody>
          <a:bodyPr>
            <a:noAutofit/>
          </a:bodyPr>
          <a:lstStyle/>
          <a:p>
            <a:pPr algn="ctr"/>
            <a:r>
              <a:rPr lang="en-US" dirty="0">
                <a:solidFill>
                  <a:schemeClr val="bg1"/>
                </a:solidFill>
              </a:rPr>
              <a:t>AHM Diagram</a:t>
            </a:r>
          </a:p>
        </p:txBody>
      </p:sp>
      <p:cxnSp>
        <p:nvCxnSpPr>
          <p:cNvPr id="41" name="Straight Arrow Connector 40">
            <a:extLst>
              <a:ext uri="{FF2B5EF4-FFF2-40B4-BE49-F238E27FC236}">
                <a16:creationId xmlns:a16="http://schemas.microsoft.com/office/drawing/2014/main" id="{B206DE2C-6952-4AF6-A36F-C2395DE597D1}"/>
              </a:ext>
            </a:extLst>
          </p:cNvPr>
          <p:cNvCxnSpPr>
            <a:cxnSpLocks/>
          </p:cNvCxnSpPr>
          <p:nvPr/>
        </p:nvCxnSpPr>
        <p:spPr>
          <a:xfrm>
            <a:off x="3280466" y="4398312"/>
            <a:ext cx="996462" cy="0"/>
          </a:xfrm>
          <a:prstGeom prst="straightConnector1">
            <a:avLst/>
          </a:prstGeom>
          <a:ln w="539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02A817A-375A-471D-8274-9CB0B55766FD}"/>
              </a:ext>
            </a:extLst>
          </p:cNvPr>
          <p:cNvCxnSpPr>
            <a:cxnSpLocks/>
          </p:cNvCxnSpPr>
          <p:nvPr/>
        </p:nvCxnSpPr>
        <p:spPr>
          <a:xfrm flipH="1">
            <a:off x="2899337" y="4398312"/>
            <a:ext cx="785446" cy="0"/>
          </a:xfrm>
          <a:prstGeom prst="straightConnector1">
            <a:avLst/>
          </a:prstGeom>
          <a:ln w="539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C6EC47F1-B99E-4599-BB66-F861812A3835}"/>
              </a:ext>
            </a:extLst>
          </p:cNvPr>
          <p:cNvCxnSpPr>
            <a:cxnSpLocks/>
          </p:cNvCxnSpPr>
          <p:nvPr/>
        </p:nvCxnSpPr>
        <p:spPr>
          <a:xfrm>
            <a:off x="8150468" y="4390763"/>
            <a:ext cx="996462" cy="0"/>
          </a:xfrm>
          <a:prstGeom prst="straightConnector1">
            <a:avLst/>
          </a:prstGeom>
          <a:ln w="539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F7A1DD6B-48CC-45CB-B1B8-31657B0DB826}"/>
              </a:ext>
            </a:extLst>
          </p:cNvPr>
          <p:cNvCxnSpPr>
            <a:cxnSpLocks/>
          </p:cNvCxnSpPr>
          <p:nvPr/>
        </p:nvCxnSpPr>
        <p:spPr>
          <a:xfrm flipH="1">
            <a:off x="7769339" y="4390763"/>
            <a:ext cx="785446" cy="0"/>
          </a:xfrm>
          <a:prstGeom prst="straightConnector1">
            <a:avLst/>
          </a:prstGeom>
          <a:ln w="53975">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35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p:bldP spid="46" grpId="0" animBg="1"/>
      <p:bldP spid="47" grpId="0"/>
      <p:bldP spid="48" grpId="0" animBg="1"/>
      <p:bldP spid="49" grpId="0"/>
      <p:bldP spid="50" grpId="0" animBg="1"/>
      <p:bldP spid="51" grpId="0"/>
      <p:bldP spid="52" grpId="0"/>
      <p:bldP spid="53" grpId="0"/>
      <p:bldP spid="76" grpId="0" animBg="1"/>
      <p:bldP spid="7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A5A319A-0250-5745-F97C-52B56CCDE0A1}"/>
              </a:ext>
            </a:extLst>
          </p:cNvPr>
          <p:cNvPicPr>
            <a:picLocks noChangeAspect="1"/>
          </p:cNvPicPr>
          <p:nvPr/>
        </p:nvPicPr>
        <p:blipFill>
          <a:blip r:embed="rId2">
            <a:clrChange>
              <a:clrFrom>
                <a:srgbClr val="C3C3C3"/>
              </a:clrFrom>
              <a:clrTo>
                <a:srgbClr val="C3C3C3">
                  <a:alpha val="0"/>
                </a:srgbClr>
              </a:clrTo>
            </a:clrChange>
            <a:extLst>
              <a:ext uri="{28A0092B-C50C-407E-A947-70E740481C1C}">
                <a14:useLocalDpi xmlns:a14="http://schemas.microsoft.com/office/drawing/2010/main" val="0"/>
              </a:ext>
            </a:extLst>
          </a:blip>
          <a:srcRect/>
          <a:stretch/>
        </p:blipFill>
        <p:spPr>
          <a:xfrm>
            <a:off x="1190444" y="222289"/>
            <a:ext cx="10077091" cy="6413422"/>
          </a:xfrm>
          <a:prstGeom prst="rect">
            <a:avLst/>
          </a:prstGeom>
          <a:effectLst>
            <a:outerShdw blurRad="381000" dist="254000" dir="1800000" algn="tl" rotWithShape="0">
              <a:prstClr val="black">
                <a:alpha val="70000"/>
              </a:prstClr>
            </a:outerShdw>
          </a:effectLst>
        </p:spPr>
      </p:pic>
    </p:spTree>
    <p:extLst>
      <p:ext uri="{BB962C8B-B14F-4D97-AF65-F5344CB8AC3E}">
        <p14:creationId xmlns:p14="http://schemas.microsoft.com/office/powerpoint/2010/main" val="415651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379D1DD-A983-BB76-4211-BEB21B024BA8}"/>
              </a:ext>
            </a:extLst>
          </p:cNvPr>
          <p:cNvPicPr>
            <a:picLocks noChangeAspect="1"/>
          </p:cNvPicPr>
          <p:nvPr/>
        </p:nvPicPr>
        <p:blipFill>
          <a:blip r:embed="rId2">
            <a:clrChange>
              <a:clrFrom>
                <a:srgbClr val="C3C3C3"/>
              </a:clrFrom>
              <a:clrTo>
                <a:srgbClr val="C3C3C3">
                  <a:alpha val="0"/>
                </a:srgbClr>
              </a:clrTo>
            </a:clrChange>
            <a:extLst>
              <a:ext uri="{28A0092B-C50C-407E-A947-70E740481C1C}">
                <a14:useLocalDpi xmlns:a14="http://schemas.microsoft.com/office/drawing/2010/main" val="0"/>
              </a:ext>
            </a:extLst>
          </a:blip>
          <a:srcRect t="82" b="82"/>
          <a:stretch/>
        </p:blipFill>
        <p:spPr>
          <a:xfrm>
            <a:off x="559878" y="150403"/>
            <a:ext cx="11072243" cy="6557193"/>
          </a:xfrm>
          <a:prstGeom prst="rect">
            <a:avLst/>
          </a:prstGeom>
          <a:effectLst>
            <a:outerShdw blurRad="381000" dist="254000" dir="1800000" algn="tl" rotWithShape="0">
              <a:prstClr val="black">
                <a:alpha val="40000"/>
              </a:prstClr>
            </a:outerShdw>
          </a:effectLst>
        </p:spPr>
      </p:pic>
    </p:spTree>
    <p:extLst>
      <p:ext uri="{BB962C8B-B14F-4D97-AF65-F5344CB8AC3E}">
        <p14:creationId xmlns:p14="http://schemas.microsoft.com/office/powerpoint/2010/main" val="23417709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7FABB-7E5B-45EE-AAE9-B29A4BF9C681}"/>
              </a:ext>
            </a:extLst>
          </p:cNvPr>
          <p:cNvSpPr>
            <a:spLocks noGrp="1"/>
          </p:cNvSpPr>
          <p:nvPr>
            <p:ph type="title"/>
          </p:nvPr>
        </p:nvSpPr>
        <p:spPr>
          <a:xfrm>
            <a:off x="0" y="220400"/>
            <a:ext cx="12192000" cy="721895"/>
          </a:xfrm>
        </p:spPr>
        <p:txBody>
          <a:bodyPr>
            <a:normAutofit/>
          </a:bodyPr>
          <a:lstStyle/>
          <a:p>
            <a:pPr algn="ctr"/>
            <a:r>
              <a:rPr lang="en-US" sz="4000" dirty="0">
                <a:solidFill>
                  <a:schemeClr val="bg1"/>
                </a:solidFill>
              </a:rPr>
              <a:t>Buck Management: Special Management Districts (SMDs)</a:t>
            </a:r>
          </a:p>
        </p:txBody>
      </p:sp>
      <p:sp>
        <p:nvSpPr>
          <p:cNvPr id="4" name="Rectangle 3">
            <a:extLst>
              <a:ext uri="{FF2B5EF4-FFF2-40B4-BE49-F238E27FC236}">
                <a16:creationId xmlns:a16="http://schemas.microsoft.com/office/drawing/2014/main" id="{824160A2-19EA-4BB8-BE4C-20083E0DCDCF}"/>
              </a:ext>
            </a:extLst>
          </p:cNvPr>
          <p:cNvSpPr/>
          <p:nvPr/>
        </p:nvSpPr>
        <p:spPr>
          <a:xfrm>
            <a:off x="781604" y="1395272"/>
            <a:ext cx="4208850" cy="2031325"/>
          </a:xfrm>
          <a:prstGeom prst="rect">
            <a:avLst/>
          </a:prstGeom>
        </p:spPr>
        <p:txBody>
          <a:bodyPr wrap="square">
            <a:spAutoFit/>
          </a:bodyPr>
          <a:lstStyle/>
          <a:p>
            <a:pPr lvl="0" algn="ctr">
              <a:lnSpc>
                <a:spcPct val="90000"/>
              </a:lnSpc>
              <a:spcBef>
                <a:spcPts val="1000"/>
              </a:spcBef>
            </a:pPr>
            <a:r>
              <a:rPr lang="en-US" sz="2800" b="1" i="1" dirty="0">
                <a:solidFill>
                  <a:prstClr val="white"/>
                </a:solidFill>
              </a:rPr>
              <a:t>GOAL: Provide hunting opportunity for older aged bucks in a limited number of districts offering reasonable public access</a:t>
            </a:r>
          </a:p>
        </p:txBody>
      </p:sp>
      <p:pic>
        <p:nvPicPr>
          <p:cNvPr id="6" name="Picture 5" descr="A picture containing sky, mammal, person, deer&#10;&#10;Description automatically generated">
            <a:extLst>
              <a:ext uri="{FF2B5EF4-FFF2-40B4-BE49-F238E27FC236}">
                <a16:creationId xmlns:a16="http://schemas.microsoft.com/office/drawing/2014/main" id="{3BF87BD0-E470-4299-92A1-62F94A6E81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6510" y="1060245"/>
            <a:ext cx="4704365" cy="4732705"/>
          </a:xfrm>
          <a:prstGeom prst="rect">
            <a:avLst/>
          </a:prstGeom>
        </p:spPr>
      </p:pic>
    </p:spTree>
    <p:extLst>
      <p:ext uri="{BB962C8B-B14F-4D97-AF65-F5344CB8AC3E}">
        <p14:creationId xmlns:p14="http://schemas.microsoft.com/office/powerpoint/2010/main" val="535086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FDFA3F-9478-4FF9-A511-E0358D84473B}"/>
              </a:ext>
            </a:extLst>
          </p:cNvPr>
          <p:cNvSpPr>
            <a:spLocks noGrp="1"/>
          </p:cNvSpPr>
          <p:nvPr>
            <p:ph idx="1"/>
          </p:nvPr>
        </p:nvSpPr>
        <p:spPr>
          <a:xfrm>
            <a:off x="0" y="176517"/>
            <a:ext cx="3108960" cy="4951292"/>
          </a:xfrm>
        </p:spPr>
        <p:txBody>
          <a:bodyPr>
            <a:noAutofit/>
          </a:bodyPr>
          <a:lstStyle/>
          <a:p>
            <a:pPr lvl="0"/>
            <a:r>
              <a:rPr lang="en-US" sz="2400" dirty="0">
                <a:solidFill>
                  <a:prstClr val="white"/>
                </a:solidFill>
              </a:rPr>
              <a:t>13 SMDs with regulations designed to diversify and increase buck age structure by restricting buck harvest</a:t>
            </a:r>
          </a:p>
          <a:p>
            <a:pPr lvl="0"/>
            <a:r>
              <a:rPr lang="en-US" sz="2400" dirty="0">
                <a:solidFill>
                  <a:prstClr val="white"/>
                </a:solidFill>
              </a:rPr>
              <a:t>12 have a limited buck permit regulation</a:t>
            </a:r>
          </a:p>
          <a:p>
            <a:pPr lvl="0"/>
            <a:r>
              <a:rPr lang="en-US" sz="2400" dirty="0">
                <a:solidFill>
                  <a:prstClr val="white"/>
                </a:solidFill>
              </a:rPr>
              <a:t>1 has a short 3-week season</a:t>
            </a:r>
          </a:p>
          <a:p>
            <a:pPr lvl="0"/>
            <a:r>
              <a:rPr lang="en-US" sz="2400" dirty="0">
                <a:solidFill>
                  <a:prstClr val="white"/>
                </a:solidFill>
              </a:rPr>
              <a:t>All have been SMDs for over 20 years</a:t>
            </a:r>
          </a:p>
          <a:p>
            <a:endParaRPr lang="en-US" sz="2400" dirty="0"/>
          </a:p>
        </p:txBody>
      </p:sp>
      <p:pic>
        <p:nvPicPr>
          <p:cNvPr id="4" name="Picture 3">
            <a:extLst>
              <a:ext uri="{FF2B5EF4-FFF2-40B4-BE49-F238E27FC236}">
                <a16:creationId xmlns:a16="http://schemas.microsoft.com/office/drawing/2014/main" id="{100917EE-FA56-4BD4-B0CB-F85A858B9FF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108960" y="0"/>
            <a:ext cx="9083040" cy="6858000"/>
          </a:xfrm>
          <a:prstGeom prst="rect">
            <a:avLst/>
          </a:prstGeom>
        </p:spPr>
      </p:pic>
    </p:spTree>
    <p:extLst>
      <p:ext uri="{BB962C8B-B14F-4D97-AF65-F5344CB8AC3E}">
        <p14:creationId xmlns:p14="http://schemas.microsoft.com/office/powerpoint/2010/main" val="320244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2500"/>
                            </p:stCondLst>
                            <p:childTnLst>
                              <p:par>
                                <p:cTn id="9" presetID="10" presetClass="entr" presetSubtype="0" fill="hold" nodeType="afterEffect">
                                  <p:stCondLst>
                                    <p:cond delay="10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4000"/>
                            </p:stCondLst>
                            <p:childTnLst>
                              <p:par>
                                <p:cTn id="13" presetID="10" presetClass="entr" presetSubtype="0" fill="hold" nodeType="afterEffect">
                                  <p:stCondLst>
                                    <p:cond delay="100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A7665-C22E-4689-BE02-2E09417B2668}"/>
              </a:ext>
            </a:extLst>
          </p:cNvPr>
          <p:cNvSpPr>
            <a:spLocks noGrp="1"/>
          </p:cNvSpPr>
          <p:nvPr>
            <p:ph type="title"/>
          </p:nvPr>
        </p:nvSpPr>
        <p:spPr>
          <a:xfrm>
            <a:off x="0" y="0"/>
            <a:ext cx="12192000" cy="1007165"/>
          </a:xfrm>
        </p:spPr>
        <p:txBody>
          <a:bodyPr/>
          <a:lstStyle/>
          <a:p>
            <a:pPr algn="ctr"/>
            <a:r>
              <a:rPr lang="en-US" dirty="0">
                <a:solidFill>
                  <a:schemeClr val="bg1"/>
                </a:solidFill>
              </a:rPr>
              <a:t>History of Adaptive Harvest Management (AHM)</a:t>
            </a:r>
          </a:p>
        </p:txBody>
      </p:sp>
      <p:sp>
        <p:nvSpPr>
          <p:cNvPr id="3" name="Content Placeholder 2">
            <a:extLst>
              <a:ext uri="{FF2B5EF4-FFF2-40B4-BE49-F238E27FC236}">
                <a16:creationId xmlns:a16="http://schemas.microsoft.com/office/drawing/2014/main" id="{DBEFBEA9-7EC4-4989-BCF2-4EBFEF6162C0}"/>
              </a:ext>
            </a:extLst>
          </p:cNvPr>
          <p:cNvSpPr>
            <a:spLocks noGrp="1"/>
          </p:cNvSpPr>
          <p:nvPr>
            <p:ph idx="1"/>
          </p:nvPr>
        </p:nvSpPr>
        <p:spPr>
          <a:xfrm>
            <a:off x="651511" y="901148"/>
            <a:ext cx="11354960" cy="4633378"/>
          </a:xfrm>
        </p:spPr>
        <p:txBody>
          <a:bodyPr>
            <a:normAutofit fontScale="85000" lnSpcReduction="20000"/>
          </a:bodyPr>
          <a:lstStyle/>
          <a:p>
            <a:r>
              <a:rPr lang="en-US" dirty="0">
                <a:solidFill>
                  <a:schemeClr val="bg1"/>
                </a:solidFill>
              </a:rPr>
              <a:t>1998- FWP Commission adopted Deer Management Policy</a:t>
            </a:r>
          </a:p>
          <a:p>
            <a:pPr lvl="1"/>
            <a:r>
              <a:rPr lang="en-US" dirty="0">
                <a:solidFill>
                  <a:schemeClr val="bg1"/>
                </a:solidFill>
              </a:rPr>
              <a:t>Provided basis for establishing deer</a:t>
            </a:r>
          </a:p>
          <a:p>
            <a:pPr lvl="2"/>
            <a:r>
              <a:rPr lang="en-US" sz="2400" dirty="0">
                <a:solidFill>
                  <a:schemeClr val="bg1"/>
                </a:solidFill>
              </a:rPr>
              <a:t>Population Objectives</a:t>
            </a:r>
          </a:p>
          <a:p>
            <a:pPr lvl="2"/>
            <a:r>
              <a:rPr lang="en-US" sz="2400" dirty="0">
                <a:solidFill>
                  <a:schemeClr val="bg1"/>
                </a:solidFill>
              </a:rPr>
              <a:t>Hunting Regulation Strategies</a:t>
            </a:r>
          </a:p>
          <a:p>
            <a:pPr marL="914400" lvl="2" indent="0">
              <a:buNone/>
            </a:pPr>
            <a:endParaRPr lang="en-US" sz="900" dirty="0">
              <a:solidFill>
                <a:schemeClr val="bg1"/>
              </a:solidFill>
            </a:endParaRPr>
          </a:p>
          <a:p>
            <a:r>
              <a:rPr lang="en-US" dirty="0">
                <a:solidFill>
                  <a:schemeClr val="bg1"/>
                </a:solidFill>
              </a:rPr>
              <a:t>2001- Original AHM document adopted by Commission </a:t>
            </a:r>
          </a:p>
          <a:p>
            <a:pPr lvl="1"/>
            <a:r>
              <a:rPr lang="en-US" dirty="0">
                <a:solidFill>
                  <a:schemeClr val="bg1"/>
                </a:solidFill>
              </a:rPr>
              <a:t>Used guidance from Deer Management Policy</a:t>
            </a:r>
          </a:p>
          <a:p>
            <a:pPr lvl="1"/>
            <a:r>
              <a:rPr lang="en-US" dirty="0">
                <a:solidFill>
                  <a:schemeClr val="bg1"/>
                </a:solidFill>
              </a:rPr>
              <a:t>Further formalized protocols for establishing population objectives, hunter harvest management, monitoring of mule deer, etc.</a:t>
            </a:r>
          </a:p>
          <a:p>
            <a:pPr marL="457200" lvl="1" indent="0">
              <a:buNone/>
            </a:pPr>
            <a:endParaRPr lang="en-US" sz="900" dirty="0">
              <a:solidFill>
                <a:schemeClr val="bg1"/>
              </a:solidFill>
            </a:endParaRPr>
          </a:p>
          <a:p>
            <a:r>
              <a:rPr lang="en-US" dirty="0">
                <a:solidFill>
                  <a:schemeClr val="bg1"/>
                </a:solidFill>
              </a:rPr>
              <a:t>2021- FWP completed/updated the current AHM document</a:t>
            </a:r>
          </a:p>
          <a:p>
            <a:pPr lvl="1"/>
            <a:r>
              <a:rPr lang="en-US" dirty="0">
                <a:solidFill>
                  <a:schemeClr val="bg1"/>
                </a:solidFill>
              </a:rPr>
              <a:t>Used the 2001 AHM plan as the base template  </a:t>
            </a:r>
          </a:p>
          <a:p>
            <a:pPr lvl="1"/>
            <a:r>
              <a:rPr lang="en-US" dirty="0">
                <a:solidFill>
                  <a:schemeClr val="bg1"/>
                </a:solidFill>
              </a:rPr>
              <a:t>Updated and refined protocols for establishing population objectives, hunter harvest management, monitoring of mule deer, etc.</a:t>
            </a:r>
          </a:p>
          <a:p>
            <a:pPr marL="457200" lvl="1" indent="0">
              <a:buNone/>
            </a:pPr>
            <a:endParaRPr lang="en-US" sz="900" dirty="0">
              <a:solidFill>
                <a:schemeClr val="bg1"/>
              </a:solidFill>
            </a:endParaRPr>
          </a:p>
          <a:p>
            <a:r>
              <a:rPr lang="en-US" dirty="0">
                <a:solidFill>
                  <a:schemeClr val="bg1"/>
                </a:solidFill>
              </a:rPr>
              <a:t>Important to note that all three documents reiterate the need for </a:t>
            </a:r>
            <a:r>
              <a:rPr lang="en-US" u="sng" dirty="0">
                <a:solidFill>
                  <a:schemeClr val="bg1"/>
                </a:solidFill>
              </a:rPr>
              <a:t>adaptive management</a:t>
            </a:r>
            <a:r>
              <a:rPr lang="en-US" dirty="0">
                <a:solidFill>
                  <a:schemeClr val="bg1"/>
                </a:solidFill>
              </a:rPr>
              <a:t> 	   and learning as deer demographics and ecological processes change in time.  </a:t>
            </a:r>
          </a:p>
        </p:txBody>
      </p:sp>
    </p:spTree>
    <p:extLst>
      <p:ext uri="{BB962C8B-B14F-4D97-AF65-F5344CB8AC3E}">
        <p14:creationId xmlns:p14="http://schemas.microsoft.com/office/powerpoint/2010/main" val="1468875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500"/>
                            </p:stCondLst>
                            <p:childTnLst>
                              <p:par>
                                <p:cTn id="17" presetID="10" presetClass="entr" presetSubtype="0" fill="hold" nodeType="afterEffect">
                                  <p:stCondLst>
                                    <p:cond delay="1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par>
                          <p:cTn id="25" fill="hold">
                            <p:stCondLst>
                              <p:cond delay="500"/>
                            </p:stCondLst>
                            <p:childTnLst>
                              <p:par>
                                <p:cTn id="26" presetID="10" presetClass="entr" presetSubtype="0" fill="hold" nodeType="afterEffect">
                                  <p:stCondLst>
                                    <p:cond delay="100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par>
                          <p:cTn id="29" fill="hold">
                            <p:stCondLst>
                              <p:cond delay="2000"/>
                            </p:stCondLst>
                            <p:childTnLst>
                              <p:par>
                                <p:cTn id="30" presetID="10" presetClass="entr" presetSubtype="0" fill="hold" nodeType="afterEffect">
                                  <p:stCondLst>
                                    <p:cond delay="100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par>
                          <p:cTn id="38" fill="hold">
                            <p:stCondLst>
                              <p:cond delay="500"/>
                            </p:stCondLst>
                            <p:childTnLst>
                              <p:par>
                                <p:cTn id="39" presetID="10" presetClass="entr" presetSubtype="0" fill="hold" nodeType="afterEffect">
                                  <p:stCondLst>
                                    <p:cond delay="100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childTnLst>
                          </p:cTn>
                        </p:par>
                        <p:par>
                          <p:cTn id="42" fill="hold">
                            <p:stCondLst>
                              <p:cond delay="2000"/>
                            </p:stCondLst>
                            <p:childTnLst>
                              <p:par>
                                <p:cTn id="43" presetID="10" presetClass="entr" presetSubtype="0" fill="hold" nodeType="afterEffect">
                                  <p:stCondLst>
                                    <p:cond delay="1000"/>
                                  </p:stCondLst>
                                  <p:childTnLst>
                                    <p:set>
                                      <p:cBhvr>
                                        <p:cTn id="44" dur="1" fill="hold">
                                          <p:stCondLst>
                                            <p:cond delay="0"/>
                                          </p:stCondLst>
                                        </p:cTn>
                                        <p:tgtEl>
                                          <p:spTgt spid="3">
                                            <p:txEl>
                                              <p:pRg st="11" end="11"/>
                                            </p:txEl>
                                          </p:spTgt>
                                        </p:tgtEl>
                                        <p:attrNameLst>
                                          <p:attrName>style.visibility</p:attrName>
                                        </p:attrNameLst>
                                      </p:cBhvr>
                                      <p:to>
                                        <p:strVal val="visible"/>
                                      </p:to>
                                    </p:set>
                                    <p:animEffect transition="in" filter="fade">
                                      <p:cBhvr>
                                        <p:cTn id="45" dur="500"/>
                                        <p:tgtEl>
                                          <p:spTgt spid="3">
                                            <p:txEl>
                                              <p:pRg st="11" end="1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13" end="13"/>
                                            </p:txEl>
                                          </p:spTgt>
                                        </p:tgtEl>
                                        <p:attrNameLst>
                                          <p:attrName>style.visibility</p:attrName>
                                        </p:attrNameLst>
                                      </p:cBhvr>
                                      <p:to>
                                        <p:strVal val="visible"/>
                                      </p:to>
                                    </p:set>
                                    <p:animEffect transition="in" filter="fade">
                                      <p:cBhvr>
                                        <p:cTn id="5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05E0E-F508-42DC-8CF6-4D0556C472B7}"/>
              </a:ext>
            </a:extLst>
          </p:cNvPr>
          <p:cNvSpPr>
            <a:spLocks noGrp="1"/>
          </p:cNvSpPr>
          <p:nvPr>
            <p:ph type="title"/>
          </p:nvPr>
        </p:nvSpPr>
        <p:spPr>
          <a:xfrm>
            <a:off x="0" y="257478"/>
            <a:ext cx="12192000" cy="683394"/>
          </a:xfrm>
        </p:spPr>
        <p:txBody>
          <a:bodyPr>
            <a:normAutofit/>
          </a:bodyPr>
          <a:lstStyle/>
          <a:p>
            <a:pPr algn="ctr"/>
            <a:r>
              <a:rPr lang="en-US" sz="3200" b="1" dirty="0">
                <a:solidFill>
                  <a:schemeClr val="bg1"/>
                </a:solidFill>
              </a:rPr>
              <a:t>Hunter Preference for Older Age Buck Hunting Opportunity</a:t>
            </a:r>
          </a:p>
        </p:txBody>
      </p:sp>
      <p:sp>
        <p:nvSpPr>
          <p:cNvPr id="3" name="Content Placeholder 2">
            <a:extLst>
              <a:ext uri="{FF2B5EF4-FFF2-40B4-BE49-F238E27FC236}">
                <a16:creationId xmlns:a16="http://schemas.microsoft.com/office/drawing/2014/main" id="{868E463F-97D6-4BA3-B327-F3FC36CD72DB}"/>
              </a:ext>
            </a:extLst>
          </p:cNvPr>
          <p:cNvSpPr>
            <a:spLocks noGrp="1"/>
          </p:cNvSpPr>
          <p:nvPr>
            <p:ph idx="1"/>
          </p:nvPr>
        </p:nvSpPr>
        <p:spPr>
          <a:xfrm>
            <a:off x="468630" y="1157439"/>
            <a:ext cx="11189970" cy="3780321"/>
          </a:xfrm>
        </p:spPr>
        <p:txBody>
          <a:bodyPr>
            <a:normAutofit fontScale="70000" lnSpcReduction="20000"/>
          </a:bodyPr>
          <a:lstStyle/>
          <a:p>
            <a:pPr marL="0" indent="0">
              <a:lnSpc>
                <a:spcPct val="120000"/>
              </a:lnSpc>
              <a:buNone/>
            </a:pPr>
            <a:r>
              <a:rPr lang="en-US" dirty="0">
                <a:solidFill>
                  <a:schemeClr val="bg1"/>
                </a:solidFill>
              </a:rPr>
              <a:t>Four statewide deer hunter preference surveys completed over the last 30+ years (MT FWP 1988, 1995, 2011, 2023).  </a:t>
            </a:r>
          </a:p>
          <a:p>
            <a:pPr marL="0" indent="0">
              <a:lnSpc>
                <a:spcPct val="120000"/>
              </a:lnSpc>
              <a:buNone/>
            </a:pPr>
            <a:r>
              <a:rPr lang="en-US" dirty="0">
                <a:solidFill>
                  <a:schemeClr val="bg1"/>
                </a:solidFill>
              </a:rPr>
              <a:t>A few </a:t>
            </a:r>
            <a:r>
              <a:rPr lang="en-US" i="1" dirty="0">
                <a:solidFill>
                  <a:schemeClr val="bg1"/>
                </a:solidFill>
              </a:rPr>
              <a:t>general</a:t>
            </a:r>
            <a:r>
              <a:rPr lang="en-US" dirty="0">
                <a:solidFill>
                  <a:schemeClr val="bg1"/>
                </a:solidFill>
              </a:rPr>
              <a:t> similarities between survey results:</a:t>
            </a:r>
          </a:p>
          <a:p>
            <a:pPr>
              <a:lnSpc>
                <a:spcPct val="120000"/>
              </a:lnSpc>
            </a:pPr>
            <a:r>
              <a:rPr lang="en-US" dirty="0">
                <a:solidFill>
                  <a:schemeClr val="bg1"/>
                </a:solidFill>
              </a:rPr>
              <a:t>Majority satisfaction in general statewide deer management</a:t>
            </a:r>
          </a:p>
          <a:p>
            <a:pPr>
              <a:lnSpc>
                <a:spcPct val="120000"/>
              </a:lnSpc>
            </a:pPr>
            <a:r>
              <a:rPr lang="en-US" dirty="0">
                <a:solidFill>
                  <a:schemeClr val="bg1"/>
                </a:solidFill>
              </a:rPr>
              <a:t>Majority of respondents support less restrictive hunting seasons (e.g., general buck hunting season opportunity vs. limited buck hunting)</a:t>
            </a:r>
          </a:p>
          <a:p>
            <a:pPr>
              <a:lnSpc>
                <a:spcPct val="120000"/>
              </a:lnSpc>
            </a:pPr>
            <a:r>
              <a:rPr lang="en-US" dirty="0">
                <a:solidFill>
                  <a:schemeClr val="bg1"/>
                </a:solidFill>
              </a:rPr>
              <a:t>Enjoyment of nature and the outdoors, obtaining venison for meat, doing something with the family, and other reasons consistently outranked ‘trophy’ hunting as reasons for deer hunting</a:t>
            </a:r>
          </a:p>
          <a:p>
            <a:pPr marL="0" indent="0">
              <a:lnSpc>
                <a:spcPct val="120000"/>
              </a:lnSpc>
              <a:buNone/>
            </a:pPr>
            <a:r>
              <a:rPr lang="en-US" dirty="0">
                <a:solidFill>
                  <a:schemeClr val="bg1"/>
                </a:solidFill>
              </a:rPr>
              <a:t>Important to note that these surveys are used more as a tool to gauge the range and level of hunter (hunting) preference types over time and not a ‘vote’ for one issue or opportunity over another. </a:t>
            </a:r>
          </a:p>
        </p:txBody>
      </p:sp>
      <p:sp>
        <p:nvSpPr>
          <p:cNvPr id="4" name="Rectangle 3">
            <a:extLst>
              <a:ext uri="{FF2B5EF4-FFF2-40B4-BE49-F238E27FC236}">
                <a16:creationId xmlns:a16="http://schemas.microsoft.com/office/drawing/2014/main" id="{C8410354-3E73-489C-975B-51794192BC62}"/>
              </a:ext>
            </a:extLst>
          </p:cNvPr>
          <p:cNvSpPr/>
          <p:nvPr/>
        </p:nvSpPr>
        <p:spPr>
          <a:xfrm>
            <a:off x="5496027" y="6131162"/>
            <a:ext cx="7292742" cy="938719"/>
          </a:xfrm>
          <a:prstGeom prst="rect">
            <a:avLst/>
          </a:prstGeom>
        </p:spPr>
        <p:txBody>
          <a:bodyPr wrap="square">
            <a:spAutoFit/>
          </a:bodyPr>
          <a:lstStyle/>
          <a:p>
            <a:pPr lvl="2"/>
            <a:r>
              <a:rPr lang="en-US" sz="1100" dirty="0">
                <a:solidFill>
                  <a:schemeClr val="bg1"/>
                </a:solidFill>
              </a:rPr>
              <a:t>Citations: </a:t>
            </a:r>
          </a:p>
          <a:p>
            <a:pPr lvl="2"/>
            <a:r>
              <a:rPr lang="en-US" sz="1100" dirty="0">
                <a:solidFill>
                  <a:schemeClr val="bg1"/>
                </a:solidFill>
              </a:rPr>
              <a:t>Montana Fish, Wildlife &amp; Parks 1988         Lewis et al. Montana Fish, Wildlife &amp; Parks 2011</a:t>
            </a:r>
          </a:p>
          <a:p>
            <a:pPr lvl="2"/>
            <a:r>
              <a:rPr lang="en-US" sz="1100" dirty="0">
                <a:solidFill>
                  <a:schemeClr val="bg1"/>
                </a:solidFill>
              </a:rPr>
              <a:t>Montana Fish, Wildlife &amp; Parks 1995         Lewis et al. Montana Fish, Wildlife &amp; Parks 2023</a:t>
            </a:r>
          </a:p>
          <a:p>
            <a:pPr lvl="2"/>
            <a:endParaRPr lang="en-US" sz="1100" dirty="0">
              <a:solidFill>
                <a:schemeClr val="bg1"/>
              </a:solidFill>
            </a:endParaRPr>
          </a:p>
          <a:p>
            <a:pPr lvl="2"/>
            <a:endParaRPr lang="en-US" sz="1100" dirty="0">
              <a:solidFill>
                <a:schemeClr val="bg1"/>
              </a:solidFill>
            </a:endParaRPr>
          </a:p>
        </p:txBody>
      </p:sp>
    </p:spTree>
    <p:extLst>
      <p:ext uri="{BB962C8B-B14F-4D97-AF65-F5344CB8AC3E}">
        <p14:creationId xmlns:p14="http://schemas.microsoft.com/office/powerpoint/2010/main" val="128485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nodeType="afterEffect">
                                  <p:stCondLst>
                                    <p:cond delay="100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2000"/>
                            </p:stCondLst>
                            <p:childTnLst>
                              <p:par>
                                <p:cTn id="18" presetID="10" presetClass="entr" presetSubtype="0" fill="hold" nodeType="afterEffect">
                                  <p:stCondLst>
                                    <p:cond delay="100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3500"/>
                            </p:stCondLst>
                            <p:childTnLst>
                              <p:par>
                                <p:cTn id="22" presetID="10" presetClass="entr" presetSubtype="0" fill="hold" nodeType="afterEffect">
                                  <p:stCondLst>
                                    <p:cond delay="10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BFE6-DED7-4525-B8E9-E79E361E13C3}"/>
              </a:ext>
            </a:extLst>
          </p:cNvPr>
          <p:cNvSpPr>
            <a:spLocks noGrp="1"/>
          </p:cNvSpPr>
          <p:nvPr>
            <p:ph type="title"/>
          </p:nvPr>
        </p:nvSpPr>
        <p:spPr>
          <a:xfrm>
            <a:off x="0" y="187091"/>
            <a:ext cx="12192000" cy="885524"/>
          </a:xfrm>
        </p:spPr>
        <p:txBody>
          <a:bodyPr>
            <a:normAutofit fontScale="90000"/>
          </a:bodyPr>
          <a:lstStyle/>
          <a:p>
            <a:pPr algn="ctr"/>
            <a:r>
              <a:rPr lang="en-US" sz="3600" b="1" dirty="0">
                <a:solidFill>
                  <a:schemeClr val="bg1"/>
                </a:solidFill>
              </a:rPr>
              <a:t>Special Management District Selection Criteria</a:t>
            </a:r>
            <a:br>
              <a:rPr lang="en-US" b="1" dirty="0">
                <a:solidFill>
                  <a:schemeClr val="bg1"/>
                </a:solidFill>
              </a:rPr>
            </a:br>
            <a:r>
              <a:rPr lang="en-US" sz="2700" b="1" dirty="0">
                <a:solidFill>
                  <a:schemeClr val="bg1"/>
                </a:solidFill>
              </a:rPr>
              <a:t>(Abbreviated)</a:t>
            </a:r>
          </a:p>
        </p:txBody>
      </p:sp>
      <p:sp>
        <p:nvSpPr>
          <p:cNvPr id="3" name="Content Placeholder 2">
            <a:extLst>
              <a:ext uri="{FF2B5EF4-FFF2-40B4-BE49-F238E27FC236}">
                <a16:creationId xmlns:a16="http://schemas.microsoft.com/office/drawing/2014/main" id="{58FDDCDB-2059-493F-9F2E-E969D622F888}"/>
              </a:ext>
            </a:extLst>
          </p:cNvPr>
          <p:cNvSpPr>
            <a:spLocks noGrp="1"/>
          </p:cNvSpPr>
          <p:nvPr>
            <p:ph idx="1"/>
          </p:nvPr>
        </p:nvSpPr>
        <p:spPr>
          <a:xfrm>
            <a:off x="200526" y="1152625"/>
            <a:ext cx="11790947" cy="4552749"/>
          </a:xfrm>
        </p:spPr>
        <p:txBody>
          <a:bodyPr>
            <a:normAutofit fontScale="77500" lnSpcReduction="20000"/>
          </a:bodyPr>
          <a:lstStyle/>
          <a:p>
            <a:pPr marL="342900" marR="0" lvl="0" indent="-342900">
              <a:spcBef>
                <a:spcPts val="1200"/>
              </a:spcBef>
              <a:spcAft>
                <a:spcPts val="1200"/>
              </a:spcAft>
              <a:buFont typeface="+mj-lt"/>
              <a:buAutoNum type="arabicPeriod"/>
            </a:pPr>
            <a:r>
              <a:rPr lang="en-US" dirty="0">
                <a:solidFill>
                  <a:schemeClr val="bg1"/>
                </a:solidFill>
                <a:ea typeface="Times New Roman" panose="02020603050405020304" pitchFamily="18" charset="0"/>
                <a:cs typeface="Arial" panose="020B0604020202020204" pitchFamily="34" charset="0"/>
              </a:rPr>
              <a:t>SMDs should be in a portion of the state where hunting opportunity for bucks and buck age diversity is low while not significantly impacting overall opportunity for the greater area. </a:t>
            </a:r>
          </a:p>
          <a:p>
            <a:pPr marL="342900" marR="0" lvl="0" indent="-342900">
              <a:spcBef>
                <a:spcPts val="1200"/>
              </a:spcBef>
              <a:spcAft>
                <a:spcPts val="1200"/>
              </a:spcAft>
              <a:buFont typeface="+mj-lt"/>
              <a:buAutoNum type="arabicPeriod"/>
            </a:pPr>
            <a:r>
              <a:rPr lang="en-US" dirty="0">
                <a:solidFill>
                  <a:schemeClr val="bg1"/>
                </a:solidFill>
                <a:ea typeface="Times New Roman" panose="02020603050405020304" pitchFamily="18" charset="0"/>
                <a:cs typeface="Arial" panose="020B0604020202020204" pitchFamily="34" charset="0"/>
              </a:rPr>
              <a:t>The total number of SMD’s should be limited because of impacts from restrictions on hunting opportunity and the statewide impact of the resulting redistribution of hunters.</a:t>
            </a:r>
            <a:endParaRPr lang="en-US" dirty="0">
              <a:solidFill>
                <a:schemeClr val="bg1"/>
              </a:solidFill>
              <a:ea typeface="Times New Roman" panose="02020603050405020304" pitchFamily="18" charset="0"/>
              <a:cs typeface="Times New Roman" panose="02020603050405020304" pitchFamily="18" charset="0"/>
            </a:endParaRPr>
          </a:p>
          <a:p>
            <a:pPr marL="342900" marR="0" lvl="0" indent="-342900">
              <a:spcBef>
                <a:spcPts val="1200"/>
              </a:spcBef>
              <a:spcAft>
                <a:spcPts val="1200"/>
              </a:spcAft>
              <a:buFont typeface="+mj-lt"/>
              <a:buAutoNum type="arabicPeriod"/>
            </a:pPr>
            <a:r>
              <a:rPr lang="en-US" dirty="0">
                <a:solidFill>
                  <a:schemeClr val="bg1"/>
                </a:solidFill>
                <a:ea typeface="Times New Roman" panose="02020603050405020304" pitchFamily="18" charset="0"/>
                <a:cs typeface="Arial" panose="020B0604020202020204" pitchFamily="34" charset="0"/>
              </a:rPr>
              <a:t>Hunter interest in managing for older bucks in the area should be significant to support the restriction.</a:t>
            </a:r>
            <a:endParaRPr lang="en-US" dirty="0">
              <a:solidFill>
                <a:schemeClr val="bg1"/>
              </a:solidFill>
              <a:ea typeface="Times New Roman" panose="02020603050405020304" pitchFamily="18" charset="0"/>
              <a:cs typeface="Times New Roman" panose="02020603050405020304" pitchFamily="18" charset="0"/>
            </a:endParaRPr>
          </a:p>
          <a:p>
            <a:pPr marL="342900" marR="0" lvl="0" indent="-342900">
              <a:spcBef>
                <a:spcPts val="1200"/>
              </a:spcBef>
              <a:spcAft>
                <a:spcPts val="1200"/>
              </a:spcAft>
              <a:buFont typeface="+mj-lt"/>
              <a:buAutoNum type="arabicPeriod"/>
            </a:pPr>
            <a:r>
              <a:rPr lang="en-US" dirty="0">
                <a:solidFill>
                  <a:schemeClr val="bg1"/>
                </a:solidFill>
                <a:ea typeface="Times New Roman" panose="02020603050405020304" pitchFamily="18" charset="0"/>
                <a:cs typeface="Arial" panose="020B0604020202020204" pitchFamily="34" charset="0"/>
              </a:rPr>
              <a:t>SMD locations should be accessible to reasonable public hunting opportunity.</a:t>
            </a:r>
          </a:p>
          <a:p>
            <a:pPr marL="342900" marR="0" lvl="0" indent="-342900">
              <a:spcBef>
                <a:spcPts val="1200"/>
              </a:spcBef>
              <a:spcAft>
                <a:spcPts val="1200"/>
              </a:spcAft>
              <a:buFont typeface="+mj-lt"/>
              <a:buAutoNum type="arabicPeriod"/>
            </a:pPr>
            <a:r>
              <a:rPr lang="en-US" dirty="0">
                <a:solidFill>
                  <a:schemeClr val="bg1"/>
                </a:solidFill>
                <a:ea typeface="Times New Roman" panose="02020603050405020304" pitchFamily="18" charset="0"/>
                <a:cs typeface="Arial" panose="020B0604020202020204" pitchFamily="34" charset="0"/>
              </a:rPr>
              <a:t>The area should not have a naturally high buck:doe ratio because of limited access.</a:t>
            </a:r>
            <a:endParaRPr lang="en-US" dirty="0">
              <a:solidFill>
                <a:schemeClr val="bg1"/>
              </a:solidFill>
              <a:ea typeface="Times New Roman" panose="02020603050405020304" pitchFamily="18" charset="0"/>
              <a:cs typeface="Times New Roman" panose="02020603050405020304" pitchFamily="18" charset="0"/>
            </a:endParaRPr>
          </a:p>
          <a:p>
            <a:pPr marL="342900" marR="0" lvl="0" indent="-342900">
              <a:spcBef>
                <a:spcPts val="1200"/>
              </a:spcBef>
              <a:spcAft>
                <a:spcPts val="1200"/>
              </a:spcAft>
              <a:buFont typeface="+mj-lt"/>
              <a:buAutoNum type="arabicPeriod"/>
            </a:pPr>
            <a:r>
              <a:rPr lang="en-US" dirty="0">
                <a:solidFill>
                  <a:schemeClr val="bg1"/>
                </a:solidFill>
                <a:ea typeface="Times New Roman" panose="02020603050405020304" pitchFamily="18" charset="0"/>
                <a:cs typeface="Times New Roman" panose="02020603050405020304" pitchFamily="18" charset="0"/>
              </a:rPr>
              <a:t>SMDs (existing or proposed new) must consider the impact of a hunting season structure related to CWD management.</a:t>
            </a:r>
          </a:p>
          <a:p>
            <a:endParaRPr lang="en-US" dirty="0">
              <a:solidFill>
                <a:schemeClr val="bg1"/>
              </a:solidFill>
            </a:endParaRPr>
          </a:p>
        </p:txBody>
      </p:sp>
    </p:spTree>
    <p:extLst>
      <p:ext uri="{BB962C8B-B14F-4D97-AF65-F5344CB8AC3E}">
        <p14:creationId xmlns:p14="http://schemas.microsoft.com/office/powerpoint/2010/main" val="280069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500"/>
                            </p:stCondLst>
                            <p:childTnLst>
                              <p:par>
                                <p:cTn id="9" presetID="10" presetClass="entr" presetSubtype="0" fill="hold"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3000"/>
                            </p:stCondLst>
                            <p:childTnLst>
                              <p:par>
                                <p:cTn id="13" presetID="10" presetClass="entr" presetSubtype="0" fill="hold" nodeType="after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4500"/>
                            </p:stCondLst>
                            <p:childTnLst>
                              <p:par>
                                <p:cTn id="17" presetID="10" presetClass="entr" presetSubtype="0" fill="hold" nodeType="afterEffect">
                                  <p:stCondLst>
                                    <p:cond delay="1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6000"/>
                            </p:stCondLst>
                            <p:childTnLst>
                              <p:par>
                                <p:cTn id="21" presetID="10" presetClass="entr" presetSubtype="0" fill="hold" nodeType="afterEffect">
                                  <p:stCondLst>
                                    <p:cond delay="10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7500"/>
                            </p:stCondLst>
                            <p:childTnLst>
                              <p:par>
                                <p:cTn id="25" presetID="10" presetClass="entr" presetSubtype="0" fill="hold" nodeType="afterEffect">
                                  <p:stCondLst>
                                    <p:cond delay="10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7FABB-7E5B-45EE-AAE9-B29A4BF9C681}"/>
              </a:ext>
            </a:extLst>
          </p:cNvPr>
          <p:cNvSpPr>
            <a:spLocks noGrp="1"/>
          </p:cNvSpPr>
          <p:nvPr>
            <p:ph type="title"/>
          </p:nvPr>
        </p:nvSpPr>
        <p:spPr>
          <a:xfrm>
            <a:off x="0" y="0"/>
            <a:ext cx="12192000" cy="721895"/>
          </a:xfrm>
        </p:spPr>
        <p:txBody>
          <a:bodyPr>
            <a:normAutofit/>
          </a:bodyPr>
          <a:lstStyle/>
          <a:p>
            <a:r>
              <a:rPr lang="en-US" sz="4000" dirty="0">
                <a:solidFill>
                  <a:schemeClr val="bg1"/>
                </a:solidFill>
              </a:rPr>
              <a:t>Buck Management: Special Management Districts (SMDs)</a:t>
            </a:r>
          </a:p>
        </p:txBody>
      </p:sp>
      <p:sp>
        <p:nvSpPr>
          <p:cNvPr id="3" name="Content Placeholder 2">
            <a:extLst>
              <a:ext uri="{FF2B5EF4-FFF2-40B4-BE49-F238E27FC236}">
                <a16:creationId xmlns:a16="http://schemas.microsoft.com/office/drawing/2014/main" id="{3DED36E4-140B-4140-BAAD-D7CDDB35733C}"/>
              </a:ext>
            </a:extLst>
          </p:cNvPr>
          <p:cNvSpPr>
            <a:spLocks noGrp="1"/>
          </p:cNvSpPr>
          <p:nvPr>
            <p:ph idx="1"/>
          </p:nvPr>
        </p:nvSpPr>
        <p:spPr>
          <a:xfrm>
            <a:off x="186088" y="2663805"/>
            <a:ext cx="11819823" cy="1388431"/>
          </a:xfrm>
        </p:spPr>
        <p:txBody>
          <a:bodyPr>
            <a:normAutofit fontScale="92500" lnSpcReduction="10000"/>
          </a:bodyPr>
          <a:lstStyle/>
          <a:p>
            <a:pPr marL="0" indent="0">
              <a:buNone/>
            </a:pPr>
            <a:r>
              <a:rPr lang="en-US" dirty="0">
                <a:solidFill>
                  <a:schemeClr val="bg1"/>
                </a:solidFill>
              </a:rPr>
              <a:t>*Special management districts are not the same as HDs where the buck regulation has changed to limited or unlimited buck permits due to other deer management/demographic and/or human social interests (improve </a:t>
            </a:r>
            <a:r>
              <a:rPr lang="en-US" b="0" i="0" dirty="0" err="1">
                <a:solidFill>
                  <a:schemeClr val="bg1"/>
                </a:solidFill>
                <a:effectLst/>
                <a:latin typeface="Aptos" panose="020B0004020202020204" pitchFamily="34" charset="0"/>
              </a:rPr>
              <a:t>buck:doe</a:t>
            </a:r>
            <a:r>
              <a:rPr lang="en-US" b="0" i="0" dirty="0">
                <a:solidFill>
                  <a:schemeClr val="bg1"/>
                </a:solidFill>
                <a:effectLst/>
                <a:latin typeface="Aptos" panose="020B0004020202020204" pitchFamily="34" charset="0"/>
              </a:rPr>
              <a:t> ratios, controlling hunter numbers, CWD, etc.)</a:t>
            </a:r>
            <a:r>
              <a:rPr lang="en-US" dirty="0">
                <a:solidFill>
                  <a:schemeClr val="bg1"/>
                </a:solidFill>
              </a:rPr>
              <a:t>.</a:t>
            </a:r>
          </a:p>
        </p:txBody>
      </p:sp>
      <p:sp>
        <p:nvSpPr>
          <p:cNvPr id="4" name="Rectangle 3">
            <a:extLst>
              <a:ext uri="{FF2B5EF4-FFF2-40B4-BE49-F238E27FC236}">
                <a16:creationId xmlns:a16="http://schemas.microsoft.com/office/drawing/2014/main" id="{824160A2-19EA-4BB8-BE4C-20083E0DCDCF}"/>
              </a:ext>
            </a:extLst>
          </p:cNvPr>
          <p:cNvSpPr/>
          <p:nvPr/>
        </p:nvSpPr>
        <p:spPr>
          <a:xfrm>
            <a:off x="1386037" y="866274"/>
            <a:ext cx="9663764" cy="867930"/>
          </a:xfrm>
          <a:prstGeom prst="rect">
            <a:avLst/>
          </a:prstGeom>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2800" b="1" i="1" u="none" strike="noStrike" kern="1200" cap="none" spc="0" normalizeH="0" baseline="0" noProof="0" dirty="0">
                <a:ln>
                  <a:noFill/>
                </a:ln>
                <a:solidFill>
                  <a:prstClr val="white"/>
                </a:solidFill>
                <a:effectLst/>
                <a:uLnTx/>
                <a:uFillTx/>
                <a:latin typeface="Calibri" panose="020F0502020204030204"/>
                <a:ea typeface="+mn-ea"/>
                <a:cs typeface="+mn-cs"/>
              </a:rPr>
              <a:t>GOAL: Provide hunting opportunity for older aged bucks in a limited number of districts offering reasonable public access</a:t>
            </a:r>
          </a:p>
        </p:txBody>
      </p:sp>
    </p:spTree>
    <p:extLst>
      <p:ext uri="{BB962C8B-B14F-4D97-AF65-F5344CB8AC3E}">
        <p14:creationId xmlns:p14="http://schemas.microsoft.com/office/powerpoint/2010/main" val="12098062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62579-66ED-B2E9-EF9D-E0EC8F81EF6E}"/>
              </a:ext>
            </a:extLst>
          </p:cNvPr>
          <p:cNvSpPr>
            <a:spLocks noGrp="1"/>
          </p:cNvSpPr>
          <p:nvPr>
            <p:ph type="title"/>
          </p:nvPr>
        </p:nvSpPr>
        <p:spPr>
          <a:xfrm>
            <a:off x="838200" y="33792"/>
            <a:ext cx="10515600" cy="946551"/>
          </a:xfrm>
        </p:spPr>
        <p:txBody>
          <a:bodyPr/>
          <a:lstStyle/>
          <a:p>
            <a:pPr algn="ctr"/>
            <a:r>
              <a:rPr lang="en-US" dirty="0">
                <a:solidFill>
                  <a:schemeClr val="bg1"/>
                </a:solidFill>
              </a:rPr>
              <a:t>2022 Mule Deer Seasons</a:t>
            </a:r>
          </a:p>
        </p:txBody>
      </p:sp>
      <p:graphicFrame>
        <p:nvGraphicFramePr>
          <p:cNvPr id="4" name="Table 4">
            <a:extLst>
              <a:ext uri="{FF2B5EF4-FFF2-40B4-BE49-F238E27FC236}">
                <a16:creationId xmlns:a16="http://schemas.microsoft.com/office/drawing/2014/main" id="{3505B570-D279-A098-648D-1DFCD5BA22D1}"/>
              </a:ext>
            </a:extLst>
          </p:cNvPr>
          <p:cNvGraphicFramePr>
            <a:graphicFrameLocks noGrp="1"/>
          </p:cNvGraphicFramePr>
          <p:nvPr>
            <p:extLst>
              <p:ext uri="{D42A27DB-BD31-4B8C-83A1-F6EECF244321}">
                <p14:modId xmlns:p14="http://schemas.microsoft.com/office/powerpoint/2010/main" val="1797832251"/>
              </p:ext>
            </p:extLst>
          </p:nvPr>
        </p:nvGraphicFramePr>
        <p:xfrm>
          <a:off x="643880" y="1980868"/>
          <a:ext cx="5418666" cy="2961640"/>
        </p:xfrm>
        <a:graphic>
          <a:graphicData uri="http://schemas.openxmlformats.org/drawingml/2006/table">
            <a:tbl>
              <a:tblPr firstRow="1" bandRow="1">
                <a:effectLst>
                  <a:outerShdw blurRad="381000" dist="254000" dir="1800000" algn="tl" rotWithShape="0">
                    <a:prstClr val="black">
                      <a:alpha val="70000"/>
                    </a:prstClr>
                  </a:outerShdw>
                </a:effectLst>
                <a:tableStyleId>{5C22544A-7EE6-4342-B048-85BDC9FD1C3A}</a:tableStyleId>
              </a:tblPr>
              <a:tblGrid>
                <a:gridCol w="3693895">
                  <a:extLst>
                    <a:ext uri="{9D8B030D-6E8A-4147-A177-3AD203B41FA5}">
                      <a16:colId xmlns:a16="http://schemas.microsoft.com/office/drawing/2014/main" val="3483961419"/>
                    </a:ext>
                  </a:extLst>
                </a:gridCol>
                <a:gridCol w="1724771">
                  <a:extLst>
                    <a:ext uri="{9D8B030D-6E8A-4147-A177-3AD203B41FA5}">
                      <a16:colId xmlns:a16="http://schemas.microsoft.com/office/drawing/2014/main" val="283137669"/>
                    </a:ext>
                  </a:extLst>
                </a:gridCol>
              </a:tblGrid>
              <a:tr h="0">
                <a:tc>
                  <a:txBody>
                    <a:bodyPr/>
                    <a:lstStyle/>
                    <a:p>
                      <a:r>
                        <a:rPr lang="en-US" dirty="0"/>
                        <a:t>Season Type</a:t>
                      </a:r>
                    </a:p>
                  </a:txBody>
                  <a:tcPr/>
                </a:tc>
                <a:tc>
                  <a:txBody>
                    <a:bodyPr/>
                    <a:lstStyle/>
                    <a:p>
                      <a:r>
                        <a:rPr lang="en-US" dirty="0"/>
                        <a:t>Number of HDs</a:t>
                      </a:r>
                    </a:p>
                  </a:txBody>
                  <a:tcPr/>
                </a:tc>
                <a:extLst>
                  <a:ext uri="{0D108BD9-81ED-4DB2-BD59-A6C34878D82A}">
                    <a16:rowId xmlns:a16="http://schemas.microsoft.com/office/drawing/2014/main" val="1004276931"/>
                  </a:ext>
                </a:extLst>
              </a:tr>
              <a:tr h="370840">
                <a:tc>
                  <a:txBody>
                    <a:bodyPr/>
                    <a:lstStyle/>
                    <a:p>
                      <a:r>
                        <a:rPr lang="en-US" dirty="0"/>
                        <a:t>General Season</a:t>
                      </a:r>
                    </a:p>
                  </a:txBody>
                  <a:tcPr/>
                </a:tc>
                <a:tc>
                  <a:txBody>
                    <a:bodyPr/>
                    <a:lstStyle/>
                    <a:p>
                      <a:r>
                        <a:rPr lang="en-US" dirty="0"/>
                        <a:t>97</a:t>
                      </a:r>
                    </a:p>
                  </a:txBody>
                  <a:tcPr/>
                </a:tc>
                <a:extLst>
                  <a:ext uri="{0D108BD9-81ED-4DB2-BD59-A6C34878D82A}">
                    <a16:rowId xmlns:a16="http://schemas.microsoft.com/office/drawing/2014/main" val="2573157373"/>
                  </a:ext>
                </a:extLst>
              </a:tr>
              <a:tr h="370840">
                <a:tc>
                  <a:txBody>
                    <a:bodyPr/>
                    <a:lstStyle/>
                    <a:p>
                      <a:r>
                        <a:rPr lang="en-US" dirty="0"/>
                        <a:t>Limited Permits</a:t>
                      </a:r>
                    </a:p>
                  </a:txBody>
                  <a:tcPr/>
                </a:tc>
                <a:tc>
                  <a:txBody>
                    <a:bodyPr/>
                    <a:lstStyle/>
                    <a:p>
                      <a:r>
                        <a:rPr lang="en-US" dirty="0"/>
                        <a:t>17 (9 SMDs)</a:t>
                      </a:r>
                    </a:p>
                  </a:txBody>
                  <a:tcPr/>
                </a:tc>
                <a:extLst>
                  <a:ext uri="{0D108BD9-81ED-4DB2-BD59-A6C34878D82A}">
                    <a16:rowId xmlns:a16="http://schemas.microsoft.com/office/drawing/2014/main" val="2920598587"/>
                  </a:ext>
                </a:extLst>
              </a:tr>
              <a:tr h="370840">
                <a:tc>
                  <a:txBody>
                    <a:bodyPr/>
                    <a:lstStyle/>
                    <a:p>
                      <a:r>
                        <a:rPr lang="en-US" dirty="0"/>
                        <a:t>Unlimited Permits</a:t>
                      </a:r>
                    </a:p>
                  </a:txBody>
                  <a:tcPr/>
                </a:tc>
                <a:tc>
                  <a:txBody>
                    <a:bodyPr/>
                    <a:lstStyle/>
                    <a:p>
                      <a:r>
                        <a:rPr lang="en-US" dirty="0"/>
                        <a:t>0</a:t>
                      </a:r>
                    </a:p>
                  </a:txBody>
                  <a:tcPr/>
                </a:tc>
                <a:extLst>
                  <a:ext uri="{0D108BD9-81ED-4DB2-BD59-A6C34878D82A}">
                    <a16:rowId xmlns:a16="http://schemas.microsoft.com/office/drawing/2014/main" val="1347342052"/>
                  </a:ext>
                </a:extLst>
              </a:tr>
              <a:tr h="370840">
                <a:tc>
                  <a:txBody>
                    <a:bodyPr/>
                    <a:lstStyle/>
                    <a:p>
                      <a:r>
                        <a:rPr lang="en-US" dirty="0"/>
                        <a:t>Shortened Season</a:t>
                      </a:r>
                    </a:p>
                  </a:txBody>
                  <a:tcPr/>
                </a:tc>
                <a:tc>
                  <a:txBody>
                    <a:bodyPr/>
                    <a:lstStyle/>
                    <a:p>
                      <a:r>
                        <a:rPr lang="en-US" dirty="0"/>
                        <a:t>10 (1 SMD)</a:t>
                      </a:r>
                    </a:p>
                  </a:txBody>
                  <a:tcPr/>
                </a:tc>
                <a:extLst>
                  <a:ext uri="{0D108BD9-81ED-4DB2-BD59-A6C34878D82A}">
                    <a16:rowId xmlns:a16="http://schemas.microsoft.com/office/drawing/2014/main" val="3088255780"/>
                  </a:ext>
                </a:extLst>
              </a:tr>
              <a:tr h="370840">
                <a:tc>
                  <a:txBody>
                    <a:bodyPr/>
                    <a:lstStyle/>
                    <a:p>
                      <a:r>
                        <a:rPr lang="en-US" dirty="0"/>
                        <a:t>Combo (shortened season &amp; permits)</a:t>
                      </a:r>
                    </a:p>
                  </a:txBody>
                  <a:tcPr/>
                </a:tc>
                <a:tc>
                  <a:txBody>
                    <a:bodyPr/>
                    <a:lstStyle/>
                    <a:p>
                      <a:r>
                        <a:rPr lang="en-US" dirty="0"/>
                        <a:t>7 (1 SMD)</a:t>
                      </a:r>
                    </a:p>
                  </a:txBody>
                  <a:tcPr/>
                </a:tc>
                <a:extLst>
                  <a:ext uri="{0D108BD9-81ED-4DB2-BD59-A6C34878D82A}">
                    <a16:rowId xmlns:a16="http://schemas.microsoft.com/office/drawing/2014/main" val="3054223334"/>
                  </a:ext>
                </a:extLst>
              </a:tr>
              <a:tr h="370840">
                <a:tc>
                  <a:txBody>
                    <a:bodyPr/>
                    <a:lstStyle/>
                    <a:p>
                      <a:r>
                        <a:rPr lang="en-US" dirty="0"/>
                        <a:t>Weapons Restriction</a:t>
                      </a:r>
                    </a:p>
                  </a:txBody>
                  <a:tcPr/>
                </a:tc>
                <a:tc>
                  <a:txBody>
                    <a:bodyPr/>
                    <a:lstStyle/>
                    <a:p>
                      <a:r>
                        <a:rPr lang="en-US" dirty="0"/>
                        <a:t>4</a:t>
                      </a:r>
                    </a:p>
                  </a:txBody>
                  <a:tcPr/>
                </a:tc>
                <a:extLst>
                  <a:ext uri="{0D108BD9-81ED-4DB2-BD59-A6C34878D82A}">
                    <a16:rowId xmlns:a16="http://schemas.microsoft.com/office/drawing/2014/main" val="2705461797"/>
                  </a:ext>
                </a:extLst>
              </a:tr>
              <a:tr h="370840">
                <a:tc>
                  <a:txBody>
                    <a:bodyPr/>
                    <a:lstStyle/>
                    <a:p>
                      <a:r>
                        <a:rPr lang="en-US" dirty="0"/>
                        <a:t>Total</a:t>
                      </a:r>
                    </a:p>
                  </a:txBody>
                  <a:tcPr/>
                </a:tc>
                <a:tc>
                  <a:txBody>
                    <a:bodyPr/>
                    <a:lstStyle/>
                    <a:p>
                      <a:r>
                        <a:rPr lang="en-US" dirty="0"/>
                        <a:t>136 (11 SMDs)</a:t>
                      </a:r>
                    </a:p>
                  </a:txBody>
                  <a:tcPr/>
                </a:tc>
                <a:extLst>
                  <a:ext uri="{0D108BD9-81ED-4DB2-BD59-A6C34878D82A}">
                    <a16:rowId xmlns:a16="http://schemas.microsoft.com/office/drawing/2014/main" val="3185954172"/>
                  </a:ext>
                </a:extLst>
              </a:tr>
            </a:tbl>
          </a:graphicData>
        </a:graphic>
      </p:graphicFrame>
      <p:sp>
        <p:nvSpPr>
          <p:cNvPr id="10" name="Content Placeholder 2">
            <a:extLst>
              <a:ext uri="{FF2B5EF4-FFF2-40B4-BE49-F238E27FC236}">
                <a16:creationId xmlns:a16="http://schemas.microsoft.com/office/drawing/2014/main" id="{F31C5E6E-D7F4-8BEB-968F-0A43DF1CBDBD}"/>
              </a:ext>
            </a:extLst>
          </p:cNvPr>
          <p:cNvSpPr>
            <a:spLocks noGrp="1"/>
          </p:cNvSpPr>
          <p:nvPr>
            <p:ph idx="1"/>
          </p:nvPr>
        </p:nvSpPr>
        <p:spPr>
          <a:xfrm>
            <a:off x="399548" y="884617"/>
            <a:ext cx="10406175" cy="1726246"/>
          </a:xfrm>
        </p:spPr>
        <p:txBody>
          <a:bodyPr>
            <a:normAutofit/>
          </a:bodyPr>
          <a:lstStyle/>
          <a:p>
            <a:r>
              <a:rPr lang="en-US" dirty="0">
                <a:solidFill>
                  <a:schemeClr val="bg1"/>
                </a:solidFill>
              </a:rPr>
              <a:t>71% general season, 29% with hunting season restrictions, 8% Special Management Districts (SMDs) </a:t>
            </a:r>
          </a:p>
        </p:txBody>
      </p:sp>
      <p:pic>
        <p:nvPicPr>
          <p:cNvPr id="17" name="Picture 16" descr="A picture containing diagram&#10;&#10;Description automatically generated">
            <a:extLst>
              <a:ext uri="{FF2B5EF4-FFF2-40B4-BE49-F238E27FC236}">
                <a16:creationId xmlns:a16="http://schemas.microsoft.com/office/drawing/2014/main" id="{3282171A-E585-35CE-F881-0B6E2E93C41F}"/>
              </a:ext>
            </a:extLst>
          </p:cNvPr>
          <p:cNvPicPr>
            <a:picLocks noChangeAspect="1"/>
          </p:cNvPicPr>
          <p:nvPr/>
        </p:nvPicPr>
        <p:blipFill rotWithShape="1">
          <a:blip r:embed="rId3">
            <a:extLst>
              <a:ext uri="{28A0092B-C50C-407E-A947-70E740481C1C}">
                <a14:useLocalDpi xmlns:a14="http://schemas.microsoft.com/office/drawing/2010/main" val="0"/>
              </a:ext>
            </a:extLst>
          </a:blip>
          <a:srcRect l="8502" t="11111" r="8359" b="10926"/>
          <a:stretch/>
        </p:blipFill>
        <p:spPr>
          <a:xfrm>
            <a:off x="6306877" y="1617935"/>
            <a:ext cx="5590986" cy="4051300"/>
          </a:xfrm>
          <a:prstGeom prst="rect">
            <a:avLst/>
          </a:prstGeom>
          <a:effectLst>
            <a:outerShdw blurRad="381000" dist="254000" dir="1800000" algn="tl" rotWithShape="0">
              <a:prstClr val="black">
                <a:alpha val="70000"/>
              </a:prstClr>
            </a:outerShdw>
          </a:effectLst>
        </p:spPr>
      </p:pic>
    </p:spTree>
    <p:extLst>
      <p:ext uri="{BB962C8B-B14F-4D97-AF65-F5344CB8AC3E}">
        <p14:creationId xmlns:p14="http://schemas.microsoft.com/office/powerpoint/2010/main" val="23348057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B927E-983C-469D-B04B-FF66FB957905}"/>
              </a:ext>
            </a:extLst>
          </p:cNvPr>
          <p:cNvSpPr>
            <a:spLocks noGrp="1"/>
          </p:cNvSpPr>
          <p:nvPr>
            <p:ph type="title"/>
          </p:nvPr>
        </p:nvSpPr>
        <p:spPr>
          <a:xfrm>
            <a:off x="0" y="294468"/>
            <a:ext cx="12192000" cy="702644"/>
          </a:xfrm>
        </p:spPr>
        <p:txBody>
          <a:bodyPr>
            <a:normAutofit/>
          </a:bodyPr>
          <a:lstStyle/>
          <a:p>
            <a:pPr algn="ctr"/>
            <a:r>
              <a:rPr lang="en-US" sz="4000" dirty="0">
                <a:solidFill>
                  <a:schemeClr val="bg1"/>
                </a:solidFill>
                <a:latin typeface="+mn-lt"/>
              </a:rPr>
              <a:t>Chronic Wasting Disease &amp; Mule Deer Management</a:t>
            </a:r>
          </a:p>
        </p:txBody>
      </p:sp>
      <p:sp>
        <p:nvSpPr>
          <p:cNvPr id="3" name="Content Placeholder 2">
            <a:extLst>
              <a:ext uri="{FF2B5EF4-FFF2-40B4-BE49-F238E27FC236}">
                <a16:creationId xmlns:a16="http://schemas.microsoft.com/office/drawing/2014/main" id="{1655A979-F67F-48A5-970C-2FF47C8E30A0}"/>
              </a:ext>
            </a:extLst>
          </p:cNvPr>
          <p:cNvSpPr>
            <a:spLocks noGrp="1"/>
          </p:cNvSpPr>
          <p:nvPr>
            <p:ph idx="1"/>
          </p:nvPr>
        </p:nvSpPr>
        <p:spPr>
          <a:xfrm>
            <a:off x="356461" y="1446353"/>
            <a:ext cx="11479078" cy="3505309"/>
          </a:xfrm>
        </p:spPr>
        <p:txBody>
          <a:bodyPr>
            <a:normAutofit/>
          </a:bodyPr>
          <a:lstStyle/>
          <a:p>
            <a:pPr>
              <a:lnSpc>
                <a:spcPct val="100000"/>
              </a:lnSpc>
              <a:spcBef>
                <a:spcPts val="0"/>
              </a:spcBef>
            </a:pPr>
            <a:r>
              <a:rPr lang="en-US" sz="2400" dirty="0">
                <a:solidFill>
                  <a:schemeClr val="bg1"/>
                </a:solidFill>
                <a:ea typeface="Times New Roman" panose="02020603050405020304" pitchFamily="18" charset="0"/>
              </a:rPr>
              <a:t>Chronic Wasting Disease (CWD) is a fatal neurologic disease of elk, deer, moose, and caribou for which there is no known cure</a:t>
            </a:r>
          </a:p>
          <a:p>
            <a:pPr marL="0" indent="0">
              <a:lnSpc>
                <a:spcPct val="100000"/>
              </a:lnSpc>
              <a:spcBef>
                <a:spcPts val="0"/>
              </a:spcBef>
              <a:buNone/>
            </a:pPr>
            <a:endParaRPr lang="en-US" sz="800" dirty="0">
              <a:solidFill>
                <a:schemeClr val="bg1"/>
              </a:solidFill>
              <a:ea typeface="Times New Roman" panose="02020603050405020304" pitchFamily="18" charset="0"/>
            </a:endParaRPr>
          </a:p>
          <a:p>
            <a:pPr>
              <a:lnSpc>
                <a:spcPct val="100000"/>
              </a:lnSpc>
              <a:spcBef>
                <a:spcPts val="0"/>
              </a:spcBef>
            </a:pPr>
            <a:r>
              <a:rPr lang="en-US" sz="2400" dirty="0">
                <a:solidFill>
                  <a:schemeClr val="bg1"/>
                </a:solidFill>
              </a:rPr>
              <a:t>October 2017- CWD was first detected in free-ranging deer in Montana</a:t>
            </a:r>
          </a:p>
          <a:p>
            <a:pPr marL="0" indent="0">
              <a:lnSpc>
                <a:spcPct val="100000"/>
              </a:lnSpc>
              <a:spcBef>
                <a:spcPts val="0"/>
              </a:spcBef>
              <a:buNone/>
            </a:pPr>
            <a:endParaRPr lang="en-US" sz="800" dirty="0">
              <a:solidFill>
                <a:schemeClr val="bg1"/>
              </a:solidFill>
            </a:endParaRPr>
          </a:p>
          <a:p>
            <a:pPr marL="285750" indent="-285750">
              <a:lnSpc>
                <a:spcPct val="100000"/>
              </a:lnSpc>
              <a:spcBef>
                <a:spcPts val="0"/>
              </a:spcBef>
            </a:pPr>
            <a:r>
              <a:rPr lang="en-US" sz="2400" dirty="0">
                <a:solidFill>
                  <a:schemeClr val="bg1"/>
                </a:solidFill>
              </a:rPr>
              <a:t>In Montana, (2017‒2022) adult male mule deer had 3.7 times the risk of infection as adult females</a:t>
            </a:r>
            <a:r>
              <a:rPr lang="en-US" sz="2400" dirty="0">
                <a:solidFill>
                  <a:schemeClr val="bg1"/>
                </a:solidFill>
                <a:latin typeface="Calibri" panose="020F0502020204030204" pitchFamily="34" charset="0"/>
                <a:cs typeface="Calibri" panose="020F0502020204030204" pitchFamily="34" charset="0"/>
              </a:rPr>
              <a:t>² (other research consistent or similar to this risk factor¹)</a:t>
            </a:r>
          </a:p>
          <a:p>
            <a:pPr marL="0" indent="0">
              <a:lnSpc>
                <a:spcPct val="100000"/>
              </a:lnSpc>
              <a:spcBef>
                <a:spcPts val="0"/>
              </a:spcBef>
              <a:buNone/>
            </a:pPr>
            <a:endParaRPr lang="en-US" sz="800" dirty="0">
              <a:solidFill>
                <a:schemeClr val="bg1"/>
              </a:solidFill>
            </a:endParaRPr>
          </a:p>
          <a:p>
            <a:pPr marL="285750" indent="-285750">
              <a:lnSpc>
                <a:spcPct val="100000"/>
              </a:lnSpc>
              <a:spcBef>
                <a:spcPts val="0"/>
              </a:spcBef>
            </a:pPr>
            <a:r>
              <a:rPr lang="en-US" sz="2400" dirty="0">
                <a:solidFill>
                  <a:schemeClr val="bg1"/>
                </a:solidFill>
              </a:rPr>
              <a:t>Targeting males may thus be an efficient way to reduce overall transmission and prevelance</a:t>
            </a:r>
            <a:r>
              <a:rPr lang="en-US" sz="2400" dirty="0">
                <a:solidFill>
                  <a:schemeClr val="bg1"/>
                </a:solidFill>
                <a:latin typeface="Calibri" panose="020F0502020204030204" pitchFamily="34" charset="0"/>
                <a:cs typeface="Calibri" panose="020F0502020204030204" pitchFamily="34" charset="0"/>
              </a:rPr>
              <a:t>³</a:t>
            </a:r>
            <a:endParaRPr lang="en-US" sz="2400" dirty="0">
              <a:solidFill>
                <a:schemeClr val="bg1"/>
              </a:solidFill>
            </a:endParaRPr>
          </a:p>
        </p:txBody>
      </p:sp>
      <p:sp>
        <p:nvSpPr>
          <p:cNvPr id="4" name="TextBox 3">
            <a:extLst>
              <a:ext uri="{FF2B5EF4-FFF2-40B4-BE49-F238E27FC236}">
                <a16:creationId xmlns:a16="http://schemas.microsoft.com/office/drawing/2014/main" id="{9A36D578-227A-4397-846E-524774CF3D83}"/>
              </a:ext>
            </a:extLst>
          </p:cNvPr>
          <p:cNvSpPr txBox="1"/>
          <p:nvPr/>
        </p:nvSpPr>
        <p:spPr>
          <a:xfrm>
            <a:off x="7360921" y="6040312"/>
            <a:ext cx="6183630" cy="1046440"/>
          </a:xfrm>
          <a:prstGeom prst="rect">
            <a:avLst/>
          </a:prstGeom>
          <a:noFill/>
        </p:spPr>
        <p:txBody>
          <a:bodyPr wrap="square" rtlCol="0">
            <a:spAutoFit/>
          </a:bodyPr>
          <a:lstStyle/>
          <a:p>
            <a:r>
              <a:rPr lang="en-US" sz="1100" dirty="0">
                <a:solidFill>
                  <a:schemeClr val="bg1"/>
                </a:solidFill>
              </a:rPr>
              <a:t>Citations</a:t>
            </a:r>
          </a:p>
          <a:p>
            <a:r>
              <a:rPr lang="en-US" sz="1100" dirty="0">
                <a:solidFill>
                  <a:schemeClr val="bg1"/>
                </a:solidFill>
              </a:rPr>
              <a:t>¹ Miller and Conner 2005, Heisey et al. 2010, DeVivo 2015, Samuel and Storm 2016</a:t>
            </a:r>
          </a:p>
          <a:p>
            <a:r>
              <a:rPr lang="en-US" sz="1100" dirty="0">
                <a:solidFill>
                  <a:schemeClr val="bg1"/>
                </a:solidFill>
              </a:rPr>
              <a:t>² Montana Fish, Wildlife &amp; Parks 2022</a:t>
            </a:r>
          </a:p>
          <a:p>
            <a:r>
              <a:rPr lang="fr-FR" sz="1100" dirty="0">
                <a:solidFill>
                  <a:schemeClr val="bg1"/>
                </a:solidFill>
              </a:rPr>
              <a:t>³ Jennelle et al. 2014, Potapov et al. 2016, WAFWA 2017</a:t>
            </a:r>
            <a:endParaRPr lang="en-US" sz="1100"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3806904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200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400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600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B927E-983C-469D-B04B-FF66FB957905}"/>
              </a:ext>
            </a:extLst>
          </p:cNvPr>
          <p:cNvSpPr>
            <a:spLocks noGrp="1"/>
          </p:cNvSpPr>
          <p:nvPr>
            <p:ph type="title"/>
          </p:nvPr>
        </p:nvSpPr>
        <p:spPr>
          <a:xfrm>
            <a:off x="0" y="294468"/>
            <a:ext cx="12192000" cy="702644"/>
          </a:xfrm>
        </p:spPr>
        <p:txBody>
          <a:bodyPr>
            <a:normAutofit/>
          </a:bodyPr>
          <a:lstStyle/>
          <a:p>
            <a:pPr algn="ctr"/>
            <a:r>
              <a:rPr lang="en-US" sz="4000" dirty="0">
                <a:solidFill>
                  <a:schemeClr val="bg1"/>
                </a:solidFill>
                <a:latin typeface="+mn-lt"/>
              </a:rPr>
              <a:t>Chronic Wasting Disease &amp; Mule Deer Management</a:t>
            </a:r>
          </a:p>
        </p:txBody>
      </p:sp>
      <p:sp>
        <p:nvSpPr>
          <p:cNvPr id="3" name="Content Placeholder 2">
            <a:extLst>
              <a:ext uri="{FF2B5EF4-FFF2-40B4-BE49-F238E27FC236}">
                <a16:creationId xmlns:a16="http://schemas.microsoft.com/office/drawing/2014/main" id="{1655A979-F67F-48A5-970C-2FF47C8E30A0}"/>
              </a:ext>
            </a:extLst>
          </p:cNvPr>
          <p:cNvSpPr>
            <a:spLocks noGrp="1"/>
          </p:cNvSpPr>
          <p:nvPr>
            <p:ph idx="1"/>
          </p:nvPr>
        </p:nvSpPr>
        <p:spPr>
          <a:xfrm>
            <a:off x="356461" y="1446353"/>
            <a:ext cx="11479078" cy="3505309"/>
          </a:xfrm>
        </p:spPr>
        <p:txBody>
          <a:bodyPr>
            <a:normAutofit/>
          </a:bodyPr>
          <a:lstStyle/>
          <a:p>
            <a:pPr>
              <a:lnSpc>
                <a:spcPct val="100000"/>
              </a:lnSpc>
              <a:spcBef>
                <a:spcPts val="0"/>
              </a:spcBef>
            </a:pPr>
            <a:r>
              <a:rPr lang="en-US" sz="2400" dirty="0">
                <a:solidFill>
                  <a:schemeClr val="bg1"/>
                </a:solidFill>
                <a:ea typeface="Times New Roman" panose="02020603050405020304" pitchFamily="18" charset="0"/>
              </a:rPr>
              <a:t>Chronic Wasting Disease (CWD) is a fatal neurologic disease of elk, deer, moose, and caribou for which there is no known cure</a:t>
            </a:r>
          </a:p>
          <a:p>
            <a:pPr marL="0" indent="0">
              <a:lnSpc>
                <a:spcPct val="100000"/>
              </a:lnSpc>
              <a:spcBef>
                <a:spcPts val="0"/>
              </a:spcBef>
              <a:buNone/>
            </a:pPr>
            <a:endParaRPr lang="en-US" sz="800" dirty="0">
              <a:solidFill>
                <a:schemeClr val="bg1"/>
              </a:solidFill>
              <a:ea typeface="Times New Roman" panose="02020603050405020304" pitchFamily="18" charset="0"/>
            </a:endParaRPr>
          </a:p>
          <a:p>
            <a:pPr>
              <a:lnSpc>
                <a:spcPct val="100000"/>
              </a:lnSpc>
              <a:spcBef>
                <a:spcPts val="0"/>
              </a:spcBef>
            </a:pPr>
            <a:r>
              <a:rPr lang="en-US" sz="2400" dirty="0">
                <a:solidFill>
                  <a:schemeClr val="bg1"/>
                </a:solidFill>
              </a:rPr>
              <a:t>October 2017- CWD was first detected in free-ranging deer in Montana</a:t>
            </a:r>
          </a:p>
          <a:p>
            <a:pPr marL="0" indent="0">
              <a:lnSpc>
                <a:spcPct val="100000"/>
              </a:lnSpc>
              <a:spcBef>
                <a:spcPts val="0"/>
              </a:spcBef>
              <a:buNone/>
            </a:pPr>
            <a:endParaRPr lang="en-US" sz="800" dirty="0">
              <a:solidFill>
                <a:schemeClr val="bg1"/>
              </a:solidFill>
            </a:endParaRPr>
          </a:p>
          <a:p>
            <a:pPr marL="285750" indent="-285750">
              <a:lnSpc>
                <a:spcPct val="100000"/>
              </a:lnSpc>
              <a:spcBef>
                <a:spcPts val="0"/>
              </a:spcBef>
            </a:pPr>
            <a:r>
              <a:rPr lang="en-US" sz="2400" dirty="0">
                <a:solidFill>
                  <a:schemeClr val="bg1"/>
                </a:solidFill>
              </a:rPr>
              <a:t>In Montana, (2017‒2022) adult male mule deer had 3.7 times the risk of infection as adult females</a:t>
            </a:r>
            <a:r>
              <a:rPr lang="en-US" sz="2400" dirty="0">
                <a:solidFill>
                  <a:schemeClr val="bg1"/>
                </a:solidFill>
                <a:latin typeface="Calibri" panose="020F0502020204030204" pitchFamily="34" charset="0"/>
                <a:cs typeface="Calibri" panose="020F0502020204030204" pitchFamily="34" charset="0"/>
              </a:rPr>
              <a:t>² (other research consistent or similar to this risk factor¹)</a:t>
            </a:r>
          </a:p>
          <a:p>
            <a:pPr marL="0" indent="0">
              <a:lnSpc>
                <a:spcPct val="100000"/>
              </a:lnSpc>
              <a:spcBef>
                <a:spcPts val="0"/>
              </a:spcBef>
              <a:buNone/>
            </a:pPr>
            <a:endParaRPr lang="en-US" sz="800" dirty="0">
              <a:solidFill>
                <a:schemeClr val="bg1"/>
              </a:solidFill>
            </a:endParaRPr>
          </a:p>
          <a:p>
            <a:pPr marL="285750" indent="-285750">
              <a:lnSpc>
                <a:spcPct val="100000"/>
              </a:lnSpc>
              <a:spcBef>
                <a:spcPts val="0"/>
              </a:spcBef>
            </a:pPr>
            <a:r>
              <a:rPr lang="en-US" sz="2400" dirty="0">
                <a:solidFill>
                  <a:schemeClr val="bg1"/>
                </a:solidFill>
              </a:rPr>
              <a:t>Targeting males may thus be an efficient way to reduce overall transmission and prevelance</a:t>
            </a:r>
            <a:r>
              <a:rPr lang="en-US" sz="2400" dirty="0">
                <a:solidFill>
                  <a:schemeClr val="bg1"/>
                </a:solidFill>
                <a:latin typeface="Calibri" panose="020F0502020204030204" pitchFamily="34" charset="0"/>
                <a:cs typeface="Calibri" panose="020F0502020204030204" pitchFamily="34" charset="0"/>
              </a:rPr>
              <a:t>³</a:t>
            </a:r>
            <a:endParaRPr lang="en-US" sz="2400" dirty="0">
              <a:solidFill>
                <a:schemeClr val="bg1"/>
              </a:solidFill>
            </a:endParaRPr>
          </a:p>
        </p:txBody>
      </p:sp>
      <p:sp>
        <p:nvSpPr>
          <p:cNvPr id="4" name="TextBox 3">
            <a:extLst>
              <a:ext uri="{FF2B5EF4-FFF2-40B4-BE49-F238E27FC236}">
                <a16:creationId xmlns:a16="http://schemas.microsoft.com/office/drawing/2014/main" id="{9A36D578-227A-4397-846E-524774CF3D83}"/>
              </a:ext>
            </a:extLst>
          </p:cNvPr>
          <p:cNvSpPr txBox="1"/>
          <p:nvPr/>
        </p:nvSpPr>
        <p:spPr>
          <a:xfrm>
            <a:off x="7360921" y="6040312"/>
            <a:ext cx="6183630" cy="1046440"/>
          </a:xfrm>
          <a:prstGeom prst="rect">
            <a:avLst/>
          </a:prstGeom>
          <a:noFill/>
        </p:spPr>
        <p:txBody>
          <a:bodyPr wrap="square" rtlCol="0">
            <a:spAutoFit/>
          </a:bodyPr>
          <a:lstStyle/>
          <a:p>
            <a:r>
              <a:rPr lang="en-US" sz="1100" dirty="0">
                <a:solidFill>
                  <a:schemeClr val="bg1"/>
                </a:solidFill>
              </a:rPr>
              <a:t>Citations</a:t>
            </a:r>
          </a:p>
          <a:p>
            <a:r>
              <a:rPr lang="en-US" sz="1100" dirty="0">
                <a:solidFill>
                  <a:schemeClr val="bg1"/>
                </a:solidFill>
              </a:rPr>
              <a:t>¹ Miller and Conner 2005, Heisey et al. 2010, DeVivo 2015, Samuel and Storm 2016</a:t>
            </a:r>
          </a:p>
          <a:p>
            <a:r>
              <a:rPr lang="en-US" sz="1100" dirty="0">
                <a:solidFill>
                  <a:schemeClr val="bg1"/>
                </a:solidFill>
              </a:rPr>
              <a:t>² Montana Fish, Wildlife &amp; Parks 2022</a:t>
            </a:r>
          </a:p>
          <a:p>
            <a:r>
              <a:rPr lang="fr-FR" sz="1100" dirty="0">
                <a:solidFill>
                  <a:schemeClr val="bg1"/>
                </a:solidFill>
              </a:rPr>
              <a:t>³ Jennelle et al. 2014, Potapov et al. 2016, WAFWA 2017</a:t>
            </a:r>
            <a:endParaRPr lang="en-US" sz="1100" dirty="0">
              <a:solidFill>
                <a:schemeClr val="bg1"/>
              </a:solidFill>
            </a:endParaRPr>
          </a:p>
          <a:p>
            <a:endParaRPr lang="en-US" dirty="0">
              <a:solidFill>
                <a:schemeClr val="bg1"/>
              </a:solidFill>
            </a:endParaRPr>
          </a:p>
        </p:txBody>
      </p:sp>
      <p:pic>
        <p:nvPicPr>
          <p:cNvPr id="6" name="Picture 5">
            <a:extLst>
              <a:ext uri="{FF2B5EF4-FFF2-40B4-BE49-F238E27FC236}">
                <a16:creationId xmlns:a16="http://schemas.microsoft.com/office/drawing/2014/main" id="{0F6AB802-8409-0844-4442-11D1E0E83960}"/>
              </a:ext>
            </a:extLst>
          </p:cNvPr>
          <p:cNvPicPr>
            <a:picLocks noChangeAspect="1"/>
          </p:cNvPicPr>
          <p:nvPr/>
        </p:nvPicPr>
        <p:blipFill>
          <a:blip r:embed="rId2"/>
          <a:stretch>
            <a:fillRect/>
          </a:stretch>
        </p:blipFill>
        <p:spPr>
          <a:xfrm>
            <a:off x="1524000" y="0"/>
            <a:ext cx="9144000" cy="6858000"/>
          </a:xfrm>
          <a:prstGeom prst="rect">
            <a:avLst/>
          </a:prstGeom>
        </p:spPr>
      </p:pic>
    </p:spTree>
    <p:extLst>
      <p:ext uri="{BB962C8B-B14F-4D97-AF65-F5344CB8AC3E}">
        <p14:creationId xmlns:p14="http://schemas.microsoft.com/office/powerpoint/2010/main" val="3598046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1F21F-4A9C-4D34-BA79-0BA724B71A0C}"/>
              </a:ext>
            </a:extLst>
          </p:cNvPr>
          <p:cNvSpPr>
            <a:spLocks noGrp="1"/>
          </p:cNvSpPr>
          <p:nvPr>
            <p:ph type="title"/>
          </p:nvPr>
        </p:nvSpPr>
        <p:spPr>
          <a:xfrm>
            <a:off x="0" y="256621"/>
            <a:ext cx="12031579" cy="885524"/>
          </a:xfrm>
        </p:spPr>
        <p:txBody>
          <a:bodyPr>
            <a:normAutofit fontScale="90000"/>
          </a:bodyPr>
          <a:lstStyle/>
          <a:p>
            <a:pPr algn="ctr"/>
            <a:r>
              <a:rPr lang="en-US" dirty="0">
                <a:solidFill>
                  <a:schemeClr val="bg1"/>
                </a:solidFill>
                <a:latin typeface="+mn-lt"/>
              </a:rPr>
              <a:t>CWD Management Tools and Evidence for Their Efficacy</a:t>
            </a:r>
            <a:br>
              <a:rPr lang="en-US" dirty="0">
                <a:solidFill>
                  <a:schemeClr val="bg1"/>
                </a:solidFill>
                <a:latin typeface="+mn-lt"/>
              </a:rPr>
            </a:br>
            <a:endParaRPr lang="en-US" dirty="0">
              <a:solidFill>
                <a:schemeClr val="bg1"/>
              </a:solidFill>
              <a:latin typeface="+mn-lt"/>
            </a:endParaRPr>
          </a:p>
        </p:txBody>
      </p:sp>
      <p:sp>
        <p:nvSpPr>
          <p:cNvPr id="3" name="Content Placeholder 2">
            <a:extLst>
              <a:ext uri="{FF2B5EF4-FFF2-40B4-BE49-F238E27FC236}">
                <a16:creationId xmlns:a16="http://schemas.microsoft.com/office/drawing/2014/main" id="{D58594E0-0A95-4C37-806D-BA134BAA1B43}"/>
              </a:ext>
            </a:extLst>
          </p:cNvPr>
          <p:cNvSpPr>
            <a:spLocks noGrp="1"/>
          </p:cNvSpPr>
          <p:nvPr>
            <p:ph idx="1"/>
          </p:nvPr>
        </p:nvSpPr>
        <p:spPr>
          <a:xfrm>
            <a:off x="1394847" y="900861"/>
            <a:ext cx="10293458" cy="4771519"/>
          </a:xfrm>
        </p:spPr>
        <p:txBody>
          <a:bodyPr>
            <a:noAutofit/>
          </a:bodyPr>
          <a:lstStyle/>
          <a:p>
            <a:pPr>
              <a:lnSpc>
                <a:spcPct val="70000"/>
              </a:lnSpc>
            </a:pPr>
            <a:r>
              <a:rPr lang="en-US" sz="2000" dirty="0">
                <a:solidFill>
                  <a:schemeClr val="bg1">
                    <a:lumMod val="50000"/>
                  </a:schemeClr>
                </a:solidFill>
              </a:rPr>
              <a:t>Once CWD is present in a wild population, it is extremely difficult, if not impossible, to eliminate</a:t>
            </a:r>
          </a:p>
          <a:p>
            <a:pPr>
              <a:lnSpc>
                <a:spcPct val="70000"/>
              </a:lnSpc>
            </a:pPr>
            <a:r>
              <a:rPr lang="en-US" sz="2000" dirty="0">
                <a:solidFill>
                  <a:schemeClr val="bg1">
                    <a:lumMod val="50000"/>
                  </a:schemeClr>
                </a:solidFill>
              </a:rPr>
              <a:t>There are currently no effective treatments or vaccines for CWD</a:t>
            </a:r>
          </a:p>
          <a:p>
            <a:pPr>
              <a:lnSpc>
                <a:spcPct val="70000"/>
              </a:lnSpc>
            </a:pPr>
            <a:r>
              <a:rPr lang="en-US" sz="2000" dirty="0">
                <a:solidFill>
                  <a:schemeClr val="bg1">
                    <a:lumMod val="50000"/>
                  </a:schemeClr>
                </a:solidFill>
              </a:rPr>
              <a:t>Preventative tools include:</a:t>
            </a:r>
          </a:p>
          <a:p>
            <a:pPr lvl="1">
              <a:lnSpc>
                <a:spcPct val="100000"/>
              </a:lnSpc>
              <a:spcBef>
                <a:spcPts val="100"/>
              </a:spcBef>
            </a:pPr>
            <a:r>
              <a:rPr lang="en-US" sz="2000" dirty="0">
                <a:solidFill>
                  <a:schemeClr val="bg1">
                    <a:lumMod val="50000"/>
                  </a:schemeClr>
                </a:solidFill>
              </a:rPr>
              <a:t>Restricting the transport of carcasses from CWD-infected areas or states</a:t>
            </a:r>
          </a:p>
          <a:p>
            <a:pPr lvl="1">
              <a:lnSpc>
                <a:spcPct val="100000"/>
              </a:lnSpc>
              <a:spcBef>
                <a:spcPts val="100"/>
              </a:spcBef>
            </a:pPr>
            <a:r>
              <a:rPr lang="en-US" sz="2000" dirty="0">
                <a:solidFill>
                  <a:schemeClr val="bg1">
                    <a:lumMod val="50000"/>
                  </a:schemeClr>
                </a:solidFill>
              </a:rPr>
              <a:t>Banning the transport or translocation of wild cervids</a:t>
            </a:r>
          </a:p>
          <a:p>
            <a:pPr lvl="1">
              <a:lnSpc>
                <a:spcPct val="100000"/>
              </a:lnSpc>
              <a:spcBef>
                <a:spcPts val="100"/>
              </a:spcBef>
            </a:pPr>
            <a:r>
              <a:rPr lang="en-US" sz="2000" dirty="0">
                <a:solidFill>
                  <a:schemeClr val="bg1">
                    <a:lumMod val="50000"/>
                  </a:schemeClr>
                </a:solidFill>
              </a:rPr>
              <a:t>Requiring the responsible disposal (e.g. incineration or disposal in certified landfills) of carcasses from infected regions</a:t>
            </a:r>
          </a:p>
          <a:p>
            <a:pPr lvl="1">
              <a:lnSpc>
                <a:spcPct val="100000"/>
              </a:lnSpc>
              <a:spcBef>
                <a:spcPts val="100"/>
              </a:spcBef>
            </a:pPr>
            <a:r>
              <a:rPr lang="en-US" sz="2000" dirty="0">
                <a:solidFill>
                  <a:schemeClr val="bg1">
                    <a:lumMod val="50000"/>
                  </a:schemeClr>
                </a:solidFill>
              </a:rPr>
              <a:t>Restrict the baiting and feeding of wild cervids </a:t>
            </a:r>
          </a:p>
          <a:p>
            <a:pPr lvl="1">
              <a:lnSpc>
                <a:spcPct val="100000"/>
              </a:lnSpc>
              <a:spcBef>
                <a:spcPts val="100"/>
              </a:spcBef>
            </a:pPr>
            <a:r>
              <a:rPr lang="en-US" sz="2000" dirty="0">
                <a:solidFill>
                  <a:schemeClr val="bg1">
                    <a:lumMod val="50000"/>
                  </a:schemeClr>
                </a:solidFill>
              </a:rPr>
              <a:t>Regulate the use of cervid lures </a:t>
            </a:r>
          </a:p>
          <a:p>
            <a:pPr>
              <a:lnSpc>
                <a:spcPct val="70000"/>
              </a:lnSpc>
            </a:pPr>
            <a:r>
              <a:rPr lang="en-US" sz="2000" dirty="0">
                <a:solidFill>
                  <a:schemeClr val="bg1"/>
                </a:solidFill>
              </a:rPr>
              <a:t>Management Tools:</a:t>
            </a:r>
          </a:p>
          <a:p>
            <a:pPr lvl="1">
              <a:lnSpc>
                <a:spcPct val="100000"/>
              </a:lnSpc>
              <a:spcBef>
                <a:spcPts val="100"/>
              </a:spcBef>
            </a:pPr>
            <a:r>
              <a:rPr lang="en-US" sz="2000" u="sng" dirty="0">
                <a:solidFill>
                  <a:schemeClr val="bg1"/>
                </a:solidFill>
              </a:rPr>
              <a:t>Increasing harvest of antlered deer to include post rut hunting options</a:t>
            </a:r>
          </a:p>
          <a:p>
            <a:pPr lvl="1">
              <a:lnSpc>
                <a:spcPct val="100000"/>
              </a:lnSpc>
              <a:spcBef>
                <a:spcPts val="100"/>
              </a:spcBef>
            </a:pPr>
            <a:r>
              <a:rPr lang="en-US" sz="2000" u="sng" dirty="0">
                <a:solidFill>
                  <a:schemeClr val="bg1"/>
                </a:solidFill>
              </a:rPr>
              <a:t>Hot spot culling/targeted removal in focused areas around CWD detections</a:t>
            </a:r>
          </a:p>
          <a:p>
            <a:pPr lvl="1">
              <a:lnSpc>
                <a:spcPct val="100000"/>
              </a:lnSpc>
              <a:spcBef>
                <a:spcPts val="100"/>
              </a:spcBef>
            </a:pPr>
            <a:r>
              <a:rPr lang="en-US" sz="2000" u="sng" dirty="0">
                <a:solidFill>
                  <a:schemeClr val="bg1"/>
                </a:solidFill>
              </a:rPr>
              <a:t>Reducing cervid aggregations </a:t>
            </a:r>
          </a:p>
          <a:p>
            <a:pPr lvl="1">
              <a:lnSpc>
                <a:spcPct val="100000"/>
              </a:lnSpc>
              <a:spcBef>
                <a:spcPts val="100"/>
              </a:spcBef>
            </a:pPr>
            <a:r>
              <a:rPr lang="en-US" sz="2000" u="sng" dirty="0">
                <a:solidFill>
                  <a:schemeClr val="bg1"/>
                </a:solidFill>
              </a:rPr>
              <a:t>Decreasing overall deer densities</a:t>
            </a:r>
          </a:p>
          <a:p>
            <a:pPr lvl="1">
              <a:lnSpc>
                <a:spcPct val="100000"/>
              </a:lnSpc>
              <a:spcBef>
                <a:spcPts val="100"/>
              </a:spcBef>
            </a:pPr>
            <a:r>
              <a:rPr lang="en-US" sz="2000" dirty="0">
                <a:solidFill>
                  <a:schemeClr val="bg1">
                    <a:lumMod val="50000"/>
                  </a:schemeClr>
                </a:solidFill>
              </a:rPr>
              <a:t>Other alternatives showing potential for decreasing CWD prevalence and/or spread</a:t>
            </a:r>
          </a:p>
          <a:p>
            <a:pPr marL="0" indent="0">
              <a:lnSpc>
                <a:spcPct val="70000"/>
              </a:lnSpc>
              <a:buNone/>
            </a:pPr>
            <a:endParaRPr lang="en-US" dirty="0">
              <a:solidFill>
                <a:schemeClr val="bg1"/>
              </a:solidFill>
            </a:endParaRPr>
          </a:p>
        </p:txBody>
      </p:sp>
      <p:sp>
        <p:nvSpPr>
          <p:cNvPr id="4" name="TextBox 3">
            <a:extLst>
              <a:ext uri="{FF2B5EF4-FFF2-40B4-BE49-F238E27FC236}">
                <a16:creationId xmlns:a16="http://schemas.microsoft.com/office/drawing/2014/main" id="{687FA6B1-3BCD-49C1-A483-B861E59D9402}"/>
              </a:ext>
            </a:extLst>
          </p:cNvPr>
          <p:cNvSpPr txBox="1"/>
          <p:nvPr/>
        </p:nvSpPr>
        <p:spPr>
          <a:xfrm>
            <a:off x="8576109" y="3286620"/>
            <a:ext cx="345547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Officially recommended as CWD management tools by WAFWA (2017) </a:t>
            </a:r>
          </a:p>
        </p:txBody>
      </p:sp>
      <p:cxnSp>
        <p:nvCxnSpPr>
          <p:cNvPr id="8" name="Straight Arrow Connector 7">
            <a:extLst>
              <a:ext uri="{FF2B5EF4-FFF2-40B4-BE49-F238E27FC236}">
                <a16:creationId xmlns:a16="http://schemas.microsoft.com/office/drawing/2014/main" id="{479CC86F-B5A2-4AF6-A781-54437E8B7193}"/>
              </a:ext>
            </a:extLst>
          </p:cNvPr>
          <p:cNvCxnSpPr/>
          <p:nvPr/>
        </p:nvCxnSpPr>
        <p:spPr>
          <a:xfrm flipV="1">
            <a:off x="6015789" y="3748285"/>
            <a:ext cx="2430787" cy="46166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4861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fade">
                                      <p:cBhvr>
                                        <p:cTn id="40" dur="500"/>
                                        <p:tgtEl>
                                          <p:spTgt spid="3">
                                            <p:txEl>
                                              <p:pRg st="11" end="11"/>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Effect transition="in" filter="fade">
                                      <p:cBhvr>
                                        <p:cTn id="43" dur="500"/>
                                        <p:tgtEl>
                                          <p:spTgt spid="3">
                                            <p:txEl>
                                              <p:pRg st="12" end="12"/>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13" end="13"/>
                                            </p:txEl>
                                          </p:spTgt>
                                        </p:tgtEl>
                                        <p:attrNameLst>
                                          <p:attrName>style.visibility</p:attrName>
                                        </p:attrNameLst>
                                      </p:cBhvr>
                                      <p:to>
                                        <p:strVal val="visible"/>
                                      </p:to>
                                    </p:set>
                                    <p:animEffect transition="in" filter="fade">
                                      <p:cBhvr>
                                        <p:cTn id="46" dur="500"/>
                                        <p:tgtEl>
                                          <p:spTgt spid="3">
                                            <p:txEl>
                                              <p:pRg st="13" end="13"/>
                                            </p:txEl>
                                          </p:spTgt>
                                        </p:tgtEl>
                                      </p:cBhvr>
                                    </p:animEffect>
                                  </p:childTnLst>
                                </p:cTn>
                              </p:par>
                              <p:par>
                                <p:cTn id="47" presetID="10" presetClass="entr" presetSubtype="0" fill="hold" nodeType="withEffect">
                                  <p:stCondLst>
                                    <p:cond delay="300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grpId="0" nodeType="withEffect">
                                  <p:stCondLst>
                                    <p:cond delay="300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0ED9B-DA13-47E4-84AC-7D1BBBC190DB}"/>
              </a:ext>
            </a:extLst>
          </p:cNvPr>
          <p:cNvSpPr>
            <a:spLocks noGrp="1"/>
          </p:cNvSpPr>
          <p:nvPr>
            <p:ph type="title"/>
          </p:nvPr>
        </p:nvSpPr>
        <p:spPr>
          <a:xfrm>
            <a:off x="0" y="0"/>
            <a:ext cx="12192000" cy="1035124"/>
          </a:xfrm>
        </p:spPr>
        <p:txBody>
          <a:bodyPr>
            <a:normAutofit/>
          </a:bodyPr>
          <a:lstStyle/>
          <a:p>
            <a:pPr marL="0" marR="0" algn="ctr">
              <a:spcBef>
                <a:spcPts val="0"/>
              </a:spcBef>
              <a:spcAft>
                <a:spcPts val="0"/>
              </a:spcAft>
            </a:pPr>
            <a:r>
              <a:rPr lang="en-US" dirty="0">
                <a:solidFill>
                  <a:schemeClr val="bg1"/>
                </a:solidFill>
                <a:latin typeface="+mn-lt"/>
                <a:cs typeface="Times New Roman" panose="02020603050405020304" pitchFamily="18" charset="0"/>
              </a:rPr>
              <a:t>Management of CWD in the Context of AHM</a:t>
            </a:r>
            <a:endParaRPr lang="en-US" dirty="0">
              <a:solidFill>
                <a:schemeClr val="bg1"/>
              </a:solidFill>
              <a:latin typeface="+mn-lt"/>
            </a:endParaRPr>
          </a:p>
        </p:txBody>
      </p:sp>
      <p:sp>
        <p:nvSpPr>
          <p:cNvPr id="3" name="Content Placeholder 2">
            <a:extLst>
              <a:ext uri="{FF2B5EF4-FFF2-40B4-BE49-F238E27FC236}">
                <a16:creationId xmlns:a16="http://schemas.microsoft.com/office/drawing/2014/main" id="{87E50390-1090-46C7-B60F-065C0FDBFC83}"/>
              </a:ext>
            </a:extLst>
          </p:cNvPr>
          <p:cNvSpPr>
            <a:spLocks noGrp="1"/>
          </p:cNvSpPr>
          <p:nvPr>
            <p:ph idx="1"/>
          </p:nvPr>
        </p:nvSpPr>
        <p:spPr>
          <a:xfrm>
            <a:off x="333213" y="1212783"/>
            <a:ext cx="11525573" cy="3810208"/>
          </a:xfrm>
        </p:spPr>
        <p:txBody>
          <a:bodyPr>
            <a:normAutofit fontScale="92500" lnSpcReduction="10000"/>
          </a:bodyPr>
          <a:lstStyle/>
          <a:p>
            <a:r>
              <a:rPr lang="en-US" sz="2000" dirty="0">
                <a:solidFill>
                  <a:schemeClr val="bg1"/>
                </a:solidFill>
              </a:rPr>
              <a:t>The Montana Chronic Wasting Disease Management Plan will serve as the guiding principles and strategies in management of CWD</a:t>
            </a:r>
          </a:p>
          <a:p>
            <a:pPr lvl="1"/>
            <a:r>
              <a:rPr lang="en-US" sz="2000" dirty="0">
                <a:solidFill>
                  <a:schemeClr val="bg1"/>
                </a:solidFill>
              </a:rPr>
              <a:t>Regardless of prevalence, any detection of CWD needs to be addressed through active management (e.g., increased antlered buck harvest, hot spot culling, reduce aggregations, etc. – WAFWA recommended CWD management tools)</a:t>
            </a:r>
          </a:p>
          <a:p>
            <a:pPr lvl="1"/>
            <a:r>
              <a:rPr lang="en-US" sz="2000" dirty="0">
                <a:solidFill>
                  <a:schemeClr val="bg1"/>
                </a:solidFill>
              </a:rPr>
              <a:t>CWD management generally exceeds AHM management and the goal of CWD management is reduce the potential for negative population level effects, i.e. reduce potential for increased distribution of the disease and increased prevalence. </a:t>
            </a:r>
          </a:p>
          <a:p>
            <a:r>
              <a:rPr lang="en-US" sz="2000" dirty="0">
                <a:solidFill>
                  <a:schemeClr val="bg1"/>
                </a:solidFill>
              </a:rPr>
              <a:t>Mule deer population size and demographic triggers within PMU’s will continue to </a:t>
            </a:r>
            <a:r>
              <a:rPr lang="en-US" sz="2000" i="1" dirty="0">
                <a:solidFill>
                  <a:schemeClr val="bg1"/>
                </a:solidFill>
              </a:rPr>
              <a:t>guide</a:t>
            </a:r>
            <a:r>
              <a:rPr lang="en-US" sz="2000" dirty="0">
                <a:solidFill>
                  <a:schemeClr val="bg1"/>
                </a:solidFill>
              </a:rPr>
              <a:t> mule deer management (e.g., hunting regulation packages and/or SMDs) in CWD positive areas, however:</a:t>
            </a:r>
          </a:p>
          <a:p>
            <a:pPr lvl="1"/>
            <a:r>
              <a:rPr lang="en-US" sz="2000" dirty="0">
                <a:solidFill>
                  <a:schemeClr val="bg1"/>
                </a:solidFill>
              </a:rPr>
              <a:t>Managing for CWD, short- and long-term, may differ or even conflict with AHM prescriptions</a:t>
            </a:r>
          </a:p>
          <a:p>
            <a:pPr lvl="1"/>
            <a:r>
              <a:rPr lang="en-US" sz="2000" dirty="0">
                <a:solidFill>
                  <a:schemeClr val="bg1"/>
                </a:solidFill>
              </a:rPr>
              <a:t>Liberalizing permit levels and/or complete removal of an areas special buck management status will be considered</a:t>
            </a:r>
            <a:endParaRPr lang="en-US" sz="1600" dirty="0">
              <a:solidFill>
                <a:schemeClr val="bg1"/>
              </a:solidFill>
            </a:endParaRPr>
          </a:p>
          <a:p>
            <a:pPr lvl="1"/>
            <a:endParaRPr lang="en-US" sz="1600" dirty="0">
              <a:solidFill>
                <a:schemeClr val="bg1"/>
              </a:solidFill>
            </a:endParaRPr>
          </a:p>
        </p:txBody>
      </p:sp>
    </p:spTree>
    <p:extLst>
      <p:ext uri="{BB962C8B-B14F-4D97-AF65-F5344CB8AC3E}">
        <p14:creationId xmlns:p14="http://schemas.microsoft.com/office/powerpoint/2010/main" val="3307224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500"/>
                            </p:stCondLst>
                            <p:childTnLst>
                              <p:par>
                                <p:cTn id="22" presetID="10" presetClass="entr" presetSubtype="0" fill="hold" nodeType="afterEffect">
                                  <p:stCondLst>
                                    <p:cond delay="10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par>
                          <p:cTn id="25" fill="hold">
                            <p:stCondLst>
                              <p:cond delay="2000"/>
                            </p:stCondLst>
                            <p:childTnLst>
                              <p:par>
                                <p:cTn id="26" presetID="10" presetClass="entr" presetSubtype="0" fill="hold" nodeType="afterEffect">
                                  <p:stCondLst>
                                    <p:cond delay="100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0ED9B-DA13-47E4-84AC-7D1BBBC190DB}"/>
              </a:ext>
            </a:extLst>
          </p:cNvPr>
          <p:cNvSpPr>
            <a:spLocks noGrp="1"/>
          </p:cNvSpPr>
          <p:nvPr>
            <p:ph type="title"/>
          </p:nvPr>
        </p:nvSpPr>
        <p:spPr>
          <a:xfrm>
            <a:off x="0" y="0"/>
            <a:ext cx="12192000" cy="1035124"/>
          </a:xfrm>
        </p:spPr>
        <p:txBody>
          <a:bodyPr>
            <a:normAutofit/>
          </a:bodyPr>
          <a:lstStyle/>
          <a:p>
            <a:pPr marL="0" marR="0" algn="ctr">
              <a:spcBef>
                <a:spcPts val="0"/>
              </a:spcBef>
              <a:spcAft>
                <a:spcPts val="0"/>
              </a:spcAft>
            </a:pPr>
            <a:r>
              <a:rPr lang="en-US" dirty="0">
                <a:solidFill>
                  <a:schemeClr val="bg1"/>
                </a:solidFill>
                <a:latin typeface="+mn-lt"/>
                <a:cs typeface="Times New Roman" panose="02020603050405020304" pitchFamily="18" charset="0"/>
              </a:rPr>
              <a:t>Summary</a:t>
            </a:r>
            <a:endParaRPr lang="en-US" dirty="0">
              <a:solidFill>
                <a:schemeClr val="bg1"/>
              </a:solidFill>
              <a:latin typeface="+mn-lt"/>
            </a:endParaRPr>
          </a:p>
        </p:txBody>
      </p:sp>
      <p:sp>
        <p:nvSpPr>
          <p:cNvPr id="3" name="Content Placeholder 2">
            <a:extLst>
              <a:ext uri="{FF2B5EF4-FFF2-40B4-BE49-F238E27FC236}">
                <a16:creationId xmlns:a16="http://schemas.microsoft.com/office/drawing/2014/main" id="{87E50390-1090-46C7-B60F-065C0FDBFC83}"/>
              </a:ext>
            </a:extLst>
          </p:cNvPr>
          <p:cNvSpPr>
            <a:spLocks noGrp="1"/>
          </p:cNvSpPr>
          <p:nvPr>
            <p:ph idx="1"/>
          </p:nvPr>
        </p:nvSpPr>
        <p:spPr>
          <a:xfrm>
            <a:off x="138903" y="1035124"/>
            <a:ext cx="6901977" cy="4110214"/>
          </a:xfrm>
        </p:spPr>
        <p:txBody>
          <a:bodyPr>
            <a:normAutofit fontScale="77500" lnSpcReduction="20000"/>
          </a:bodyPr>
          <a:lstStyle/>
          <a:p>
            <a:pPr marL="457200" lvl="1" indent="0">
              <a:buNone/>
            </a:pPr>
            <a:r>
              <a:rPr lang="en-US" sz="3300" dirty="0">
                <a:solidFill>
                  <a:schemeClr val="bg1"/>
                </a:solidFill>
              </a:rPr>
              <a:t>Mule Deer Adaptive Harvest Management:</a:t>
            </a:r>
          </a:p>
          <a:p>
            <a:pPr marL="457200" lvl="1" indent="0">
              <a:buNone/>
            </a:pPr>
            <a:endParaRPr lang="en-US" sz="900" dirty="0">
              <a:solidFill>
                <a:schemeClr val="bg1"/>
              </a:solidFill>
            </a:endParaRPr>
          </a:p>
          <a:p>
            <a:pPr lvl="1"/>
            <a:r>
              <a:rPr lang="en-US" sz="2800" dirty="0">
                <a:solidFill>
                  <a:schemeClr val="bg1"/>
                </a:solidFill>
              </a:rPr>
              <a:t>Population Objectives</a:t>
            </a:r>
          </a:p>
          <a:p>
            <a:pPr lvl="1"/>
            <a:r>
              <a:rPr lang="en-US" sz="2800" dirty="0">
                <a:solidFill>
                  <a:schemeClr val="bg1"/>
                </a:solidFill>
              </a:rPr>
              <a:t>Hunting Regulation Strategies</a:t>
            </a:r>
          </a:p>
          <a:p>
            <a:pPr lvl="1"/>
            <a:r>
              <a:rPr lang="en-US" sz="2800" dirty="0">
                <a:solidFill>
                  <a:schemeClr val="bg1"/>
                </a:solidFill>
              </a:rPr>
              <a:t>Special Management Districts</a:t>
            </a:r>
          </a:p>
          <a:p>
            <a:pPr lvl="1"/>
            <a:r>
              <a:rPr lang="en-US" sz="2800" dirty="0">
                <a:solidFill>
                  <a:schemeClr val="bg1"/>
                </a:solidFill>
              </a:rPr>
              <a:t>Monitoring Program</a:t>
            </a:r>
          </a:p>
          <a:p>
            <a:pPr lvl="1"/>
            <a:r>
              <a:rPr lang="en-US" sz="2800" dirty="0">
                <a:solidFill>
                  <a:schemeClr val="bg1"/>
                </a:solidFill>
              </a:rPr>
              <a:t>Chronic Wasting Disease Management</a:t>
            </a:r>
          </a:p>
          <a:p>
            <a:pPr marL="457200" lvl="1" indent="0">
              <a:buNone/>
            </a:pPr>
            <a:endParaRPr lang="en-US" sz="900" dirty="0">
              <a:solidFill>
                <a:schemeClr val="bg1"/>
              </a:solidFill>
            </a:endParaRPr>
          </a:p>
          <a:p>
            <a:pPr marL="457200" lvl="1" indent="0">
              <a:buNone/>
            </a:pPr>
            <a:endParaRPr lang="en-US" sz="900" dirty="0">
              <a:solidFill>
                <a:schemeClr val="bg1"/>
              </a:solidFill>
            </a:endParaRPr>
          </a:p>
          <a:p>
            <a:pPr marL="457200" lvl="1" indent="0">
              <a:buNone/>
            </a:pPr>
            <a:r>
              <a:rPr lang="en-US" sz="2800" dirty="0">
                <a:solidFill>
                  <a:schemeClr val="bg1"/>
                </a:solidFill>
              </a:rPr>
              <a:t>Questions?</a:t>
            </a:r>
          </a:p>
          <a:p>
            <a:pPr marL="457200" lvl="1" indent="0">
              <a:buNone/>
            </a:pPr>
            <a:endParaRPr lang="en-US" sz="2800" dirty="0">
              <a:solidFill>
                <a:schemeClr val="bg1"/>
              </a:solidFill>
            </a:endParaRPr>
          </a:p>
          <a:p>
            <a:pPr marL="457200" lvl="1" indent="0">
              <a:buNone/>
            </a:pPr>
            <a:r>
              <a:rPr lang="en-US" dirty="0">
                <a:solidFill>
                  <a:schemeClr val="bg1"/>
                </a:solidFill>
              </a:rPr>
              <a:t>Brent Lonner</a:t>
            </a:r>
          </a:p>
          <a:p>
            <a:pPr marL="457200" lvl="1" indent="0">
              <a:buNone/>
            </a:pPr>
            <a:r>
              <a:rPr lang="en-US" dirty="0">
                <a:solidFill>
                  <a:schemeClr val="bg1"/>
                </a:solidFill>
              </a:rPr>
              <a:t>MT FWP Area Wildlife Biologist – Fairfield</a:t>
            </a:r>
          </a:p>
          <a:p>
            <a:pPr marL="457200" lvl="1" indent="0">
              <a:buNone/>
            </a:pPr>
            <a:r>
              <a:rPr lang="en-US" dirty="0">
                <a:solidFill>
                  <a:schemeClr val="bg1"/>
                </a:solidFill>
                <a:hlinkClick r:id="rId2"/>
              </a:rPr>
              <a:t>BLonner@mt.gov</a:t>
            </a:r>
            <a:endParaRPr lang="en-US" dirty="0">
              <a:solidFill>
                <a:schemeClr val="bg1"/>
              </a:solidFill>
            </a:endParaRPr>
          </a:p>
          <a:p>
            <a:pPr marL="457200" lvl="1" indent="0">
              <a:buNone/>
            </a:pPr>
            <a:r>
              <a:rPr lang="en-US" dirty="0">
                <a:solidFill>
                  <a:schemeClr val="bg1"/>
                </a:solidFill>
              </a:rPr>
              <a:t>406-467-2488 (O) / 406-590-1637 (C)</a:t>
            </a:r>
          </a:p>
          <a:p>
            <a:pPr marL="457200" lvl="1" indent="0">
              <a:buNone/>
            </a:pPr>
            <a:endParaRPr lang="en-US" sz="2800" dirty="0">
              <a:solidFill>
                <a:schemeClr val="bg1"/>
              </a:solidFill>
            </a:endParaRPr>
          </a:p>
          <a:p>
            <a:pPr marL="457200" lvl="1" indent="0">
              <a:buNone/>
            </a:pPr>
            <a:endParaRPr lang="en-US" sz="2800" dirty="0">
              <a:solidFill>
                <a:schemeClr val="bg1"/>
              </a:solidFill>
            </a:endParaRPr>
          </a:p>
        </p:txBody>
      </p:sp>
      <p:pic>
        <p:nvPicPr>
          <p:cNvPr id="4" name="Picture 3" descr="A deer in the snow&#10;&#10;Description automatically generated with low confidence">
            <a:extLst>
              <a:ext uri="{FF2B5EF4-FFF2-40B4-BE49-F238E27FC236}">
                <a16:creationId xmlns:a16="http://schemas.microsoft.com/office/drawing/2014/main" id="{E7D2C12E-4267-4831-BFF8-63F69E67BD3C}"/>
              </a:ext>
            </a:extLst>
          </p:cNvPr>
          <p:cNvPicPr/>
          <p:nvPr/>
        </p:nvPicPr>
        <p:blipFill>
          <a:blip r:embed="rId3">
            <a:extLst>
              <a:ext uri="{28A0092B-C50C-407E-A947-70E740481C1C}">
                <a14:useLocalDpi xmlns:a14="http://schemas.microsoft.com/office/drawing/2010/main" val="0"/>
              </a:ext>
            </a:extLst>
          </a:blip>
          <a:stretch>
            <a:fillRect/>
          </a:stretch>
        </p:blipFill>
        <p:spPr>
          <a:xfrm>
            <a:off x="6344602" y="1639076"/>
            <a:ext cx="5514185" cy="4110214"/>
          </a:xfrm>
          <a:prstGeom prst="rect">
            <a:avLst/>
          </a:prstGeom>
        </p:spPr>
      </p:pic>
      <p:sp>
        <p:nvSpPr>
          <p:cNvPr id="5" name="TextBox 4">
            <a:extLst>
              <a:ext uri="{FF2B5EF4-FFF2-40B4-BE49-F238E27FC236}">
                <a16:creationId xmlns:a16="http://schemas.microsoft.com/office/drawing/2014/main" id="{E5C5A0B8-E3E3-4A7F-B17C-3A444F133EB2}"/>
              </a:ext>
            </a:extLst>
          </p:cNvPr>
          <p:cNvSpPr txBox="1"/>
          <p:nvPr/>
        </p:nvSpPr>
        <p:spPr>
          <a:xfrm>
            <a:off x="6471122" y="1644212"/>
            <a:ext cx="2615727" cy="646331"/>
          </a:xfrm>
          <a:prstGeom prst="rect">
            <a:avLst/>
          </a:prstGeom>
          <a:solidFill>
            <a:schemeClr val="bg1"/>
          </a:solidFill>
        </p:spPr>
        <p:txBody>
          <a:bodyPr wrap="square" rtlCol="0">
            <a:spAutoFit/>
          </a:bodyPr>
          <a:lstStyle/>
          <a:p>
            <a:endParaRPr lang="en-US" dirty="0"/>
          </a:p>
          <a:p>
            <a:endParaRPr lang="en-US" dirty="0"/>
          </a:p>
        </p:txBody>
      </p:sp>
    </p:spTree>
    <p:extLst>
      <p:ext uri="{BB962C8B-B14F-4D97-AF65-F5344CB8AC3E}">
        <p14:creationId xmlns:p14="http://schemas.microsoft.com/office/powerpoint/2010/main" val="385602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par>
                          <p:cTn id="11" fill="hold">
                            <p:stCondLst>
                              <p:cond delay="2500"/>
                            </p:stCondLst>
                            <p:childTnLst>
                              <p:par>
                                <p:cTn id="12" presetID="10" presetClass="entr" presetSubtype="0" fill="hold" nodeType="afterEffect">
                                  <p:stCondLst>
                                    <p:cond delay="50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500"/>
                                        <p:tgtEl>
                                          <p:spTgt spid="3">
                                            <p:txEl>
                                              <p:pRg st="3" end="3"/>
                                            </p:txEl>
                                          </p:spTgt>
                                        </p:tgtEl>
                                      </p:cBhvr>
                                    </p:animEffect>
                                  </p:childTnLst>
                                </p:cTn>
                              </p:par>
                            </p:childTnLst>
                          </p:cTn>
                        </p:par>
                        <p:par>
                          <p:cTn id="15" fill="hold">
                            <p:stCondLst>
                              <p:cond delay="3500"/>
                            </p:stCondLst>
                            <p:childTnLst>
                              <p:par>
                                <p:cTn id="16" presetID="10" presetClass="entr" presetSubtype="0" fill="hold" nodeType="afterEffect">
                                  <p:stCondLst>
                                    <p:cond delay="50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par>
                          <p:cTn id="19" fill="hold">
                            <p:stCondLst>
                              <p:cond delay="4500"/>
                            </p:stCondLst>
                            <p:childTnLst>
                              <p:par>
                                <p:cTn id="20" presetID="10" presetClass="entr" presetSubtype="0" fill="hold" nodeType="afterEffect">
                                  <p:stCondLst>
                                    <p:cond delay="50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par>
                          <p:cTn id="23" fill="hold">
                            <p:stCondLst>
                              <p:cond delay="5500"/>
                            </p:stCondLst>
                            <p:childTnLst>
                              <p:par>
                                <p:cTn id="24" presetID="10" presetClass="entr" presetSubtype="0" fill="hold" nodeType="afterEffect">
                                  <p:stCondLst>
                                    <p:cond delay="50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par>
                          <p:cTn id="27" fill="hold">
                            <p:stCondLst>
                              <p:cond delay="6500"/>
                            </p:stCondLst>
                            <p:childTnLst>
                              <p:par>
                                <p:cTn id="28" presetID="10" presetClass="entr" presetSubtype="0" fill="hold" nodeType="after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fade">
                                      <p:cBhvr>
                                        <p:cTn id="30" dur="500"/>
                                        <p:tgtEl>
                                          <p:spTgt spid="3">
                                            <p:txEl>
                                              <p:pRg st="9" end="9"/>
                                            </p:txEl>
                                          </p:spTgt>
                                        </p:tgtEl>
                                      </p:cBhvr>
                                    </p:animEffect>
                                  </p:childTnLst>
                                </p:cTn>
                              </p:par>
                            </p:childTnLst>
                          </p:cTn>
                        </p:par>
                        <p:par>
                          <p:cTn id="31" fill="hold">
                            <p:stCondLst>
                              <p:cond delay="7000"/>
                            </p:stCondLst>
                            <p:childTnLst>
                              <p:par>
                                <p:cTn id="32" presetID="10" presetClass="entr" presetSubtype="0" fill="hold" nodeType="afterEffect">
                                  <p:stCondLst>
                                    <p:cond delay="0"/>
                                  </p:stCondLst>
                                  <p:childTnLst>
                                    <p:set>
                                      <p:cBhvr>
                                        <p:cTn id="33" dur="1" fill="hold">
                                          <p:stCondLst>
                                            <p:cond delay="0"/>
                                          </p:stCondLst>
                                        </p:cTn>
                                        <p:tgtEl>
                                          <p:spTgt spid="3">
                                            <p:txEl>
                                              <p:pRg st="11" end="11"/>
                                            </p:txEl>
                                          </p:spTgt>
                                        </p:tgtEl>
                                        <p:attrNameLst>
                                          <p:attrName>style.visibility</p:attrName>
                                        </p:attrNameLst>
                                      </p:cBhvr>
                                      <p:to>
                                        <p:strVal val="visible"/>
                                      </p:to>
                                    </p:set>
                                    <p:animEffect transition="in" filter="fade">
                                      <p:cBhvr>
                                        <p:cTn id="34" dur="500"/>
                                        <p:tgtEl>
                                          <p:spTgt spid="3">
                                            <p:txEl>
                                              <p:pRg st="11" end="11"/>
                                            </p:txEl>
                                          </p:spTgt>
                                        </p:tgtEl>
                                      </p:cBhvr>
                                    </p:animEffect>
                                  </p:childTnLst>
                                </p:cTn>
                              </p:par>
                            </p:childTnLst>
                          </p:cTn>
                        </p:par>
                        <p:par>
                          <p:cTn id="35" fill="hold">
                            <p:stCondLst>
                              <p:cond delay="7500"/>
                            </p:stCondLst>
                            <p:childTnLst>
                              <p:par>
                                <p:cTn id="36" presetID="10" presetClass="entr" presetSubtype="0" fill="hold" nodeType="after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fade">
                                      <p:cBhvr>
                                        <p:cTn id="38" dur="500"/>
                                        <p:tgtEl>
                                          <p:spTgt spid="3">
                                            <p:txEl>
                                              <p:pRg st="12" end="12"/>
                                            </p:txEl>
                                          </p:spTgt>
                                        </p:tgtEl>
                                      </p:cBhvr>
                                    </p:animEffect>
                                  </p:childTnLst>
                                </p:cTn>
                              </p:par>
                            </p:childTnLst>
                          </p:cTn>
                        </p:par>
                        <p:par>
                          <p:cTn id="39" fill="hold">
                            <p:stCondLst>
                              <p:cond delay="8000"/>
                            </p:stCondLst>
                            <p:childTnLst>
                              <p:par>
                                <p:cTn id="40" presetID="10" presetClass="entr" presetSubtype="0" fill="hold" nodeType="afterEffect">
                                  <p:stCondLst>
                                    <p:cond delay="0"/>
                                  </p:stCondLst>
                                  <p:childTnLst>
                                    <p:set>
                                      <p:cBhvr>
                                        <p:cTn id="41" dur="1" fill="hold">
                                          <p:stCondLst>
                                            <p:cond delay="0"/>
                                          </p:stCondLst>
                                        </p:cTn>
                                        <p:tgtEl>
                                          <p:spTgt spid="3">
                                            <p:txEl>
                                              <p:pRg st="13" end="13"/>
                                            </p:txEl>
                                          </p:spTgt>
                                        </p:tgtEl>
                                        <p:attrNameLst>
                                          <p:attrName>style.visibility</p:attrName>
                                        </p:attrNameLst>
                                      </p:cBhvr>
                                      <p:to>
                                        <p:strVal val="visible"/>
                                      </p:to>
                                    </p:set>
                                    <p:animEffect transition="in" filter="fade">
                                      <p:cBhvr>
                                        <p:cTn id="42" dur="500"/>
                                        <p:tgtEl>
                                          <p:spTgt spid="3">
                                            <p:txEl>
                                              <p:pRg st="13" end="13"/>
                                            </p:txEl>
                                          </p:spTgt>
                                        </p:tgtEl>
                                      </p:cBhvr>
                                    </p:animEffect>
                                  </p:childTnLst>
                                </p:cTn>
                              </p:par>
                            </p:childTnLst>
                          </p:cTn>
                        </p:par>
                        <p:par>
                          <p:cTn id="43" fill="hold">
                            <p:stCondLst>
                              <p:cond delay="8500"/>
                            </p:stCondLst>
                            <p:childTnLst>
                              <p:par>
                                <p:cTn id="44" presetID="10" presetClass="entr" presetSubtype="0" fill="hold" nodeType="afterEffect">
                                  <p:stCondLst>
                                    <p:cond delay="0"/>
                                  </p:stCondLst>
                                  <p:childTnLst>
                                    <p:set>
                                      <p:cBhvr>
                                        <p:cTn id="45" dur="1" fill="hold">
                                          <p:stCondLst>
                                            <p:cond delay="0"/>
                                          </p:stCondLst>
                                        </p:cTn>
                                        <p:tgtEl>
                                          <p:spTgt spid="3">
                                            <p:txEl>
                                              <p:pRg st="14" end="14"/>
                                            </p:txEl>
                                          </p:spTgt>
                                        </p:tgtEl>
                                        <p:attrNameLst>
                                          <p:attrName>style.visibility</p:attrName>
                                        </p:attrNameLst>
                                      </p:cBhvr>
                                      <p:to>
                                        <p:strVal val="visible"/>
                                      </p:to>
                                    </p:set>
                                    <p:animEffect transition="in" filter="fade">
                                      <p:cBhvr>
                                        <p:cTn id="46"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3AA3D5E-32B3-4D58-BBDF-7504ECB202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1418" y="-898689"/>
            <a:ext cx="11259293" cy="8428918"/>
          </a:xfrm>
          <a:prstGeom prst="rect">
            <a:avLst/>
          </a:prstGeom>
        </p:spPr>
      </p:pic>
    </p:spTree>
    <p:extLst>
      <p:ext uri="{BB962C8B-B14F-4D97-AF65-F5344CB8AC3E}">
        <p14:creationId xmlns:p14="http://schemas.microsoft.com/office/powerpoint/2010/main" val="927481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A7665-C22E-4689-BE02-2E09417B2668}"/>
              </a:ext>
            </a:extLst>
          </p:cNvPr>
          <p:cNvSpPr>
            <a:spLocks noGrp="1"/>
          </p:cNvSpPr>
          <p:nvPr>
            <p:ph type="title"/>
          </p:nvPr>
        </p:nvSpPr>
        <p:spPr>
          <a:xfrm>
            <a:off x="0" y="0"/>
            <a:ext cx="12192000" cy="1007165"/>
          </a:xfrm>
        </p:spPr>
        <p:txBody>
          <a:bodyPr/>
          <a:lstStyle/>
          <a:p>
            <a:pPr algn="ctr"/>
            <a:r>
              <a:rPr lang="en-US" dirty="0">
                <a:solidFill>
                  <a:schemeClr val="bg1"/>
                </a:solidFill>
              </a:rPr>
              <a:t>History of Adaptive Harvest Management (AHM)</a:t>
            </a:r>
          </a:p>
        </p:txBody>
      </p:sp>
      <p:sp>
        <p:nvSpPr>
          <p:cNvPr id="3" name="Content Placeholder 2">
            <a:extLst>
              <a:ext uri="{FF2B5EF4-FFF2-40B4-BE49-F238E27FC236}">
                <a16:creationId xmlns:a16="http://schemas.microsoft.com/office/drawing/2014/main" id="{DBEFBEA9-7EC4-4989-BCF2-4EBFEF6162C0}"/>
              </a:ext>
            </a:extLst>
          </p:cNvPr>
          <p:cNvSpPr>
            <a:spLocks noGrp="1"/>
          </p:cNvSpPr>
          <p:nvPr>
            <p:ph idx="1"/>
          </p:nvPr>
        </p:nvSpPr>
        <p:spPr>
          <a:xfrm>
            <a:off x="651511" y="901148"/>
            <a:ext cx="11354960" cy="4633378"/>
          </a:xfrm>
        </p:spPr>
        <p:txBody>
          <a:bodyPr>
            <a:normAutofit fontScale="85000" lnSpcReduction="20000"/>
          </a:bodyPr>
          <a:lstStyle/>
          <a:p>
            <a:r>
              <a:rPr lang="en-US" dirty="0">
                <a:solidFill>
                  <a:schemeClr val="bg1"/>
                </a:solidFill>
              </a:rPr>
              <a:t>1998- FWP Commission adopted Deer Management Policy</a:t>
            </a:r>
          </a:p>
          <a:p>
            <a:pPr lvl="1"/>
            <a:r>
              <a:rPr lang="en-US" dirty="0">
                <a:solidFill>
                  <a:schemeClr val="bg1"/>
                </a:solidFill>
              </a:rPr>
              <a:t>Provided basis for establishing deer</a:t>
            </a:r>
          </a:p>
          <a:p>
            <a:pPr lvl="2"/>
            <a:r>
              <a:rPr lang="en-US" sz="2400" dirty="0">
                <a:solidFill>
                  <a:schemeClr val="bg1"/>
                </a:solidFill>
              </a:rPr>
              <a:t>Population Objectives</a:t>
            </a:r>
          </a:p>
          <a:p>
            <a:pPr lvl="2"/>
            <a:r>
              <a:rPr lang="en-US" sz="2400" dirty="0">
                <a:solidFill>
                  <a:schemeClr val="bg1"/>
                </a:solidFill>
              </a:rPr>
              <a:t>Hunting Regulation Strategies</a:t>
            </a:r>
          </a:p>
          <a:p>
            <a:pPr marL="914400" lvl="2" indent="0">
              <a:buNone/>
            </a:pPr>
            <a:endParaRPr lang="en-US" sz="900" dirty="0">
              <a:solidFill>
                <a:schemeClr val="bg1"/>
              </a:solidFill>
            </a:endParaRPr>
          </a:p>
          <a:p>
            <a:r>
              <a:rPr lang="en-US" dirty="0">
                <a:solidFill>
                  <a:schemeClr val="bg1"/>
                </a:solidFill>
              </a:rPr>
              <a:t>2001- Original AHM document adopted by Commission </a:t>
            </a:r>
          </a:p>
          <a:p>
            <a:pPr lvl="1"/>
            <a:r>
              <a:rPr lang="en-US" dirty="0">
                <a:solidFill>
                  <a:schemeClr val="bg1"/>
                </a:solidFill>
              </a:rPr>
              <a:t>Used guidance from Deer Management Policy</a:t>
            </a:r>
          </a:p>
          <a:p>
            <a:pPr lvl="1"/>
            <a:r>
              <a:rPr lang="en-US" dirty="0">
                <a:solidFill>
                  <a:schemeClr val="bg1"/>
                </a:solidFill>
              </a:rPr>
              <a:t>Further formalized protocols for establishing population objectives, hunter harvest management, monitoring of mule deer, etc.</a:t>
            </a:r>
          </a:p>
          <a:p>
            <a:pPr marL="457200" lvl="1" indent="0">
              <a:buNone/>
            </a:pPr>
            <a:endParaRPr lang="en-US" sz="900" dirty="0">
              <a:solidFill>
                <a:schemeClr val="bg1"/>
              </a:solidFill>
            </a:endParaRPr>
          </a:p>
          <a:p>
            <a:r>
              <a:rPr lang="en-US" dirty="0">
                <a:solidFill>
                  <a:schemeClr val="bg1"/>
                </a:solidFill>
              </a:rPr>
              <a:t>2021- FWP completed/updated the current AHM document</a:t>
            </a:r>
          </a:p>
          <a:p>
            <a:pPr lvl="1"/>
            <a:r>
              <a:rPr lang="en-US" dirty="0">
                <a:solidFill>
                  <a:schemeClr val="bg1"/>
                </a:solidFill>
              </a:rPr>
              <a:t>Used the 2001 AHM plan as the base template  </a:t>
            </a:r>
          </a:p>
          <a:p>
            <a:pPr lvl="1"/>
            <a:r>
              <a:rPr lang="en-US" dirty="0">
                <a:solidFill>
                  <a:schemeClr val="bg1"/>
                </a:solidFill>
              </a:rPr>
              <a:t>Updated and refined protocols for establishing population objectives, hunter harvest management, monitoring of mule deer, etc.</a:t>
            </a:r>
          </a:p>
          <a:p>
            <a:pPr marL="457200" lvl="1" indent="0">
              <a:buNone/>
            </a:pPr>
            <a:endParaRPr lang="en-US" sz="900" dirty="0">
              <a:solidFill>
                <a:schemeClr val="bg1"/>
              </a:solidFill>
            </a:endParaRPr>
          </a:p>
          <a:p>
            <a:r>
              <a:rPr lang="en-US" dirty="0">
                <a:solidFill>
                  <a:schemeClr val="bg1"/>
                </a:solidFill>
              </a:rPr>
              <a:t>Important to note that all three documents reiterate the need for </a:t>
            </a:r>
            <a:r>
              <a:rPr lang="en-US" u="sng" dirty="0">
                <a:solidFill>
                  <a:schemeClr val="bg1"/>
                </a:solidFill>
              </a:rPr>
              <a:t>adaptive management</a:t>
            </a:r>
            <a:r>
              <a:rPr lang="en-US" dirty="0">
                <a:solidFill>
                  <a:schemeClr val="bg1"/>
                </a:solidFill>
              </a:rPr>
              <a:t> 	   and learning as deer demographics and ecological processes change in time.  </a:t>
            </a:r>
          </a:p>
        </p:txBody>
      </p:sp>
      <p:pic>
        <p:nvPicPr>
          <p:cNvPr id="4" name="Picture 3">
            <a:extLst>
              <a:ext uri="{FF2B5EF4-FFF2-40B4-BE49-F238E27FC236}">
                <a16:creationId xmlns:a16="http://schemas.microsoft.com/office/drawing/2014/main" id="{A0A1DF0B-1170-2B4C-85A2-71CDFA08B3DD}"/>
              </a:ext>
            </a:extLst>
          </p:cNvPr>
          <p:cNvPicPr>
            <a:picLocks noChangeAspect="1"/>
          </p:cNvPicPr>
          <p:nvPr/>
        </p:nvPicPr>
        <p:blipFill>
          <a:blip r:embed="rId2"/>
          <a:stretch>
            <a:fillRect/>
          </a:stretch>
        </p:blipFill>
        <p:spPr>
          <a:xfrm>
            <a:off x="-107329" y="423512"/>
            <a:ext cx="12417375" cy="5871409"/>
          </a:xfrm>
          <a:prstGeom prst="rect">
            <a:avLst/>
          </a:prstGeom>
        </p:spPr>
      </p:pic>
    </p:spTree>
    <p:extLst>
      <p:ext uri="{BB962C8B-B14F-4D97-AF65-F5344CB8AC3E}">
        <p14:creationId xmlns:p14="http://schemas.microsoft.com/office/powerpoint/2010/main" val="3740121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A7665-C22E-4689-BE02-2E09417B2668}"/>
              </a:ext>
            </a:extLst>
          </p:cNvPr>
          <p:cNvSpPr>
            <a:spLocks noGrp="1"/>
          </p:cNvSpPr>
          <p:nvPr>
            <p:ph type="title"/>
          </p:nvPr>
        </p:nvSpPr>
        <p:spPr>
          <a:xfrm>
            <a:off x="0" y="529389"/>
            <a:ext cx="12192000" cy="477776"/>
          </a:xfrm>
        </p:spPr>
        <p:txBody>
          <a:bodyPr>
            <a:normAutofit fontScale="90000"/>
          </a:bodyPr>
          <a:lstStyle/>
          <a:p>
            <a:pPr algn="ctr"/>
            <a:r>
              <a:rPr lang="en-US" sz="4000" dirty="0">
                <a:solidFill>
                  <a:schemeClr val="bg1"/>
                </a:solidFill>
              </a:rPr>
              <a:t>Adaptive Management Perspective…</a:t>
            </a:r>
            <a:br>
              <a:rPr lang="en-US" sz="4000" dirty="0">
                <a:solidFill>
                  <a:schemeClr val="bg1"/>
                </a:solidFill>
              </a:rPr>
            </a:br>
            <a:endParaRPr lang="en-US" sz="4000" dirty="0">
              <a:solidFill>
                <a:schemeClr val="bg1"/>
              </a:solidFill>
            </a:endParaRPr>
          </a:p>
        </p:txBody>
      </p:sp>
      <p:sp>
        <p:nvSpPr>
          <p:cNvPr id="3" name="Content Placeholder 2">
            <a:extLst>
              <a:ext uri="{FF2B5EF4-FFF2-40B4-BE49-F238E27FC236}">
                <a16:creationId xmlns:a16="http://schemas.microsoft.com/office/drawing/2014/main" id="{DBEFBEA9-7EC4-4989-BCF2-4EBFEF6162C0}"/>
              </a:ext>
            </a:extLst>
          </p:cNvPr>
          <p:cNvSpPr>
            <a:spLocks noGrp="1"/>
          </p:cNvSpPr>
          <p:nvPr>
            <p:ph idx="1"/>
          </p:nvPr>
        </p:nvSpPr>
        <p:spPr>
          <a:xfrm>
            <a:off x="295275" y="1007165"/>
            <a:ext cx="11123295" cy="4676692"/>
          </a:xfrm>
        </p:spPr>
        <p:txBody>
          <a:bodyPr>
            <a:normAutofit fontScale="92500" lnSpcReduction="20000"/>
          </a:bodyPr>
          <a:lstStyle/>
          <a:p>
            <a:pPr marL="0" indent="0">
              <a:buNone/>
            </a:pPr>
            <a:r>
              <a:rPr lang="en-US" sz="2600" dirty="0">
                <a:solidFill>
                  <a:schemeClr val="bg1"/>
                </a:solidFill>
              </a:rPr>
              <a:t>	Fish, Wildlife &amp; Parks has observed both positive and negative aspects of the 	AHM structure as laid out in the original 2001 document. Five major changes 	incorporated into the 2021 AHM revision:</a:t>
            </a:r>
          </a:p>
          <a:p>
            <a:pPr marL="0" indent="0">
              <a:buNone/>
            </a:pPr>
            <a:endParaRPr lang="en-US" sz="800" dirty="0">
              <a:solidFill>
                <a:schemeClr val="bg1"/>
              </a:solidFill>
            </a:endParaRPr>
          </a:p>
          <a:p>
            <a:pPr lvl="2"/>
            <a:r>
              <a:rPr lang="en-US" sz="2600" dirty="0">
                <a:solidFill>
                  <a:schemeClr val="bg1"/>
                </a:solidFill>
              </a:rPr>
              <a:t>Changing the definition of long-term average (LTA) as a metric for monitoring mule deer</a:t>
            </a:r>
          </a:p>
          <a:p>
            <a:pPr lvl="2"/>
            <a:r>
              <a:rPr lang="en-US" sz="2600" dirty="0">
                <a:solidFill>
                  <a:schemeClr val="bg1"/>
                </a:solidFill>
              </a:rPr>
              <a:t>Changing how population triggers are used to move from one mule deer hunting regulation package to another </a:t>
            </a:r>
          </a:p>
          <a:p>
            <a:pPr lvl="2"/>
            <a:r>
              <a:rPr lang="en-US" sz="2600" dirty="0">
                <a:solidFill>
                  <a:schemeClr val="bg1"/>
                </a:solidFill>
              </a:rPr>
              <a:t>Formally encouraging the alignment of hunting regulations among adjacent hunting districts (HDs)</a:t>
            </a:r>
          </a:p>
          <a:p>
            <a:pPr lvl="2"/>
            <a:r>
              <a:rPr lang="en-US" sz="2600" dirty="0">
                <a:solidFill>
                  <a:schemeClr val="bg1"/>
                </a:solidFill>
              </a:rPr>
              <a:t>Removing predictive population modelling as one of the four major components of AHM, though work on this aspect remains a priority for research and development</a:t>
            </a:r>
          </a:p>
          <a:p>
            <a:pPr lvl="2"/>
            <a:r>
              <a:rPr lang="en-US" sz="2600" dirty="0">
                <a:solidFill>
                  <a:schemeClr val="bg1"/>
                </a:solidFill>
              </a:rPr>
              <a:t>Updating correlations between this AHM document and chronic wasting disease (CWD) management</a:t>
            </a:r>
          </a:p>
          <a:p>
            <a:endParaRPr lang="en-US" dirty="0">
              <a:solidFill>
                <a:schemeClr val="bg1"/>
              </a:solidFill>
            </a:endParaRPr>
          </a:p>
        </p:txBody>
      </p:sp>
    </p:spTree>
    <p:extLst>
      <p:ext uri="{BB962C8B-B14F-4D97-AF65-F5344CB8AC3E}">
        <p14:creationId xmlns:p14="http://schemas.microsoft.com/office/powerpoint/2010/main" val="103492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500"/>
                            </p:stCondLst>
                            <p:childTnLst>
                              <p:par>
                                <p:cTn id="9" presetID="10" presetClass="entr" presetSubtype="0" fill="hold" nodeType="afterEffect">
                                  <p:stCondLst>
                                    <p:cond delay="10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3000"/>
                            </p:stCondLst>
                            <p:childTnLst>
                              <p:par>
                                <p:cTn id="13" presetID="10" presetClass="entr" presetSubtype="0" fill="hold" nodeType="afterEffect">
                                  <p:stCondLst>
                                    <p:cond delay="100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4500"/>
                            </p:stCondLst>
                            <p:childTnLst>
                              <p:par>
                                <p:cTn id="17" presetID="10" presetClass="entr" presetSubtype="0" fill="hold" nodeType="afterEffect">
                                  <p:stCondLst>
                                    <p:cond delay="100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6000"/>
                            </p:stCondLst>
                            <p:childTnLst>
                              <p:par>
                                <p:cTn id="21" presetID="10" presetClass="entr" presetSubtype="0" fill="hold" nodeType="afterEffect">
                                  <p:stCondLst>
                                    <p:cond delay="100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par>
                          <p:cTn id="24" fill="hold">
                            <p:stCondLst>
                              <p:cond delay="7500"/>
                            </p:stCondLst>
                            <p:childTnLst>
                              <p:par>
                                <p:cTn id="25" presetID="10" presetClass="entr" presetSubtype="0" fill="hold" nodeType="afterEffect">
                                  <p:stCondLst>
                                    <p:cond delay="100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FF409F1-815F-44CD-BC18-36087FF30F3C}"/>
              </a:ext>
            </a:extLst>
          </p:cNvPr>
          <p:cNvSpPr/>
          <p:nvPr/>
        </p:nvSpPr>
        <p:spPr>
          <a:xfrm>
            <a:off x="318052" y="278383"/>
            <a:ext cx="11873948" cy="1089529"/>
          </a:xfrm>
          <a:prstGeom prst="rect">
            <a:avLst/>
          </a:prstGeom>
        </p:spPr>
        <p:txBody>
          <a:bodyPr wrap="square">
            <a:spAutoFit/>
          </a:bodyPr>
          <a:lstStyle/>
          <a:p>
            <a:pPr lvl="0">
              <a:lnSpc>
                <a:spcPct val="90000"/>
              </a:lnSpc>
              <a:spcAft>
                <a:spcPts val="300"/>
              </a:spcAft>
            </a:pPr>
            <a:r>
              <a:rPr lang="en-US" sz="3600" dirty="0">
                <a:solidFill>
                  <a:schemeClr val="bg1"/>
                </a:solidFill>
                <a:ea typeface="Times New Roman" panose="02020603050405020304" pitchFamily="18" charset="0"/>
                <a:cs typeface="Arial" panose="020B0604020202020204" pitchFamily="34" charset="0"/>
              </a:rPr>
              <a:t>Montana’s mule deer management program integrates the following elements:</a:t>
            </a:r>
            <a:endParaRPr lang="en-US" sz="3600" dirty="0">
              <a:solidFill>
                <a:schemeClr val="bg1"/>
              </a:solidFill>
              <a:ea typeface="Times New Roman" panose="02020603050405020304" pitchFamily="18" charset="0"/>
              <a:cs typeface="Times New Roman" panose="02020603050405020304" pitchFamily="18" charset="0"/>
            </a:endParaRPr>
          </a:p>
        </p:txBody>
      </p:sp>
      <p:sp>
        <p:nvSpPr>
          <p:cNvPr id="8" name="Content Placeholder 2">
            <a:extLst>
              <a:ext uri="{FF2B5EF4-FFF2-40B4-BE49-F238E27FC236}">
                <a16:creationId xmlns:a16="http://schemas.microsoft.com/office/drawing/2014/main" id="{58CD61C1-E87F-46F4-A9B3-AB35F8EDA547}"/>
              </a:ext>
            </a:extLst>
          </p:cNvPr>
          <p:cNvSpPr txBox="1">
            <a:spLocks/>
          </p:cNvSpPr>
          <p:nvPr/>
        </p:nvSpPr>
        <p:spPr>
          <a:xfrm>
            <a:off x="1202074" y="1485969"/>
            <a:ext cx="7368489" cy="38860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Habitat Protection and Enhancement</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Population Surveys</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Harvest Management</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Access Management</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Research</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Information &amp; Education</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Enforcement of Hunting Regulations</a:t>
            </a:r>
            <a:endParaRPr lang="en-US" dirty="0">
              <a:solidFill>
                <a:schemeClr val="bg1"/>
              </a:solidFill>
              <a:ea typeface="Times New Roman" panose="02020603050405020304" pitchFamily="18" charset="0"/>
              <a:cs typeface="Times New Roman" panose="02020603050405020304" pitchFamily="18" charset="0"/>
            </a:endParaRP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Minimization of Game Damage Complaints from Private Landowners</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Hunter and Public Preferences and Attitudes </a:t>
            </a:r>
            <a:endParaRPr lang="en-US" dirty="0">
              <a:solidFill>
                <a:schemeClr val="bg1"/>
              </a:solidFill>
              <a:ea typeface="Times New Roman" panose="02020603050405020304" pitchFamily="18" charset="0"/>
              <a:cs typeface="Times New Roman" panose="02020603050405020304" pitchFamily="18" charset="0"/>
            </a:endParaRPr>
          </a:p>
          <a:p>
            <a:endParaRPr lang="en-US" dirty="0">
              <a:solidFill>
                <a:schemeClr val="bg1"/>
              </a:solidFill>
            </a:endParaRPr>
          </a:p>
        </p:txBody>
      </p:sp>
    </p:spTree>
    <p:extLst>
      <p:ext uri="{BB962C8B-B14F-4D97-AF65-F5344CB8AC3E}">
        <p14:creationId xmlns:p14="http://schemas.microsoft.com/office/powerpoint/2010/main" val="3361076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par>
                          <p:cTn id="8" fill="hold">
                            <p:stCondLst>
                              <p:cond delay="1500"/>
                            </p:stCondLst>
                            <p:childTnLst>
                              <p:par>
                                <p:cTn id="9" presetID="10" presetClass="entr" presetSubtype="0" fill="hold" nodeType="afterEffect">
                                  <p:stCondLst>
                                    <p:cond delay="50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fade">
                                      <p:cBhvr>
                                        <p:cTn id="11" dur="500"/>
                                        <p:tgtEl>
                                          <p:spTgt spid="8">
                                            <p:txEl>
                                              <p:pRg st="1" end="1"/>
                                            </p:txEl>
                                          </p:spTgt>
                                        </p:tgtEl>
                                      </p:cBhvr>
                                    </p:animEffect>
                                  </p:childTnLst>
                                </p:cTn>
                              </p:par>
                            </p:childTnLst>
                          </p:cTn>
                        </p:par>
                        <p:par>
                          <p:cTn id="12" fill="hold">
                            <p:stCondLst>
                              <p:cond delay="2500"/>
                            </p:stCondLst>
                            <p:childTnLst>
                              <p:par>
                                <p:cTn id="13" presetID="10" presetClass="entr" presetSubtype="0" fill="hold" nodeType="afterEffect">
                                  <p:stCondLst>
                                    <p:cond delay="50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fade">
                                      <p:cBhvr>
                                        <p:cTn id="15" dur="500"/>
                                        <p:tgtEl>
                                          <p:spTgt spid="8">
                                            <p:txEl>
                                              <p:pRg st="2" end="2"/>
                                            </p:txEl>
                                          </p:spTgt>
                                        </p:tgtEl>
                                      </p:cBhvr>
                                    </p:animEffect>
                                  </p:childTnLst>
                                </p:cTn>
                              </p:par>
                            </p:childTnLst>
                          </p:cTn>
                        </p:par>
                        <p:par>
                          <p:cTn id="16" fill="hold">
                            <p:stCondLst>
                              <p:cond delay="3500"/>
                            </p:stCondLst>
                            <p:childTnLst>
                              <p:par>
                                <p:cTn id="17" presetID="10" presetClass="entr" presetSubtype="0" fill="hold" nodeType="afterEffect">
                                  <p:stCondLst>
                                    <p:cond delay="500"/>
                                  </p:stCondLst>
                                  <p:childTnLst>
                                    <p:set>
                                      <p:cBhvr>
                                        <p:cTn id="18" dur="1" fill="hold">
                                          <p:stCondLst>
                                            <p:cond delay="0"/>
                                          </p:stCondLst>
                                        </p:cTn>
                                        <p:tgtEl>
                                          <p:spTgt spid="8">
                                            <p:txEl>
                                              <p:pRg st="3" end="3"/>
                                            </p:txEl>
                                          </p:spTgt>
                                        </p:tgtEl>
                                        <p:attrNameLst>
                                          <p:attrName>style.visibility</p:attrName>
                                        </p:attrNameLst>
                                      </p:cBhvr>
                                      <p:to>
                                        <p:strVal val="visible"/>
                                      </p:to>
                                    </p:set>
                                    <p:animEffect transition="in" filter="fade">
                                      <p:cBhvr>
                                        <p:cTn id="19" dur="500"/>
                                        <p:tgtEl>
                                          <p:spTgt spid="8">
                                            <p:txEl>
                                              <p:pRg st="3" end="3"/>
                                            </p:txEl>
                                          </p:spTgt>
                                        </p:tgtEl>
                                      </p:cBhvr>
                                    </p:animEffect>
                                  </p:childTnLst>
                                </p:cTn>
                              </p:par>
                            </p:childTnLst>
                          </p:cTn>
                        </p:par>
                        <p:par>
                          <p:cTn id="20" fill="hold">
                            <p:stCondLst>
                              <p:cond delay="4500"/>
                            </p:stCondLst>
                            <p:childTnLst>
                              <p:par>
                                <p:cTn id="21" presetID="10" presetClass="entr" presetSubtype="0" fill="hold" nodeType="afterEffect">
                                  <p:stCondLst>
                                    <p:cond delay="500"/>
                                  </p:stCondLst>
                                  <p:childTnLst>
                                    <p:set>
                                      <p:cBhvr>
                                        <p:cTn id="22" dur="1" fill="hold">
                                          <p:stCondLst>
                                            <p:cond delay="0"/>
                                          </p:stCondLst>
                                        </p:cTn>
                                        <p:tgtEl>
                                          <p:spTgt spid="8">
                                            <p:txEl>
                                              <p:pRg st="4" end="4"/>
                                            </p:txEl>
                                          </p:spTgt>
                                        </p:tgtEl>
                                        <p:attrNameLst>
                                          <p:attrName>style.visibility</p:attrName>
                                        </p:attrNameLst>
                                      </p:cBhvr>
                                      <p:to>
                                        <p:strVal val="visible"/>
                                      </p:to>
                                    </p:set>
                                    <p:animEffect transition="in" filter="fade">
                                      <p:cBhvr>
                                        <p:cTn id="23" dur="500"/>
                                        <p:tgtEl>
                                          <p:spTgt spid="8">
                                            <p:txEl>
                                              <p:pRg st="4" end="4"/>
                                            </p:txEl>
                                          </p:spTgt>
                                        </p:tgtEl>
                                      </p:cBhvr>
                                    </p:animEffect>
                                  </p:childTnLst>
                                </p:cTn>
                              </p:par>
                            </p:childTnLst>
                          </p:cTn>
                        </p:par>
                        <p:par>
                          <p:cTn id="24" fill="hold">
                            <p:stCondLst>
                              <p:cond delay="5500"/>
                            </p:stCondLst>
                            <p:childTnLst>
                              <p:par>
                                <p:cTn id="25" presetID="10" presetClass="entr" presetSubtype="0" fill="hold" nodeType="afterEffect">
                                  <p:stCondLst>
                                    <p:cond delay="50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fade">
                                      <p:cBhvr>
                                        <p:cTn id="27" dur="500"/>
                                        <p:tgtEl>
                                          <p:spTgt spid="8">
                                            <p:txEl>
                                              <p:pRg st="5" end="5"/>
                                            </p:txEl>
                                          </p:spTgt>
                                        </p:tgtEl>
                                      </p:cBhvr>
                                    </p:animEffect>
                                  </p:childTnLst>
                                </p:cTn>
                              </p:par>
                            </p:childTnLst>
                          </p:cTn>
                        </p:par>
                        <p:par>
                          <p:cTn id="28" fill="hold">
                            <p:stCondLst>
                              <p:cond delay="6500"/>
                            </p:stCondLst>
                            <p:childTnLst>
                              <p:par>
                                <p:cTn id="29" presetID="10" presetClass="entr" presetSubtype="0" fill="hold" nodeType="afterEffect">
                                  <p:stCondLst>
                                    <p:cond delay="500"/>
                                  </p:stCondLst>
                                  <p:childTnLst>
                                    <p:set>
                                      <p:cBhvr>
                                        <p:cTn id="30" dur="1" fill="hold">
                                          <p:stCondLst>
                                            <p:cond delay="0"/>
                                          </p:stCondLst>
                                        </p:cTn>
                                        <p:tgtEl>
                                          <p:spTgt spid="8">
                                            <p:txEl>
                                              <p:pRg st="6" end="6"/>
                                            </p:txEl>
                                          </p:spTgt>
                                        </p:tgtEl>
                                        <p:attrNameLst>
                                          <p:attrName>style.visibility</p:attrName>
                                        </p:attrNameLst>
                                      </p:cBhvr>
                                      <p:to>
                                        <p:strVal val="visible"/>
                                      </p:to>
                                    </p:set>
                                    <p:animEffect transition="in" filter="fade">
                                      <p:cBhvr>
                                        <p:cTn id="31" dur="500"/>
                                        <p:tgtEl>
                                          <p:spTgt spid="8">
                                            <p:txEl>
                                              <p:pRg st="6" end="6"/>
                                            </p:txEl>
                                          </p:spTgt>
                                        </p:tgtEl>
                                      </p:cBhvr>
                                    </p:animEffect>
                                  </p:childTnLst>
                                </p:cTn>
                              </p:par>
                            </p:childTnLst>
                          </p:cTn>
                        </p:par>
                        <p:par>
                          <p:cTn id="32" fill="hold">
                            <p:stCondLst>
                              <p:cond delay="7500"/>
                            </p:stCondLst>
                            <p:childTnLst>
                              <p:par>
                                <p:cTn id="33" presetID="10" presetClass="entr" presetSubtype="0" fill="hold" nodeType="afterEffect">
                                  <p:stCondLst>
                                    <p:cond delay="500"/>
                                  </p:stCondLst>
                                  <p:childTnLst>
                                    <p:set>
                                      <p:cBhvr>
                                        <p:cTn id="34" dur="1" fill="hold">
                                          <p:stCondLst>
                                            <p:cond delay="0"/>
                                          </p:stCondLst>
                                        </p:cTn>
                                        <p:tgtEl>
                                          <p:spTgt spid="8">
                                            <p:txEl>
                                              <p:pRg st="7" end="7"/>
                                            </p:txEl>
                                          </p:spTgt>
                                        </p:tgtEl>
                                        <p:attrNameLst>
                                          <p:attrName>style.visibility</p:attrName>
                                        </p:attrNameLst>
                                      </p:cBhvr>
                                      <p:to>
                                        <p:strVal val="visible"/>
                                      </p:to>
                                    </p:set>
                                    <p:animEffect transition="in" filter="fade">
                                      <p:cBhvr>
                                        <p:cTn id="35" dur="500"/>
                                        <p:tgtEl>
                                          <p:spTgt spid="8">
                                            <p:txEl>
                                              <p:pRg st="7" end="7"/>
                                            </p:txEl>
                                          </p:spTgt>
                                        </p:tgtEl>
                                      </p:cBhvr>
                                    </p:animEffect>
                                  </p:childTnLst>
                                </p:cTn>
                              </p:par>
                            </p:childTnLst>
                          </p:cTn>
                        </p:par>
                        <p:par>
                          <p:cTn id="36" fill="hold">
                            <p:stCondLst>
                              <p:cond delay="8500"/>
                            </p:stCondLst>
                            <p:childTnLst>
                              <p:par>
                                <p:cTn id="37" presetID="10" presetClass="entr" presetSubtype="0" fill="hold" nodeType="afterEffect">
                                  <p:stCondLst>
                                    <p:cond delay="500"/>
                                  </p:stCondLst>
                                  <p:childTnLst>
                                    <p:set>
                                      <p:cBhvr>
                                        <p:cTn id="38" dur="1" fill="hold">
                                          <p:stCondLst>
                                            <p:cond delay="0"/>
                                          </p:stCondLst>
                                        </p:cTn>
                                        <p:tgtEl>
                                          <p:spTgt spid="8">
                                            <p:txEl>
                                              <p:pRg st="8" end="8"/>
                                            </p:txEl>
                                          </p:spTgt>
                                        </p:tgtEl>
                                        <p:attrNameLst>
                                          <p:attrName>style.visibility</p:attrName>
                                        </p:attrNameLst>
                                      </p:cBhvr>
                                      <p:to>
                                        <p:strVal val="visible"/>
                                      </p:to>
                                    </p:set>
                                    <p:animEffect transition="in" filter="fade">
                                      <p:cBhvr>
                                        <p:cTn id="39"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C61B2-E259-47F0-B11F-BFAAB1815658}"/>
              </a:ext>
            </a:extLst>
          </p:cNvPr>
          <p:cNvSpPr>
            <a:spLocks noGrp="1"/>
          </p:cNvSpPr>
          <p:nvPr>
            <p:ph type="title"/>
          </p:nvPr>
        </p:nvSpPr>
        <p:spPr>
          <a:xfrm>
            <a:off x="198782" y="145774"/>
            <a:ext cx="11794435" cy="1325563"/>
          </a:xfrm>
        </p:spPr>
        <p:txBody>
          <a:bodyPr>
            <a:noAutofit/>
          </a:bodyPr>
          <a:lstStyle/>
          <a:p>
            <a:r>
              <a:rPr lang="en-US" sz="3600" dirty="0">
                <a:solidFill>
                  <a:schemeClr val="bg1"/>
                </a:solidFill>
              </a:rPr>
              <a:t>AHM focuses on correlations between population surveys and harvest management to develop hunting regulations</a:t>
            </a:r>
          </a:p>
        </p:txBody>
      </p:sp>
      <p:sp>
        <p:nvSpPr>
          <p:cNvPr id="4" name="Content Placeholder 2">
            <a:extLst>
              <a:ext uri="{FF2B5EF4-FFF2-40B4-BE49-F238E27FC236}">
                <a16:creationId xmlns:a16="http://schemas.microsoft.com/office/drawing/2014/main" id="{84114944-BD5E-4A45-82C7-A07B11651ABC}"/>
              </a:ext>
            </a:extLst>
          </p:cNvPr>
          <p:cNvSpPr>
            <a:spLocks noGrp="1"/>
          </p:cNvSpPr>
          <p:nvPr>
            <p:ph idx="1"/>
          </p:nvPr>
        </p:nvSpPr>
        <p:spPr>
          <a:xfrm>
            <a:off x="1279566" y="1471337"/>
            <a:ext cx="7445981" cy="3886062"/>
          </a:xfrm>
        </p:spPr>
        <p:txBody>
          <a:bodyPr>
            <a:normAutofit/>
          </a:bodyPr>
          <a:lstStyle/>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tx1">
                    <a:lumMod val="65000"/>
                    <a:lumOff val="35000"/>
                  </a:schemeClr>
                </a:solidFill>
                <a:ea typeface="Times New Roman" panose="02020603050405020304" pitchFamily="18" charset="0"/>
                <a:cs typeface="Arial" panose="020B0604020202020204" pitchFamily="34" charset="0"/>
              </a:rPr>
              <a:t>Habitat Protection and Enhancement</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Population Surveys</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bg1"/>
                </a:solidFill>
                <a:ea typeface="Times New Roman" panose="02020603050405020304" pitchFamily="18" charset="0"/>
                <a:cs typeface="Arial" panose="020B0604020202020204" pitchFamily="34" charset="0"/>
              </a:rPr>
              <a:t>Harvest Management</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tx1">
                    <a:lumMod val="65000"/>
                    <a:lumOff val="35000"/>
                  </a:schemeClr>
                </a:solidFill>
                <a:ea typeface="Times New Roman" panose="02020603050405020304" pitchFamily="18" charset="0"/>
                <a:cs typeface="Arial" panose="020B0604020202020204" pitchFamily="34" charset="0"/>
              </a:rPr>
              <a:t>Access Management</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tx1">
                    <a:lumMod val="65000"/>
                    <a:lumOff val="35000"/>
                  </a:schemeClr>
                </a:solidFill>
                <a:ea typeface="Times New Roman" panose="02020603050405020304" pitchFamily="18" charset="0"/>
                <a:cs typeface="Arial" panose="020B0604020202020204" pitchFamily="34" charset="0"/>
              </a:rPr>
              <a:t>Research</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tx1">
                    <a:lumMod val="65000"/>
                    <a:lumOff val="35000"/>
                  </a:schemeClr>
                </a:solidFill>
                <a:ea typeface="Times New Roman" panose="02020603050405020304" pitchFamily="18" charset="0"/>
                <a:cs typeface="Arial" panose="020B0604020202020204" pitchFamily="34" charset="0"/>
              </a:rPr>
              <a:t>Information &amp; Education</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tx1">
                    <a:lumMod val="65000"/>
                    <a:lumOff val="35000"/>
                  </a:schemeClr>
                </a:solidFill>
                <a:ea typeface="Times New Roman" panose="02020603050405020304" pitchFamily="18" charset="0"/>
                <a:cs typeface="Arial" panose="020B0604020202020204" pitchFamily="34" charset="0"/>
              </a:rPr>
              <a:t>Enforcement of Hunting Regulations</a:t>
            </a:r>
            <a:endParaRPr lang="en-US" dirty="0">
              <a:solidFill>
                <a:schemeClr val="tx1">
                  <a:lumMod val="65000"/>
                  <a:lumOff val="35000"/>
                </a:schemeClr>
              </a:solidFill>
              <a:ea typeface="Times New Roman" panose="02020603050405020304" pitchFamily="18" charset="0"/>
              <a:cs typeface="Times New Roman" panose="02020603050405020304" pitchFamily="18" charset="0"/>
            </a:endParaRP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tx1">
                    <a:lumMod val="65000"/>
                    <a:lumOff val="35000"/>
                  </a:schemeClr>
                </a:solidFill>
                <a:ea typeface="Times New Roman" panose="02020603050405020304" pitchFamily="18" charset="0"/>
                <a:cs typeface="Arial" panose="020B0604020202020204" pitchFamily="34" charset="0"/>
              </a:rPr>
              <a:t>Minimization of Game Damage Complaints from Private Landowners</a:t>
            </a:r>
          </a:p>
          <a:p>
            <a:pPr marL="914400" lvl="1" indent="-457200">
              <a:spcBef>
                <a:spcPts val="0"/>
              </a:spcBef>
              <a:spcAft>
                <a:spcPts val="300"/>
              </a:spcAft>
              <a:buFont typeface="+mj-lt"/>
              <a:buAutoNum type="arabicPeriod"/>
              <a:tabLst>
                <a:tab pos="114300" algn="l"/>
                <a:tab pos="571500" algn="l"/>
                <a:tab pos="1371600" algn="l"/>
              </a:tabLst>
            </a:pPr>
            <a:r>
              <a:rPr lang="en-US" dirty="0">
                <a:solidFill>
                  <a:schemeClr val="tx1">
                    <a:lumMod val="65000"/>
                    <a:lumOff val="35000"/>
                  </a:schemeClr>
                </a:solidFill>
                <a:ea typeface="Times New Roman" panose="02020603050405020304" pitchFamily="18" charset="0"/>
                <a:cs typeface="Arial" panose="020B0604020202020204" pitchFamily="34" charset="0"/>
              </a:rPr>
              <a:t>Hunter and Public Preferences and Attitudes </a:t>
            </a:r>
            <a:endParaRPr lang="en-US" dirty="0">
              <a:solidFill>
                <a:schemeClr val="tx1">
                  <a:lumMod val="65000"/>
                  <a:lumOff val="35000"/>
                </a:schemeClr>
              </a:solidFill>
              <a:ea typeface="Times New Roman" panose="02020603050405020304" pitchFamily="18" charset="0"/>
              <a:cs typeface="Times New Roman" panose="02020603050405020304" pitchFamily="18" charset="0"/>
            </a:endParaRPr>
          </a:p>
          <a:p>
            <a:endParaRPr lang="en-US" dirty="0">
              <a:solidFill>
                <a:schemeClr val="bg1"/>
              </a:solidFill>
            </a:endParaRPr>
          </a:p>
        </p:txBody>
      </p:sp>
      <p:sp>
        <p:nvSpPr>
          <p:cNvPr id="5" name="Rectangle 4">
            <a:extLst>
              <a:ext uri="{FF2B5EF4-FFF2-40B4-BE49-F238E27FC236}">
                <a16:creationId xmlns:a16="http://schemas.microsoft.com/office/drawing/2014/main" id="{67B9B936-A448-40C7-AA74-874FCAA087D0}"/>
              </a:ext>
            </a:extLst>
          </p:cNvPr>
          <p:cNvSpPr/>
          <p:nvPr/>
        </p:nvSpPr>
        <p:spPr>
          <a:xfrm>
            <a:off x="2738797" y="5693626"/>
            <a:ext cx="7843494" cy="461665"/>
          </a:xfrm>
          <a:prstGeom prst="rect">
            <a:avLst/>
          </a:prstGeom>
        </p:spPr>
        <p:txBody>
          <a:bodyPr wrap="none">
            <a:spAutoFit/>
          </a:bodyPr>
          <a:lstStyle/>
          <a:p>
            <a:r>
              <a:rPr lang="en-US" sz="2400" i="1" dirty="0">
                <a:solidFill>
                  <a:schemeClr val="bg1"/>
                </a:solidFill>
                <a:ea typeface="Times New Roman" panose="02020603050405020304" pitchFamily="18" charset="0"/>
              </a:rPr>
              <a:t>AHM is </a:t>
            </a:r>
            <a:r>
              <a:rPr lang="en-US" sz="2400" i="1" u="sng" dirty="0">
                <a:solidFill>
                  <a:schemeClr val="bg1"/>
                </a:solidFill>
                <a:ea typeface="Times New Roman" panose="02020603050405020304" pitchFamily="18" charset="0"/>
              </a:rPr>
              <a:t>part</a:t>
            </a:r>
            <a:r>
              <a:rPr lang="en-US" sz="2400" i="1" dirty="0">
                <a:solidFill>
                  <a:schemeClr val="bg1"/>
                </a:solidFill>
                <a:ea typeface="Times New Roman" panose="02020603050405020304" pitchFamily="18" charset="0"/>
              </a:rPr>
              <a:t> of Montana’s mule deer management program</a:t>
            </a:r>
            <a:endParaRPr lang="en-US" sz="2400" i="1" dirty="0">
              <a:solidFill>
                <a:schemeClr val="bg1"/>
              </a:solidFill>
            </a:endParaRPr>
          </a:p>
        </p:txBody>
      </p:sp>
      <p:pic>
        <p:nvPicPr>
          <p:cNvPr id="7" name="Picture 6">
            <a:extLst>
              <a:ext uri="{FF2B5EF4-FFF2-40B4-BE49-F238E27FC236}">
                <a16:creationId xmlns:a16="http://schemas.microsoft.com/office/drawing/2014/main" id="{B9717014-E04C-445E-82B2-6C72A42467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7550" y="1645920"/>
            <a:ext cx="4503420" cy="2865120"/>
          </a:xfrm>
          <a:prstGeom prst="rect">
            <a:avLst/>
          </a:prstGeom>
        </p:spPr>
      </p:pic>
      <p:pic>
        <p:nvPicPr>
          <p:cNvPr id="8" name="Picture 7">
            <a:extLst>
              <a:ext uri="{FF2B5EF4-FFF2-40B4-BE49-F238E27FC236}">
                <a16:creationId xmlns:a16="http://schemas.microsoft.com/office/drawing/2014/main" id="{BA5ADCE5-D97D-4DD1-AF01-560B8CDC5A2F}"/>
              </a:ext>
            </a:extLst>
          </p:cNvPr>
          <p:cNvPicPr>
            <a:picLocks noChangeAspect="1"/>
          </p:cNvPicPr>
          <p:nvPr/>
        </p:nvPicPr>
        <p:blipFill>
          <a:blip r:embed="rId4"/>
          <a:stretch>
            <a:fillRect/>
          </a:stretch>
        </p:blipFill>
        <p:spPr>
          <a:xfrm>
            <a:off x="8552564" y="1827413"/>
            <a:ext cx="2859272" cy="3603048"/>
          </a:xfrm>
          <a:prstGeom prst="rect">
            <a:avLst/>
          </a:prstGeom>
        </p:spPr>
      </p:pic>
    </p:spTree>
    <p:extLst>
      <p:ext uri="{BB962C8B-B14F-4D97-AF65-F5344CB8AC3E}">
        <p14:creationId xmlns:p14="http://schemas.microsoft.com/office/powerpoint/2010/main" val="2249454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20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2500"/>
                            </p:stCondLst>
                            <p:childTnLst>
                              <p:par>
                                <p:cTn id="12" presetID="10" presetClass="entr" presetSubtype="0" fill="hold" nodeType="afterEffect">
                                  <p:stCondLst>
                                    <p:cond delay="200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07DA422-DD04-4553-AE6D-D96308C26D54}"/>
              </a:ext>
            </a:extLst>
          </p:cNvPr>
          <p:cNvGraphicFramePr>
            <a:graphicFrameLocks noGrp="1"/>
          </p:cNvGraphicFramePr>
          <p:nvPr>
            <p:ph idx="1"/>
          </p:nvPr>
        </p:nvGraphicFramePr>
        <p:xfrm>
          <a:off x="-647110" y="1076739"/>
          <a:ext cx="12192000" cy="47045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BB8E2714-8409-4DCC-ABBC-B28FB96040E1}"/>
              </a:ext>
            </a:extLst>
          </p:cNvPr>
          <p:cNvSpPr txBox="1"/>
          <p:nvPr/>
        </p:nvSpPr>
        <p:spPr>
          <a:xfrm>
            <a:off x="4736105" y="1291067"/>
            <a:ext cx="4293704" cy="70788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Must be measurable via a strong monitoring program</a:t>
            </a:r>
          </a:p>
        </p:txBody>
      </p:sp>
      <p:sp>
        <p:nvSpPr>
          <p:cNvPr id="6" name="TextBox 5">
            <a:extLst>
              <a:ext uri="{FF2B5EF4-FFF2-40B4-BE49-F238E27FC236}">
                <a16:creationId xmlns:a16="http://schemas.microsoft.com/office/drawing/2014/main" id="{F4AD058C-D5DC-4E92-ABA9-F154BDF0F52A}"/>
              </a:ext>
            </a:extLst>
          </p:cNvPr>
          <p:cNvSpPr txBox="1"/>
          <p:nvPr/>
        </p:nvSpPr>
        <p:spPr>
          <a:xfrm>
            <a:off x="6642761" y="2921167"/>
            <a:ext cx="4774097" cy="101566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When significant change in population status is detected, alternative hunting regulation may be triggered</a:t>
            </a:r>
          </a:p>
        </p:txBody>
      </p:sp>
      <p:sp>
        <p:nvSpPr>
          <p:cNvPr id="7" name="Title 1">
            <a:extLst>
              <a:ext uri="{FF2B5EF4-FFF2-40B4-BE49-F238E27FC236}">
                <a16:creationId xmlns:a16="http://schemas.microsoft.com/office/drawing/2014/main" id="{465090ED-235F-46D8-9B06-E3917946340B}"/>
              </a:ext>
            </a:extLst>
          </p:cNvPr>
          <p:cNvSpPr>
            <a:spLocks noGrp="1"/>
          </p:cNvSpPr>
          <p:nvPr>
            <p:ph type="title"/>
          </p:nvPr>
        </p:nvSpPr>
        <p:spPr>
          <a:xfrm>
            <a:off x="0" y="0"/>
            <a:ext cx="12192000" cy="1007165"/>
          </a:xfrm>
        </p:spPr>
        <p:txBody>
          <a:bodyPr/>
          <a:lstStyle/>
          <a:p>
            <a:pPr algn="ctr"/>
            <a:r>
              <a:rPr lang="en-US" dirty="0">
                <a:solidFill>
                  <a:schemeClr val="bg1"/>
                </a:solidFill>
              </a:rPr>
              <a:t>Components of Adaptive Harvest Management</a:t>
            </a:r>
          </a:p>
        </p:txBody>
      </p:sp>
      <p:sp>
        <p:nvSpPr>
          <p:cNvPr id="8" name="Oval 7">
            <a:extLst>
              <a:ext uri="{FF2B5EF4-FFF2-40B4-BE49-F238E27FC236}">
                <a16:creationId xmlns:a16="http://schemas.microsoft.com/office/drawing/2014/main" id="{46268372-2B5A-41EB-83AB-B963B75BA210}"/>
              </a:ext>
            </a:extLst>
          </p:cNvPr>
          <p:cNvSpPr/>
          <p:nvPr/>
        </p:nvSpPr>
        <p:spPr>
          <a:xfrm>
            <a:off x="725447" y="885038"/>
            <a:ext cx="9301956" cy="1827165"/>
          </a:xfrm>
          <a:prstGeom prst="ellipse">
            <a:avLst/>
          </a:prstGeom>
          <a:solidFill>
            <a:schemeClr val="accent1">
              <a:alpha val="0"/>
            </a:schemeClr>
          </a:solidFill>
          <a:ln w="1238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53724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4AA95-B09B-4195-9683-0F82951E0DA4}"/>
              </a:ext>
            </a:extLst>
          </p:cNvPr>
          <p:cNvSpPr>
            <a:spLocks noGrp="1"/>
          </p:cNvSpPr>
          <p:nvPr>
            <p:ph type="title"/>
          </p:nvPr>
        </p:nvSpPr>
        <p:spPr>
          <a:xfrm>
            <a:off x="0" y="115540"/>
            <a:ext cx="12192000" cy="1325563"/>
          </a:xfrm>
        </p:spPr>
        <p:txBody>
          <a:bodyPr/>
          <a:lstStyle/>
          <a:p>
            <a:pPr algn="ctr"/>
            <a:r>
              <a:rPr lang="en-US" dirty="0">
                <a:solidFill>
                  <a:schemeClr val="bg1"/>
                </a:solidFill>
              </a:rPr>
              <a:t>Mule Deer Population Objectives and</a:t>
            </a:r>
            <a:br>
              <a:rPr lang="en-US" dirty="0">
                <a:solidFill>
                  <a:schemeClr val="bg1"/>
                </a:solidFill>
              </a:rPr>
            </a:br>
            <a:r>
              <a:rPr lang="en-US" dirty="0">
                <a:solidFill>
                  <a:schemeClr val="bg1"/>
                </a:solidFill>
              </a:rPr>
              <a:t>Monitoring Program</a:t>
            </a:r>
          </a:p>
        </p:txBody>
      </p:sp>
      <p:sp>
        <p:nvSpPr>
          <p:cNvPr id="4" name="TextBox 3">
            <a:extLst>
              <a:ext uri="{FF2B5EF4-FFF2-40B4-BE49-F238E27FC236}">
                <a16:creationId xmlns:a16="http://schemas.microsoft.com/office/drawing/2014/main" id="{3B6E74D9-161F-42DB-B7A4-173C42E16D61}"/>
              </a:ext>
            </a:extLst>
          </p:cNvPr>
          <p:cNvSpPr txBox="1"/>
          <p:nvPr/>
        </p:nvSpPr>
        <p:spPr>
          <a:xfrm>
            <a:off x="1317356" y="1844430"/>
            <a:ext cx="9113004" cy="1384995"/>
          </a:xfrm>
          <a:prstGeom prst="rect">
            <a:avLst/>
          </a:prstGeom>
          <a:noFill/>
        </p:spPr>
        <p:txBody>
          <a:bodyPr wrap="square" rtlCol="0">
            <a:spAutoFit/>
          </a:bodyPr>
          <a:lstStyle/>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Objectives defined for groups of hunting districts known as Population Management Units (PMUs)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2086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0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WP_PPT_Template_New_Widescreen.potx [Read-Only]" id="{BD4E2AE3-49A1-4CE2-9658-A2708E99E4B6}" vid="{0975D742-37C3-457E-9997-ABB39E7AEA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8716</TotalTime>
  <Words>2925</Words>
  <Application>Microsoft Office PowerPoint</Application>
  <PresentationFormat>Widescreen</PresentationFormat>
  <Paragraphs>339</Paragraphs>
  <Slides>39</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Aptos</vt:lpstr>
      <vt:lpstr>Arial</vt:lpstr>
      <vt:lpstr>Calibri</vt:lpstr>
      <vt:lpstr>Calibri Light</vt:lpstr>
      <vt:lpstr>Times New Roman</vt:lpstr>
      <vt:lpstr>10_Office Theme</vt:lpstr>
      <vt:lpstr>Mule Deer Adaptive Harvest Management</vt:lpstr>
      <vt:lpstr>Mule Deer Adaptive Harvest Management</vt:lpstr>
      <vt:lpstr>History of Adaptive Harvest Management (AHM)</vt:lpstr>
      <vt:lpstr>History of Adaptive Harvest Management (AHM)</vt:lpstr>
      <vt:lpstr>Adaptive Management Perspective… </vt:lpstr>
      <vt:lpstr>PowerPoint Presentation</vt:lpstr>
      <vt:lpstr>AHM focuses on correlations between population surveys and harvest management to develop hunting regulations</vt:lpstr>
      <vt:lpstr>Components of Adaptive Harvest Management</vt:lpstr>
      <vt:lpstr>Mule Deer Population Objectives and Monitoring Program</vt:lpstr>
      <vt:lpstr>Population Management Units (PMUs)</vt:lpstr>
      <vt:lpstr>Mule Deer Population Objectives and Monitoring Program</vt:lpstr>
      <vt:lpstr>Variability in Population Characteristics Across Environments</vt:lpstr>
      <vt:lpstr>PowerPoint Presentation</vt:lpstr>
      <vt:lpstr>Components of Adaptive Harvest Management</vt:lpstr>
      <vt:lpstr>Trend Area Surveys</vt:lpstr>
      <vt:lpstr>Areas Where Surveys are Unfeasible… Buck Harvest Rates</vt:lpstr>
      <vt:lpstr>Components of Adaptive Harvest Management</vt:lpstr>
      <vt:lpstr>Hunting Season Regulation Packages</vt:lpstr>
      <vt:lpstr>Components of Adaptive Harvest Management</vt:lpstr>
      <vt:lpstr>AHM Diagram</vt:lpstr>
      <vt:lpstr>AHM Diagram</vt:lpstr>
      <vt:lpstr>AHM Diagram</vt:lpstr>
      <vt:lpstr>AHM Diagram</vt:lpstr>
      <vt:lpstr>AHM Diagram</vt:lpstr>
      <vt:lpstr>AHM Diagram</vt:lpstr>
      <vt:lpstr>PowerPoint Presentation</vt:lpstr>
      <vt:lpstr>PowerPoint Presentation</vt:lpstr>
      <vt:lpstr>Buck Management: Special Management Districts (SMDs)</vt:lpstr>
      <vt:lpstr>PowerPoint Presentation</vt:lpstr>
      <vt:lpstr>Hunter Preference for Older Age Buck Hunting Opportunity</vt:lpstr>
      <vt:lpstr>Special Management District Selection Criteria (Abbreviated)</vt:lpstr>
      <vt:lpstr>Buck Management: Special Management Districts (SMDs)</vt:lpstr>
      <vt:lpstr>2022 Mule Deer Seasons</vt:lpstr>
      <vt:lpstr>Chronic Wasting Disease &amp; Mule Deer Management</vt:lpstr>
      <vt:lpstr>Chronic Wasting Disease &amp; Mule Deer Management</vt:lpstr>
      <vt:lpstr>CWD Management Tools and Evidence for Their Efficacy </vt:lpstr>
      <vt:lpstr>Management of CWD in the Context of AHM</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Wildlife: Challenges and Opportunities Across Mixed Ownerships &amp;  The Need For Stakeholder Input</dc:title>
  <dc:creator>Parsons, Lindsey</dc:creator>
  <cp:lastModifiedBy>Lonner, Brent</cp:lastModifiedBy>
  <cp:revision>44</cp:revision>
  <dcterms:created xsi:type="dcterms:W3CDTF">2021-07-02T17:55:31Z</dcterms:created>
  <dcterms:modified xsi:type="dcterms:W3CDTF">2024-05-02T15:22:25Z</dcterms:modified>
</cp:coreProperties>
</file>